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8" r:id="rId3"/>
    <p:sldId id="261" r:id="rId4"/>
    <p:sldId id="262" r:id="rId5"/>
    <p:sldId id="265" r:id="rId6"/>
    <p:sldId id="283" r:id="rId7"/>
    <p:sldId id="284" r:id="rId8"/>
    <p:sldId id="272" r:id="rId9"/>
    <p:sldId id="264" r:id="rId10"/>
    <p:sldId id="322" r:id="rId11"/>
    <p:sldId id="281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274" r:id="rId50"/>
  </p:sldIdLst>
  <p:sldSz cx="12192000" cy="6858000"/>
  <p:notesSz cx="7069138" cy="1120933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ED7D31"/>
    <a:srgbClr val="843C0C"/>
    <a:srgbClr val="CC0000"/>
    <a:srgbClr val="FF5050"/>
    <a:srgbClr val="000066"/>
    <a:srgbClr val="EE8512"/>
    <a:srgbClr val="FF6600"/>
    <a:srgbClr val="9966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8AF-4AB4-8BB0-66D4E1FEBBB4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8AF-4AB4-8BB0-66D4E1FEBBB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AF-4AB4-8BB0-66D4E1FEB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png"/><Relationship Id="rId1" Type="http://schemas.openxmlformats.org/officeDocument/2006/relationships/image" Target="../media/image23.jpeg"/><Relationship Id="rId4" Type="http://schemas.openxmlformats.org/officeDocument/2006/relationships/image" Target="../media/image25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4DA63D-CE66-446C-A056-DD9216CB8BA5}" type="doc">
      <dgm:prSet loTypeId="urn:microsoft.com/office/officeart/2005/8/layout/radial2#1" loCatId="relationship" qsTypeId="urn:microsoft.com/office/officeart/2005/8/quickstyle/simple5#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2C9BC29-4856-4140-8751-930D8FB59020}">
      <dgm:prSet phldrT="[Text]"/>
      <dgm:spPr/>
      <dgm:t>
        <a:bodyPr/>
        <a:lstStyle/>
        <a:p>
          <a:r>
            <a:rPr lang="id-ID" b="1" dirty="0" smtClean="0"/>
            <a:t>SKPD</a:t>
          </a:r>
          <a:endParaRPr lang="en-US" b="1" dirty="0"/>
        </a:p>
      </dgm:t>
    </dgm:pt>
    <dgm:pt modelId="{BD797404-1E02-406D-AAAD-68FE26391CC9}" type="parTrans" cxnId="{AB172D94-41BE-443F-9221-ED095BDA95C3}">
      <dgm:prSet/>
      <dgm:spPr/>
      <dgm:t>
        <a:bodyPr/>
        <a:lstStyle/>
        <a:p>
          <a:endParaRPr lang="en-US"/>
        </a:p>
      </dgm:t>
    </dgm:pt>
    <dgm:pt modelId="{87A1B827-6EA2-4705-AC6B-8B813B5ECBF4}" type="sibTrans" cxnId="{AB172D94-41BE-443F-9221-ED095BDA95C3}">
      <dgm:prSet/>
      <dgm:spPr/>
      <dgm:t>
        <a:bodyPr/>
        <a:lstStyle/>
        <a:p>
          <a:endParaRPr lang="en-US"/>
        </a:p>
      </dgm:t>
    </dgm:pt>
    <dgm:pt modelId="{09F9FF46-8E42-495C-BA63-E6B119DFA884}">
      <dgm:prSet phldrT="[Text]"/>
      <dgm:spPr/>
      <dgm:t>
        <a:bodyPr/>
        <a:lstStyle/>
        <a:p>
          <a:r>
            <a:rPr lang="id-ID" b="1" dirty="0" smtClean="0"/>
            <a:t>SKPD</a:t>
          </a:r>
          <a:endParaRPr lang="en-US" b="1" dirty="0"/>
        </a:p>
      </dgm:t>
    </dgm:pt>
    <dgm:pt modelId="{9EB43410-C364-43C6-8F31-BFAADBEFA601}" type="parTrans" cxnId="{CA3A5901-21EB-4B81-AA7A-E4C99BFC15C3}">
      <dgm:prSet/>
      <dgm:spPr/>
      <dgm:t>
        <a:bodyPr/>
        <a:lstStyle/>
        <a:p>
          <a:endParaRPr lang="en-US"/>
        </a:p>
      </dgm:t>
    </dgm:pt>
    <dgm:pt modelId="{F745F12B-5ED2-496B-B331-9181F27B2B30}" type="sibTrans" cxnId="{CA3A5901-21EB-4B81-AA7A-E4C99BFC15C3}">
      <dgm:prSet/>
      <dgm:spPr/>
      <dgm:t>
        <a:bodyPr/>
        <a:lstStyle/>
        <a:p>
          <a:endParaRPr lang="en-US"/>
        </a:p>
      </dgm:t>
    </dgm:pt>
    <dgm:pt modelId="{4CBDDC51-D1E0-40E7-B52C-2B9A26ADB4C2}">
      <dgm:prSet phldrT="[Text]"/>
      <dgm:spPr/>
      <dgm:t>
        <a:bodyPr/>
        <a:lstStyle/>
        <a:p>
          <a:r>
            <a:rPr lang="id-ID" b="1" dirty="0" smtClean="0"/>
            <a:t>INSTANSI </a:t>
          </a:r>
        </a:p>
        <a:p>
          <a:r>
            <a:rPr lang="id-ID" b="1" dirty="0" smtClean="0"/>
            <a:t>VERTIKAL</a:t>
          </a:r>
          <a:endParaRPr lang="en-US" b="1" dirty="0"/>
        </a:p>
      </dgm:t>
    </dgm:pt>
    <dgm:pt modelId="{FE17616E-08E2-40EC-B3D3-81305746CFCF}" type="parTrans" cxnId="{68B92514-E5B0-4407-ABF7-66BB937B63C3}">
      <dgm:prSet/>
      <dgm:spPr/>
      <dgm:t>
        <a:bodyPr/>
        <a:lstStyle/>
        <a:p>
          <a:endParaRPr lang="en-US"/>
        </a:p>
      </dgm:t>
    </dgm:pt>
    <dgm:pt modelId="{CE2F7EF1-4BC7-40CD-B6B1-D85132798C33}" type="sibTrans" cxnId="{68B92514-E5B0-4407-ABF7-66BB937B63C3}">
      <dgm:prSet/>
      <dgm:spPr/>
      <dgm:t>
        <a:bodyPr/>
        <a:lstStyle/>
        <a:p>
          <a:endParaRPr lang="en-US"/>
        </a:p>
      </dgm:t>
    </dgm:pt>
    <dgm:pt modelId="{DB170744-E624-4402-A13A-5FD9CEE3693E}">
      <dgm:prSet/>
      <dgm:spPr/>
      <dgm:t>
        <a:bodyPr/>
        <a:lstStyle/>
        <a:p>
          <a:r>
            <a:rPr lang="id-ID" b="1" dirty="0" smtClean="0"/>
            <a:t>SKPD</a:t>
          </a:r>
          <a:endParaRPr lang="en-US" b="1" dirty="0"/>
        </a:p>
      </dgm:t>
    </dgm:pt>
    <dgm:pt modelId="{0D4D3AAB-5730-4796-AF45-BF6249E037B5}" type="parTrans" cxnId="{25DF4888-48F9-42F2-B33E-0D5BAECD4442}">
      <dgm:prSet/>
      <dgm:spPr/>
      <dgm:t>
        <a:bodyPr/>
        <a:lstStyle/>
        <a:p>
          <a:endParaRPr lang="en-US"/>
        </a:p>
      </dgm:t>
    </dgm:pt>
    <dgm:pt modelId="{AE3FF6CB-17A1-49F9-BB37-88759D42AE74}" type="sibTrans" cxnId="{25DF4888-48F9-42F2-B33E-0D5BAECD4442}">
      <dgm:prSet/>
      <dgm:spPr/>
      <dgm:t>
        <a:bodyPr/>
        <a:lstStyle/>
        <a:p>
          <a:endParaRPr lang="en-US"/>
        </a:p>
      </dgm:t>
    </dgm:pt>
    <dgm:pt modelId="{CD294352-3C8D-416B-B2F7-6809B7CDF21F}" type="pres">
      <dgm:prSet presAssocID="{164DA63D-CE66-446C-A056-DD9216CB8BA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84960F-83CA-4A03-B192-61CD04C719F1}" type="pres">
      <dgm:prSet presAssocID="{164DA63D-CE66-446C-A056-DD9216CB8BA5}" presName="cycle" presStyleCnt="0"/>
      <dgm:spPr/>
      <dgm:t>
        <a:bodyPr/>
        <a:lstStyle/>
        <a:p>
          <a:endParaRPr lang="en-US"/>
        </a:p>
      </dgm:t>
    </dgm:pt>
    <dgm:pt modelId="{F2E1DAEA-3D6F-4F4C-A9AB-E76DE5F470C4}" type="pres">
      <dgm:prSet presAssocID="{164DA63D-CE66-446C-A056-DD9216CB8BA5}" presName="centerShape" presStyleCnt="0"/>
      <dgm:spPr/>
      <dgm:t>
        <a:bodyPr/>
        <a:lstStyle/>
        <a:p>
          <a:endParaRPr lang="en-US"/>
        </a:p>
      </dgm:t>
    </dgm:pt>
    <dgm:pt modelId="{F77E7675-E495-4C25-8FE3-1D3B42AEF048}" type="pres">
      <dgm:prSet presAssocID="{164DA63D-CE66-446C-A056-DD9216CB8BA5}" presName="connSite" presStyleLbl="node1" presStyleIdx="0" presStyleCnt="5"/>
      <dgm:spPr/>
      <dgm:t>
        <a:bodyPr/>
        <a:lstStyle/>
        <a:p>
          <a:endParaRPr lang="en-US"/>
        </a:p>
      </dgm:t>
    </dgm:pt>
    <dgm:pt modelId="{AEBA12A4-611A-4089-8728-82B6526D9C67}" type="pres">
      <dgm:prSet presAssocID="{164DA63D-CE66-446C-A056-DD9216CB8BA5}" presName="visible" presStyleLbl="node1" presStyleIdx="0" presStyleCnt="5" custScaleX="114577" custScaleY="112666" custLinFactNeighborX="-20332" custLinFactNeighborY="-1390"/>
      <dgm:spPr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686A3AD-9DFD-4354-85D8-0C7C18B99443}" type="pres">
      <dgm:prSet presAssocID="{BD797404-1E02-406D-AAAD-68FE26391CC9}" presName="Name25" presStyleLbl="parChTrans1D1" presStyleIdx="0" presStyleCnt="4"/>
      <dgm:spPr/>
      <dgm:t>
        <a:bodyPr/>
        <a:lstStyle/>
        <a:p>
          <a:endParaRPr lang="en-US"/>
        </a:p>
      </dgm:t>
    </dgm:pt>
    <dgm:pt modelId="{FE5AF69F-E82F-4377-8B3B-1FC0A5623151}" type="pres">
      <dgm:prSet presAssocID="{72C9BC29-4856-4140-8751-930D8FB59020}" presName="node" presStyleCnt="0"/>
      <dgm:spPr/>
      <dgm:t>
        <a:bodyPr/>
        <a:lstStyle/>
        <a:p>
          <a:endParaRPr lang="en-US"/>
        </a:p>
      </dgm:t>
    </dgm:pt>
    <dgm:pt modelId="{047D3222-65BA-4D12-978C-40EBA44F1C07}" type="pres">
      <dgm:prSet presAssocID="{72C9BC29-4856-4140-8751-930D8FB59020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49924-77F3-4ACD-9A90-5F279AE27136}" type="pres">
      <dgm:prSet presAssocID="{72C9BC29-4856-4140-8751-930D8FB5902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BF661-9A6C-432A-AAE6-1331C93B5472}" type="pres">
      <dgm:prSet presAssocID="{9EB43410-C364-43C6-8F31-BFAADBEFA601}" presName="Name25" presStyleLbl="parChTrans1D1" presStyleIdx="1" presStyleCnt="4"/>
      <dgm:spPr/>
      <dgm:t>
        <a:bodyPr/>
        <a:lstStyle/>
        <a:p>
          <a:endParaRPr lang="en-US"/>
        </a:p>
      </dgm:t>
    </dgm:pt>
    <dgm:pt modelId="{B1B91792-8352-442E-A9BF-DD1DA3C0AFBC}" type="pres">
      <dgm:prSet presAssocID="{09F9FF46-8E42-495C-BA63-E6B119DFA884}" presName="node" presStyleCnt="0"/>
      <dgm:spPr/>
      <dgm:t>
        <a:bodyPr/>
        <a:lstStyle/>
        <a:p>
          <a:endParaRPr lang="en-US"/>
        </a:p>
      </dgm:t>
    </dgm:pt>
    <dgm:pt modelId="{E1008954-8069-4E1A-AE1B-F03DCEF365B8}" type="pres">
      <dgm:prSet presAssocID="{09F9FF46-8E42-495C-BA63-E6B119DFA884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48AC5-74DD-4D44-8D85-8D80875A35B9}" type="pres">
      <dgm:prSet presAssocID="{09F9FF46-8E42-495C-BA63-E6B119DFA88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F7725-9F62-4997-8E0B-349F8805C2B5}" type="pres">
      <dgm:prSet presAssocID="{0D4D3AAB-5730-4796-AF45-BF6249E037B5}" presName="Name25" presStyleLbl="parChTrans1D1" presStyleIdx="2" presStyleCnt="4"/>
      <dgm:spPr/>
      <dgm:t>
        <a:bodyPr/>
        <a:lstStyle/>
        <a:p>
          <a:endParaRPr lang="en-US"/>
        </a:p>
      </dgm:t>
    </dgm:pt>
    <dgm:pt modelId="{80A8E432-9885-44E2-94F5-8192C30808F2}" type="pres">
      <dgm:prSet presAssocID="{DB170744-E624-4402-A13A-5FD9CEE3693E}" presName="node" presStyleCnt="0"/>
      <dgm:spPr/>
      <dgm:t>
        <a:bodyPr/>
        <a:lstStyle/>
        <a:p>
          <a:endParaRPr lang="en-US"/>
        </a:p>
      </dgm:t>
    </dgm:pt>
    <dgm:pt modelId="{C489AC35-A609-4FEB-9991-1AD5C2AA9E4F}" type="pres">
      <dgm:prSet presAssocID="{DB170744-E624-4402-A13A-5FD9CEE3693E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79D055-5FEB-4BBB-91BF-79C4EE29EFBC}" type="pres">
      <dgm:prSet presAssocID="{DB170744-E624-4402-A13A-5FD9CEE3693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CFA3D-8E02-4741-91F8-DF69D104D734}" type="pres">
      <dgm:prSet presAssocID="{FE17616E-08E2-40EC-B3D3-81305746CFCF}" presName="Name25" presStyleLbl="parChTrans1D1" presStyleIdx="3" presStyleCnt="4"/>
      <dgm:spPr/>
      <dgm:t>
        <a:bodyPr/>
        <a:lstStyle/>
        <a:p>
          <a:endParaRPr lang="en-US"/>
        </a:p>
      </dgm:t>
    </dgm:pt>
    <dgm:pt modelId="{027A070A-A206-472C-8F43-8E56180291BF}" type="pres">
      <dgm:prSet presAssocID="{4CBDDC51-D1E0-40E7-B52C-2B9A26ADB4C2}" presName="node" presStyleCnt="0"/>
      <dgm:spPr/>
      <dgm:t>
        <a:bodyPr/>
        <a:lstStyle/>
        <a:p>
          <a:endParaRPr lang="en-US"/>
        </a:p>
      </dgm:t>
    </dgm:pt>
    <dgm:pt modelId="{3456F902-D9A1-49A3-9410-6E067F134593}" type="pres">
      <dgm:prSet presAssocID="{4CBDDC51-D1E0-40E7-B52C-2B9A26ADB4C2}" presName="parentNode" presStyleLbl="node1" presStyleIdx="4" presStyleCnt="5" custScaleX="200861" custScaleY="84033">
        <dgm:presLayoutVars>
          <dgm:chMax val="1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FE9CAF6D-8F15-4F70-B519-8599F0116B51}" type="pres">
      <dgm:prSet presAssocID="{4CBDDC51-D1E0-40E7-B52C-2B9A26ADB4C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F1B2C7-653B-4CAA-9798-FDDACCB90AD4}" type="presOf" srcId="{BD797404-1E02-406D-AAAD-68FE26391CC9}" destId="{E686A3AD-9DFD-4354-85D8-0C7C18B99443}" srcOrd="0" destOrd="0" presId="urn:microsoft.com/office/officeart/2005/8/layout/radial2#1"/>
    <dgm:cxn modelId="{30196644-6144-4D6A-B49A-F3F0E1147385}" type="presOf" srcId="{0D4D3AAB-5730-4796-AF45-BF6249E037B5}" destId="{34AF7725-9F62-4997-8E0B-349F8805C2B5}" srcOrd="0" destOrd="0" presId="urn:microsoft.com/office/officeart/2005/8/layout/radial2#1"/>
    <dgm:cxn modelId="{57A8E516-9AE1-424F-956B-8E52DF475D60}" type="presOf" srcId="{9EB43410-C364-43C6-8F31-BFAADBEFA601}" destId="{1DABF661-9A6C-432A-AAE6-1331C93B5472}" srcOrd="0" destOrd="0" presId="urn:microsoft.com/office/officeart/2005/8/layout/radial2#1"/>
    <dgm:cxn modelId="{BAC4A569-18C3-431D-A616-1E24467E196D}" type="presOf" srcId="{164DA63D-CE66-446C-A056-DD9216CB8BA5}" destId="{CD294352-3C8D-416B-B2F7-6809B7CDF21F}" srcOrd="0" destOrd="0" presId="urn:microsoft.com/office/officeart/2005/8/layout/radial2#1"/>
    <dgm:cxn modelId="{33E7CEB1-4B17-4547-9DF1-D41B30C73227}" type="presOf" srcId="{FE17616E-08E2-40EC-B3D3-81305746CFCF}" destId="{9A3CFA3D-8E02-4741-91F8-DF69D104D734}" srcOrd="0" destOrd="0" presId="urn:microsoft.com/office/officeart/2005/8/layout/radial2#1"/>
    <dgm:cxn modelId="{BFA6778A-FA99-4879-B86F-A1662ABF09B9}" type="presOf" srcId="{72C9BC29-4856-4140-8751-930D8FB59020}" destId="{047D3222-65BA-4D12-978C-40EBA44F1C07}" srcOrd="0" destOrd="0" presId="urn:microsoft.com/office/officeart/2005/8/layout/radial2#1"/>
    <dgm:cxn modelId="{D610D34A-0A23-43FA-9AFD-5F9C70796127}" type="presOf" srcId="{4CBDDC51-D1E0-40E7-B52C-2B9A26ADB4C2}" destId="{3456F902-D9A1-49A3-9410-6E067F134593}" srcOrd="0" destOrd="0" presId="urn:microsoft.com/office/officeart/2005/8/layout/radial2#1"/>
    <dgm:cxn modelId="{68B92514-E5B0-4407-ABF7-66BB937B63C3}" srcId="{164DA63D-CE66-446C-A056-DD9216CB8BA5}" destId="{4CBDDC51-D1E0-40E7-B52C-2B9A26ADB4C2}" srcOrd="3" destOrd="0" parTransId="{FE17616E-08E2-40EC-B3D3-81305746CFCF}" sibTransId="{CE2F7EF1-4BC7-40CD-B6B1-D85132798C33}"/>
    <dgm:cxn modelId="{25DF4888-48F9-42F2-B33E-0D5BAECD4442}" srcId="{164DA63D-CE66-446C-A056-DD9216CB8BA5}" destId="{DB170744-E624-4402-A13A-5FD9CEE3693E}" srcOrd="2" destOrd="0" parTransId="{0D4D3AAB-5730-4796-AF45-BF6249E037B5}" sibTransId="{AE3FF6CB-17A1-49F9-BB37-88759D42AE74}"/>
    <dgm:cxn modelId="{AB172D94-41BE-443F-9221-ED095BDA95C3}" srcId="{164DA63D-CE66-446C-A056-DD9216CB8BA5}" destId="{72C9BC29-4856-4140-8751-930D8FB59020}" srcOrd="0" destOrd="0" parTransId="{BD797404-1E02-406D-AAAD-68FE26391CC9}" sibTransId="{87A1B827-6EA2-4705-AC6B-8B813B5ECBF4}"/>
    <dgm:cxn modelId="{CA3A5901-21EB-4B81-AA7A-E4C99BFC15C3}" srcId="{164DA63D-CE66-446C-A056-DD9216CB8BA5}" destId="{09F9FF46-8E42-495C-BA63-E6B119DFA884}" srcOrd="1" destOrd="0" parTransId="{9EB43410-C364-43C6-8F31-BFAADBEFA601}" sibTransId="{F745F12B-5ED2-496B-B331-9181F27B2B30}"/>
    <dgm:cxn modelId="{35D4EED3-C60F-4599-A60D-565F8E713BB6}" type="presOf" srcId="{DB170744-E624-4402-A13A-5FD9CEE3693E}" destId="{C489AC35-A609-4FEB-9991-1AD5C2AA9E4F}" srcOrd="0" destOrd="0" presId="urn:microsoft.com/office/officeart/2005/8/layout/radial2#1"/>
    <dgm:cxn modelId="{A544FC52-1381-408F-9E01-16921FC232F6}" type="presOf" srcId="{09F9FF46-8E42-495C-BA63-E6B119DFA884}" destId="{E1008954-8069-4E1A-AE1B-F03DCEF365B8}" srcOrd="0" destOrd="0" presId="urn:microsoft.com/office/officeart/2005/8/layout/radial2#1"/>
    <dgm:cxn modelId="{95C01015-FDE6-4726-AD5E-E84487B488ED}" type="presParOf" srcId="{CD294352-3C8D-416B-B2F7-6809B7CDF21F}" destId="{3684960F-83CA-4A03-B192-61CD04C719F1}" srcOrd="0" destOrd="0" presId="urn:microsoft.com/office/officeart/2005/8/layout/radial2#1"/>
    <dgm:cxn modelId="{3B4FB0FD-01C9-414E-8B24-0B9DFF75F954}" type="presParOf" srcId="{3684960F-83CA-4A03-B192-61CD04C719F1}" destId="{F2E1DAEA-3D6F-4F4C-A9AB-E76DE5F470C4}" srcOrd="0" destOrd="0" presId="urn:microsoft.com/office/officeart/2005/8/layout/radial2#1"/>
    <dgm:cxn modelId="{70AD25AA-A685-42F0-812F-00C787D1D0D9}" type="presParOf" srcId="{F2E1DAEA-3D6F-4F4C-A9AB-E76DE5F470C4}" destId="{F77E7675-E495-4C25-8FE3-1D3B42AEF048}" srcOrd="0" destOrd="0" presId="urn:microsoft.com/office/officeart/2005/8/layout/radial2#1"/>
    <dgm:cxn modelId="{3030BC5B-8897-4B51-AA87-D830398E0FC7}" type="presParOf" srcId="{F2E1DAEA-3D6F-4F4C-A9AB-E76DE5F470C4}" destId="{AEBA12A4-611A-4089-8728-82B6526D9C67}" srcOrd="1" destOrd="0" presId="urn:microsoft.com/office/officeart/2005/8/layout/radial2#1"/>
    <dgm:cxn modelId="{012D82F2-651B-4C2C-B80F-67D8C9DC0CE2}" type="presParOf" srcId="{3684960F-83CA-4A03-B192-61CD04C719F1}" destId="{E686A3AD-9DFD-4354-85D8-0C7C18B99443}" srcOrd="1" destOrd="0" presId="urn:microsoft.com/office/officeart/2005/8/layout/radial2#1"/>
    <dgm:cxn modelId="{A0E8BAED-B9DB-4535-8DDD-B99ABD2371FF}" type="presParOf" srcId="{3684960F-83CA-4A03-B192-61CD04C719F1}" destId="{FE5AF69F-E82F-4377-8B3B-1FC0A5623151}" srcOrd="2" destOrd="0" presId="urn:microsoft.com/office/officeart/2005/8/layout/radial2#1"/>
    <dgm:cxn modelId="{59A9B7A8-E2CD-414D-BBBE-A41C63F5BEF6}" type="presParOf" srcId="{FE5AF69F-E82F-4377-8B3B-1FC0A5623151}" destId="{047D3222-65BA-4D12-978C-40EBA44F1C07}" srcOrd="0" destOrd="0" presId="urn:microsoft.com/office/officeart/2005/8/layout/radial2#1"/>
    <dgm:cxn modelId="{E7FAE118-48F0-49B3-9410-A927158D4B59}" type="presParOf" srcId="{FE5AF69F-E82F-4377-8B3B-1FC0A5623151}" destId="{E7749924-77F3-4ACD-9A90-5F279AE27136}" srcOrd="1" destOrd="0" presId="urn:microsoft.com/office/officeart/2005/8/layout/radial2#1"/>
    <dgm:cxn modelId="{17B48C45-1C00-41BA-A295-2CE85E6B409E}" type="presParOf" srcId="{3684960F-83CA-4A03-B192-61CD04C719F1}" destId="{1DABF661-9A6C-432A-AAE6-1331C93B5472}" srcOrd="3" destOrd="0" presId="urn:microsoft.com/office/officeart/2005/8/layout/radial2#1"/>
    <dgm:cxn modelId="{1C774E71-0A74-4DD0-9A2C-46912CC79F7E}" type="presParOf" srcId="{3684960F-83CA-4A03-B192-61CD04C719F1}" destId="{B1B91792-8352-442E-A9BF-DD1DA3C0AFBC}" srcOrd="4" destOrd="0" presId="urn:microsoft.com/office/officeart/2005/8/layout/radial2#1"/>
    <dgm:cxn modelId="{CCFC260D-2DC2-4C29-9D91-5CFE7D28E29C}" type="presParOf" srcId="{B1B91792-8352-442E-A9BF-DD1DA3C0AFBC}" destId="{E1008954-8069-4E1A-AE1B-F03DCEF365B8}" srcOrd="0" destOrd="0" presId="urn:microsoft.com/office/officeart/2005/8/layout/radial2#1"/>
    <dgm:cxn modelId="{0D9CD445-0F4F-400C-BE5E-1AB13A7E6482}" type="presParOf" srcId="{B1B91792-8352-442E-A9BF-DD1DA3C0AFBC}" destId="{78E48AC5-74DD-4D44-8D85-8D80875A35B9}" srcOrd="1" destOrd="0" presId="urn:microsoft.com/office/officeart/2005/8/layout/radial2#1"/>
    <dgm:cxn modelId="{C15E2544-D8FD-416A-82D3-673E9E540671}" type="presParOf" srcId="{3684960F-83CA-4A03-B192-61CD04C719F1}" destId="{34AF7725-9F62-4997-8E0B-349F8805C2B5}" srcOrd="5" destOrd="0" presId="urn:microsoft.com/office/officeart/2005/8/layout/radial2#1"/>
    <dgm:cxn modelId="{0FE635D1-A975-41CE-A5E7-1FE2C4D0FAD6}" type="presParOf" srcId="{3684960F-83CA-4A03-B192-61CD04C719F1}" destId="{80A8E432-9885-44E2-94F5-8192C30808F2}" srcOrd="6" destOrd="0" presId="urn:microsoft.com/office/officeart/2005/8/layout/radial2#1"/>
    <dgm:cxn modelId="{B9BF53F9-CE48-48AA-822C-9C362111FBF8}" type="presParOf" srcId="{80A8E432-9885-44E2-94F5-8192C30808F2}" destId="{C489AC35-A609-4FEB-9991-1AD5C2AA9E4F}" srcOrd="0" destOrd="0" presId="urn:microsoft.com/office/officeart/2005/8/layout/radial2#1"/>
    <dgm:cxn modelId="{BFDD0708-2D19-4AD5-92F9-3CAFC590C241}" type="presParOf" srcId="{80A8E432-9885-44E2-94F5-8192C30808F2}" destId="{2479D055-5FEB-4BBB-91BF-79C4EE29EFBC}" srcOrd="1" destOrd="0" presId="urn:microsoft.com/office/officeart/2005/8/layout/radial2#1"/>
    <dgm:cxn modelId="{DE195B06-B6CF-4D50-A528-FBEC786024FB}" type="presParOf" srcId="{3684960F-83CA-4A03-B192-61CD04C719F1}" destId="{9A3CFA3D-8E02-4741-91F8-DF69D104D734}" srcOrd="7" destOrd="0" presId="urn:microsoft.com/office/officeart/2005/8/layout/radial2#1"/>
    <dgm:cxn modelId="{41BAC5EA-3D21-425B-99FE-D67CACA03904}" type="presParOf" srcId="{3684960F-83CA-4A03-B192-61CD04C719F1}" destId="{027A070A-A206-472C-8F43-8E56180291BF}" srcOrd="8" destOrd="0" presId="urn:microsoft.com/office/officeart/2005/8/layout/radial2#1"/>
    <dgm:cxn modelId="{F2874F6F-5BB4-4B04-9DF9-2DF108B26E31}" type="presParOf" srcId="{027A070A-A206-472C-8F43-8E56180291BF}" destId="{3456F902-D9A1-49A3-9410-6E067F134593}" srcOrd="0" destOrd="0" presId="urn:microsoft.com/office/officeart/2005/8/layout/radial2#1"/>
    <dgm:cxn modelId="{ECEBB33E-F47A-4A76-B81E-9B84CD42F929}" type="presParOf" srcId="{027A070A-A206-472C-8F43-8E56180291BF}" destId="{FE9CAF6D-8F15-4F70-B519-8599F0116B51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9E86C8-3A3F-4698-9018-B1520A74933A}" type="doc">
      <dgm:prSet loTypeId="urn:microsoft.com/office/officeart/2005/8/layout/bList2#1" loCatId="picture" qsTypeId="urn:microsoft.com/office/officeart/2005/8/quickstyle/simple1#1" qsCatId="simple" csTypeId="urn:microsoft.com/office/officeart/2005/8/colors/accent1_2#2" csCatId="accent1" phldr="1"/>
      <dgm:spPr/>
    </dgm:pt>
    <dgm:pt modelId="{35B6CAE4-0B72-4A70-8B7A-C1F1066A3D0D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d-ID" dirty="0" smtClean="0"/>
            <a:t>Masyarakat/</a:t>
          </a:r>
        </a:p>
        <a:p>
          <a:r>
            <a:rPr lang="id-ID" dirty="0" smtClean="0"/>
            <a:t>Dunia Usaha</a:t>
          </a:r>
          <a:endParaRPr lang="en-US" dirty="0"/>
        </a:p>
      </dgm:t>
    </dgm:pt>
    <dgm:pt modelId="{AFA8C27F-AC13-42FF-A952-465597E31F81}" type="parTrans" cxnId="{B32496DD-0CD7-449E-8E26-36D35E6B8301}">
      <dgm:prSet/>
      <dgm:spPr/>
      <dgm:t>
        <a:bodyPr/>
        <a:lstStyle/>
        <a:p>
          <a:endParaRPr lang="en-US"/>
        </a:p>
      </dgm:t>
    </dgm:pt>
    <dgm:pt modelId="{5B20D194-0754-4F89-A3EB-52B12399B6EA}" type="sibTrans" cxnId="{B32496DD-0CD7-449E-8E26-36D35E6B8301}">
      <dgm:prSet/>
      <dgm:spPr/>
      <dgm:t>
        <a:bodyPr/>
        <a:lstStyle/>
        <a:p>
          <a:endParaRPr lang="en-US"/>
        </a:p>
      </dgm:t>
    </dgm:pt>
    <dgm:pt modelId="{1E977FCD-B618-492A-B1A6-5BB6E3DFF7E3}" type="pres">
      <dgm:prSet presAssocID="{7C9E86C8-3A3F-4698-9018-B1520A74933A}" presName="diagram" presStyleCnt="0">
        <dgm:presLayoutVars>
          <dgm:dir/>
          <dgm:animLvl val="lvl"/>
          <dgm:resizeHandles val="exact"/>
        </dgm:presLayoutVars>
      </dgm:prSet>
      <dgm:spPr/>
    </dgm:pt>
    <dgm:pt modelId="{66B80A47-6DCA-4A46-88DA-938331508B5B}" type="pres">
      <dgm:prSet presAssocID="{35B6CAE4-0B72-4A70-8B7A-C1F1066A3D0D}" presName="compNode" presStyleCnt="0"/>
      <dgm:spPr/>
    </dgm:pt>
    <dgm:pt modelId="{C003AF9A-04AA-4C91-813A-2F6FD4B2B8CC}" type="pres">
      <dgm:prSet presAssocID="{35B6CAE4-0B72-4A70-8B7A-C1F1066A3D0D}" presName="childRect" presStyleLbl="bgAcc1" presStyleIdx="0" presStyleCnt="1" custLinFactNeighborX="957" custLinFactNeighborY="-11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7BA11F3-99D4-41BF-A61C-4F2C23409B5E}" type="pres">
      <dgm:prSet presAssocID="{35B6CAE4-0B72-4A70-8B7A-C1F1066A3D0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C5385-1895-4076-AEC3-098F0032F368}" type="pres">
      <dgm:prSet presAssocID="{35B6CAE4-0B72-4A70-8B7A-C1F1066A3D0D}" presName="parentRect" presStyleLbl="alignNode1" presStyleIdx="0" presStyleCnt="1"/>
      <dgm:spPr/>
      <dgm:t>
        <a:bodyPr/>
        <a:lstStyle/>
        <a:p>
          <a:endParaRPr lang="en-US"/>
        </a:p>
      </dgm:t>
    </dgm:pt>
    <dgm:pt modelId="{57897B71-60A4-4656-AFB3-C1923A45F58D}" type="pres">
      <dgm:prSet presAssocID="{35B6CAE4-0B72-4A70-8B7A-C1F1066A3D0D}" presName="adorn" presStyleLbl="fgAccFollowNode1" presStyleIdx="0" presStyleCnt="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C0519024-0D8F-4501-ACD5-4AD686BC5F56}" type="presOf" srcId="{35B6CAE4-0B72-4A70-8B7A-C1F1066A3D0D}" destId="{87BA11F3-99D4-41BF-A61C-4F2C23409B5E}" srcOrd="0" destOrd="0" presId="urn:microsoft.com/office/officeart/2005/8/layout/bList2#1"/>
    <dgm:cxn modelId="{B32496DD-0CD7-449E-8E26-36D35E6B8301}" srcId="{7C9E86C8-3A3F-4698-9018-B1520A74933A}" destId="{35B6CAE4-0B72-4A70-8B7A-C1F1066A3D0D}" srcOrd="0" destOrd="0" parTransId="{AFA8C27F-AC13-42FF-A952-465597E31F81}" sibTransId="{5B20D194-0754-4F89-A3EB-52B12399B6EA}"/>
    <dgm:cxn modelId="{12A5D426-D314-46F8-9EA2-5E946EC62171}" type="presOf" srcId="{35B6CAE4-0B72-4A70-8B7A-C1F1066A3D0D}" destId="{451C5385-1895-4076-AEC3-098F0032F368}" srcOrd="1" destOrd="0" presId="urn:microsoft.com/office/officeart/2005/8/layout/bList2#1"/>
    <dgm:cxn modelId="{8A89A1E4-D062-41E5-87AD-35AC2BB08634}" type="presOf" srcId="{7C9E86C8-3A3F-4698-9018-B1520A74933A}" destId="{1E977FCD-B618-492A-B1A6-5BB6E3DFF7E3}" srcOrd="0" destOrd="0" presId="urn:microsoft.com/office/officeart/2005/8/layout/bList2#1"/>
    <dgm:cxn modelId="{EBADF004-2B2A-493B-98F6-548CD6BE2BFA}" type="presParOf" srcId="{1E977FCD-B618-492A-B1A6-5BB6E3DFF7E3}" destId="{66B80A47-6DCA-4A46-88DA-938331508B5B}" srcOrd="0" destOrd="0" presId="urn:microsoft.com/office/officeart/2005/8/layout/bList2#1"/>
    <dgm:cxn modelId="{CAFD0E30-4312-4532-B585-28D7414907E5}" type="presParOf" srcId="{66B80A47-6DCA-4A46-88DA-938331508B5B}" destId="{C003AF9A-04AA-4C91-813A-2F6FD4B2B8CC}" srcOrd="0" destOrd="0" presId="urn:microsoft.com/office/officeart/2005/8/layout/bList2#1"/>
    <dgm:cxn modelId="{918F2E6A-17B4-421A-B1CD-6F661FB450D2}" type="presParOf" srcId="{66B80A47-6DCA-4A46-88DA-938331508B5B}" destId="{87BA11F3-99D4-41BF-A61C-4F2C23409B5E}" srcOrd="1" destOrd="0" presId="urn:microsoft.com/office/officeart/2005/8/layout/bList2#1"/>
    <dgm:cxn modelId="{0BAA4CE4-C63A-4CFB-B558-6A7E27159238}" type="presParOf" srcId="{66B80A47-6DCA-4A46-88DA-938331508B5B}" destId="{451C5385-1895-4076-AEC3-098F0032F368}" srcOrd="2" destOrd="0" presId="urn:microsoft.com/office/officeart/2005/8/layout/bList2#1"/>
    <dgm:cxn modelId="{5942FF79-8C2C-4971-8B05-400053417DF0}" type="presParOf" srcId="{66B80A47-6DCA-4A46-88DA-938331508B5B}" destId="{57897B71-60A4-4656-AFB3-C1923A45F58D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4DA63D-CE66-446C-A056-DD9216CB8BA5}" type="doc">
      <dgm:prSet loTypeId="urn:microsoft.com/office/officeart/2005/8/layout/radial2#2" loCatId="relationship" qsTypeId="urn:microsoft.com/office/officeart/2005/8/quickstyle/simple5#2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2C9BC29-4856-4140-8751-930D8FB59020}">
      <dgm:prSet phldrT="[Text]"/>
      <dgm:spPr/>
      <dgm:t>
        <a:bodyPr/>
        <a:lstStyle/>
        <a:p>
          <a:r>
            <a:rPr lang="id-ID" b="1" dirty="0" smtClean="0"/>
            <a:t>SKPD</a:t>
          </a:r>
          <a:endParaRPr lang="en-US" b="1" dirty="0"/>
        </a:p>
      </dgm:t>
    </dgm:pt>
    <dgm:pt modelId="{BD797404-1E02-406D-AAAD-68FE26391CC9}" type="parTrans" cxnId="{AB172D94-41BE-443F-9221-ED095BDA95C3}">
      <dgm:prSet/>
      <dgm:spPr/>
      <dgm:t>
        <a:bodyPr/>
        <a:lstStyle/>
        <a:p>
          <a:endParaRPr lang="en-US"/>
        </a:p>
      </dgm:t>
    </dgm:pt>
    <dgm:pt modelId="{87A1B827-6EA2-4705-AC6B-8B813B5ECBF4}" type="sibTrans" cxnId="{AB172D94-41BE-443F-9221-ED095BDA95C3}">
      <dgm:prSet/>
      <dgm:spPr/>
      <dgm:t>
        <a:bodyPr/>
        <a:lstStyle/>
        <a:p>
          <a:endParaRPr lang="en-US"/>
        </a:p>
      </dgm:t>
    </dgm:pt>
    <dgm:pt modelId="{09F9FF46-8E42-495C-BA63-E6B119DFA884}">
      <dgm:prSet phldrT="[Text]"/>
      <dgm:spPr/>
      <dgm:t>
        <a:bodyPr/>
        <a:lstStyle/>
        <a:p>
          <a:r>
            <a:rPr lang="id-ID" b="1" dirty="0" smtClean="0"/>
            <a:t>SKPD</a:t>
          </a:r>
          <a:endParaRPr lang="en-US" b="1" dirty="0"/>
        </a:p>
      </dgm:t>
    </dgm:pt>
    <dgm:pt modelId="{9EB43410-C364-43C6-8F31-BFAADBEFA601}" type="parTrans" cxnId="{CA3A5901-21EB-4B81-AA7A-E4C99BFC15C3}">
      <dgm:prSet/>
      <dgm:spPr/>
      <dgm:t>
        <a:bodyPr/>
        <a:lstStyle/>
        <a:p>
          <a:endParaRPr lang="en-US"/>
        </a:p>
      </dgm:t>
    </dgm:pt>
    <dgm:pt modelId="{F745F12B-5ED2-496B-B331-9181F27B2B30}" type="sibTrans" cxnId="{CA3A5901-21EB-4B81-AA7A-E4C99BFC15C3}">
      <dgm:prSet/>
      <dgm:spPr/>
      <dgm:t>
        <a:bodyPr/>
        <a:lstStyle/>
        <a:p>
          <a:endParaRPr lang="en-US"/>
        </a:p>
      </dgm:t>
    </dgm:pt>
    <dgm:pt modelId="{DB170744-E624-4402-A13A-5FD9CEE3693E}">
      <dgm:prSet/>
      <dgm:spPr/>
      <dgm:t>
        <a:bodyPr/>
        <a:lstStyle/>
        <a:p>
          <a:r>
            <a:rPr lang="id-ID" b="1" dirty="0" smtClean="0"/>
            <a:t>SKPD</a:t>
          </a:r>
          <a:endParaRPr lang="en-US" b="1" dirty="0"/>
        </a:p>
      </dgm:t>
    </dgm:pt>
    <dgm:pt modelId="{0D4D3AAB-5730-4796-AF45-BF6249E037B5}" type="parTrans" cxnId="{25DF4888-48F9-42F2-B33E-0D5BAECD4442}">
      <dgm:prSet/>
      <dgm:spPr/>
      <dgm:t>
        <a:bodyPr/>
        <a:lstStyle/>
        <a:p>
          <a:endParaRPr lang="en-US"/>
        </a:p>
      </dgm:t>
    </dgm:pt>
    <dgm:pt modelId="{AE3FF6CB-17A1-49F9-BB37-88759D42AE74}" type="sibTrans" cxnId="{25DF4888-48F9-42F2-B33E-0D5BAECD4442}">
      <dgm:prSet/>
      <dgm:spPr/>
      <dgm:t>
        <a:bodyPr/>
        <a:lstStyle/>
        <a:p>
          <a:endParaRPr lang="en-US"/>
        </a:p>
      </dgm:t>
    </dgm:pt>
    <dgm:pt modelId="{71367D87-7D70-4690-A772-340C019E1963}">
      <dgm:prSet/>
      <dgm:spPr/>
      <dgm:t>
        <a:bodyPr/>
        <a:lstStyle/>
        <a:p>
          <a:r>
            <a:rPr lang="id-ID" b="1" dirty="0" smtClean="0"/>
            <a:t>INSTANSI VERTIKAL</a:t>
          </a:r>
          <a:endParaRPr lang="en-US" b="1" dirty="0"/>
        </a:p>
      </dgm:t>
    </dgm:pt>
    <dgm:pt modelId="{EDF7F23C-E51F-40FB-9A8D-A4169BA37952}" type="parTrans" cxnId="{D2C4B488-3AF2-4E10-B865-F17B4BFD546C}">
      <dgm:prSet/>
      <dgm:spPr/>
      <dgm:t>
        <a:bodyPr/>
        <a:lstStyle/>
        <a:p>
          <a:endParaRPr lang="en-US"/>
        </a:p>
      </dgm:t>
    </dgm:pt>
    <dgm:pt modelId="{C007F7E4-6EC5-46CF-B994-42A99C170F39}" type="sibTrans" cxnId="{D2C4B488-3AF2-4E10-B865-F17B4BFD546C}">
      <dgm:prSet/>
      <dgm:spPr/>
      <dgm:t>
        <a:bodyPr/>
        <a:lstStyle/>
        <a:p>
          <a:endParaRPr lang="en-US"/>
        </a:p>
      </dgm:t>
    </dgm:pt>
    <dgm:pt modelId="{CD294352-3C8D-416B-B2F7-6809B7CDF21F}" type="pres">
      <dgm:prSet presAssocID="{164DA63D-CE66-446C-A056-DD9216CB8BA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84960F-83CA-4A03-B192-61CD04C719F1}" type="pres">
      <dgm:prSet presAssocID="{164DA63D-CE66-446C-A056-DD9216CB8BA5}" presName="cycle" presStyleCnt="0"/>
      <dgm:spPr/>
      <dgm:t>
        <a:bodyPr/>
        <a:lstStyle/>
        <a:p>
          <a:endParaRPr lang="en-US"/>
        </a:p>
      </dgm:t>
    </dgm:pt>
    <dgm:pt modelId="{F2E1DAEA-3D6F-4F4C-A9AB-E76DE5F470C4}" type="pres">
      <dgm:prSet presAssocID="{164DA63D-CE66-446C-A056-DD9216CB8BA5}" presName="centerShape" presStyleCnt="0"/>
      <dgm:spPr/>
      <dgm:t>
        <a:bodyPr/>
        <a:lstStyle/>
        <a:p>
          <a:endParaRPr lang="en-US"/>
        </a:p>
      </dgm:t>
    </dgm:pt>
    <dgm:pt modelId="{F77E7675-E495-4C25-8FE3-1D3B42AEF048}" type="pres">
      <dgm:prSet presAssocID="{164DA63D-CE66-446C-A056-DD9216CB8BA5}" presName="connSite" presStyleLbl="node1" presStyleIdx="0" presStyleCnt="5"/>
      <dgm:spPr/>
      <dgm:t>
        <a:bodyPr/>
        <a:lstStyle/>
        <a:p>
          <a:endParaRPr lang="en-US"/>
        </a:p>
      </dgm:t>
    </dgm:pt>
    <dgm:pt modelId="{AEBA12A4-611A-4089-8728-82B6526D9C67}" type="pres">
      <dgm:prSet presAssocID="{164DA63D-CE66-446C-A056-DD9216CB8BA5}" presName="visible" presStyleLbl="node1" presStyleIdx="0" presStyleCnt="5"/>
      <dgm:spPr>
        <a:prstGeom prst="flowChartConnector">
          <a:avLst/>
        </a:prstGeom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686A3AD-9DFD-4354-85D8-0C7C18B99443}" type="pres">
      <dgm:prSet presAssocID="{BD797404-1E02-406D-AAAD-68FE26391CC9}" presName="Name25" presStyleLbl="parChTrans1D1" presStyleIdx="0" presStyleCnt="4"/>
      <dgm:spPr/>
      <dgm:t>
        <a:bodyPr/>
        <a:lstStyle/>
        <a:p>
          <a:endParaRPr lang="en-US"/>
        </a:p>
      </dgm:t>
    </dgm:pt>
    <dgm:pt modelId="{FE5AF69F-E82F-4377-8B3B-1FC0A5623151}" type="pres">
      <dgm:prSet presAssocID="{72C9BC29-4856-4140-8751-930D8FB59020}" presName="node" presStyleCnt="0"/>
      <dgm:spPr/>
      <dgm:t>
        <a:bodyPr/>
        <a:lstStyle/>
        <a:p>
          <a:endParaRPr lang="en-US"/>
        </a:p>
      </dgm:t>
    </dgm:pt>
    <dgm:pt modelId="{047D3222-65BA-4D12-978C-40EBA44F1C07}" type="pres">
      <dgm:prSet presAssocID="{72C9BC29-4856-4140-8751-930D8FB59020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49924-77F3-4ACD-9A90-5F279AE27136}" type="pres">
      <dgm:prSet presAssocID="{72C9BC29-4856-4140-8751-930D8FB5902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BF661-9A6C-432A-AAE6-1331C93B5472}" type="pres">
      <dgm:prSet presAssocID="{9EB43410-C364-43C6-8F31-BFAADBEFA601}" presName="Name25" presStyleLbl="parChTrans1D1" presStyleIdx="1" presStyleCnt="4"/>
      <dgm:spPr/>
      <dgm:t>
        <a:bodyPr/>
        <a:lstStyle/>
        <a:p>
          <a:endParaRPr lang="en-US"/>
        </a:p>
      </dgm:t>
    </dgm:pt>
    <dgm:pt modelId="{B1B91792-8352-442E-A9BF-DD1DA3C0AFBC}" type="pres">
      <dgm:prSet presAssocID="{09F9FF46-8E42-495C-BA63-E6B119DFA884}" presName="node" presStyleCnt="0"/>
      <dgm:spPr/>
      <dgm:t>
        <a:bodyPr/>
        <a:lstStyle/>
        <a:p>
          <a:endParaRPr lang="en-US"/>
        </a:p>
      </dgm:t>
    </dgm:pt>
    <dgm:pt modelId="{E1008954-8069-4E1A-AE1B-F03DCEF365B8}" type="pres">
      <dgm:prSet presAssocID="{09F9FF46-8E42-495C-BA63-E6B119DFA884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48AC5-74DD-4D44-8D85-8D80875A35B9}" type="pres">
      <dgm:prSet presAssocID="{09F9FF46-8E42-495C-BA63-E6B119DFA88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F7725-9F62-4997-8E0B-349F8805C2B5}" type="pres">
      <dgm:prSet presAssocID="{0D4D3AAB-5730-4796-AF45-BF6249E037B5}" presName="Name25" presStyleLbl="parChTrans1D1" presStyleIdx="2" presStyleCnt="4"/>
      <dgm:spPr/>
      <dgm:t>
        <a:bodyPr/>
        <a:lstStyle/>
        <a:p>
          <a:endParaRPr lang="en-US"/>
        </a:p>
      </dgm:t>
    </dgm:pt>
    <dgm:pt modelId="{80A8E432-9885-44E2-94F5-8192C30808F2}" type="pres">
      <dgm:prSet presAssocID="{DB170744-E624-4402-A13A-5FD9CEE3693E}" presName="node" presStyleCnt="0"/>
      <dgm:spPr/>
      <dgm:t>
        <a:bodyPr/>
        <a:lstStyle/>
        <a:p>
          <a:endParaRPr lang="en-US"/>
        </a:p>
      </dgm:t>
    </dgm:pt>
    <dgm:pt modelId="{C489AC35-A609-4FEB-9991-1AD5C2AA9E4F}" type="pres">
      <dgm:prSet presAssocID="{DB170744-E624-4402-A13A-5FD9CEE3693E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79D055-5FEB-4BBB-91BF-79C4EE29EFBC}" type="pres">
      <dgm:prSet presAssocID="{DB170744-E624-4402-A13A-5FD9CEE3693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5E820-DA3E-4318-B9DD-CD1206315B27}" type="pres">
      <dgm:prSet presAssocID="{EDF7F23C-E51F-40FB-9A8D-A4169BA37952}" presName="Name25" presStyleLbl="parChTrans1D1" presStyleIdx="3" presStyleCnt="4"/>
      <dgm:spPr/>
      <dgm:t>
        <a:bodyPr/>
        <a:lstStyle/>
        <a:p>
          <a:endParaRPr lang="en-US"/>
        </a:p>
      </dgm:t>
    </dgm:pt>
    <dgm:pt modelId="{95D59F72-100F-4CD7-8E36-DCC388223557}" type="pres">
      <dgm:prSet presAssocID="{71367D87-7D70-4690-A772-340C019E1963}" presName="node" presStyleCnt="0"/>
      <dgm:spPr/>
      <dgm:t>
        <a:bodyPr/>
        <a:lstStyle/>
        <a:p>
          <a:endParaRPr lang="en-US"/>
        </a:p>
      </dgm:t>
    </dgm:pt>
    <dgm:pt modelId="{5087C5D4-0798-4113-93EC-FB119AA4BA17}" type="pres">
      <dgm:prSet presAssocID="{71367D87-7D70-4690-A772-340C019E1963}" presName="parentNode" presStyleLbl="node1" presStyleIdx="4" presStyleCnt="5" custScaleX="208119" custScaleY="91499" custLinFactNeighborX="5819" custLinFactNeighborY="3148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0A90FBB-31EC-4D0D-87FA-8924A2D6F1CF}" type="pres">
      <dgm:prSet presAssocID="{71367D87-7D70-4690-A772-340C019E196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F1B2C7-653B-4CAA-9798-FDDACCB90AD4}" type="presOf" srcId="{BD797404-1E02-406D-AAAD-68FE26391CC9}" destId="{E686A3AD-9DFD-4354-85D8-0C7C18B99443}" srcOrd="0" destOrd="0" presId="urn:microsoft.com/office/officeart/2005/8/layout/radial2#2"/>
    <dgm:cxn modelId="{30196644-6144-4D6A-B49A-F3F0E1147385}" type="presOf" srcId="{0D4D3AAB-5730-4796-AF45-BF6249E037B5}" destId="{34AF7725-9F62-4997-8E0B-349F8805C2B5}" srcOrd="0" destOrd="0" presId="urn:microsoft.com/office/officeart/2005/8/layout/radial2#2"/>
    <dgm:cxn modelId="{57A8E516-9AE1-424F-956B-8E52DF475D60}" type="presOf" srcId="{9EB43410-C364-43C6-8F31-BFAADBEFA601}" destId="{1DABF661-9A6C-432A-AAE6-1331C93B5472}" srcOrd="0" destOrd="0" presId="urn:microsoft.com/office/officeart/2005/8/layout/radial2#2"/>
    <dgm:cxn modelId="{BAC4A569-18C3-431D-A616-1E24467E196D}" type="presOf" srcId="{164DA63D-CE66-446C-A056-DD9216CB8BA5}" destId="{CD294352-3C8D-416B-B2F7-6809B7CDF21F}" srcOrd="0" destOrd="0" presId="urn:microsoft.com/office/officeart/2005/8/layout/radial2#2"/>
    <dgm:cxn modelId="{0D34700E-7F34-465F-8FBF-9C9D833158A1}" type="presOf" srcId="{EDF7F23C-E51F-40FB-9A8D-A4169BA37952}" destId="{F635E820-DA3E-4318-B9DD-CD1206315B27}" srcOrd="0" destOrd="0" presId="urn:microsoft.com/office/officeart/2005/8/layout/radial2#2"/>
    <dgm:cxn modelId="{BFA6778A-FA99-4879-B86F-A1662ABF09B9}" type="presOf" srcId="{72C9BC29-4856-4140-8751-930D8FB59020}" destId="{047D3222-65BA-4D12-978C-40EBA44F1C07}" srcOrd="0" destOrd="0" presId="urn:microsoft.com/office/officeart/2005/8/layout/radial2#2"/>
    <dgm:cxn modelId="{25DF4888-48F9-42F2-B33E-0D5BAECD4442}" srcId="{164DA63D-CE66-446C-A056-DD9216CB8BA5}" destId="{DB170744-E624-4402-A13A-5FD9CEE3693E}" srcOrd="2" destOrd="0" parTransId="{0D4D3AAB-5730-4796-AF45-BF6249E037B5}" sibTransId="{AE3FF6CB-17A1-49F9-BB37-88759D42AE74}"/>
    <dgm:cxn modelId="{AB172D94-41BE-443F-9221-ED095BDA95C3}" srcId="{164DA63D-CE66-446C-A056-DD9216CB8BA5}" destId="{72C9BC29-4856-4140-8751-930D8FB59020}" srcOrd="0" destOrd="0" parTransId="{BD797404-1E02-406D-AAAD-68FE26391CC9}" sibTransId="{87A1B827-6EA2-4705-AC6B-8B813B5ECBF4}"/>
    <dgm:cxn modelId="{CA3A5901-21EB-4B81-AA7A-E4C99BFC15C3}" srcId="{164DA63D-CE66-446C-A056-DD9216CB8BA5}" destId="{09F9FF46-8E42-495C-BA63-E6B119DFA884}" srcOrd="1" destOrd="0" parTransId="{9EB43410-C364-43C6-8F31-BFAADBEFA601}" sibTransId="{F745F12B-5ED2-496B-B331-9181F27B2B30}"/>
    <dgm:cxn modelId="{35D4EED3-C60F-4599-A60D-565F8E713BB6}" type="presOf" srcId="{DB170744-E624-4402-A13A-5FD9CEE3693E}" destId="{C489AC35-A609-4FEB-9991-1AD5C2AA9E4F}" srcOrd="0" destOrd="0" presId="urn:microsoft.com/office/officeart/2005/8/layout/radial2#2"/>
    <dgm:cxn modelId="{A544FC52-1381-408F-9E01-16921FC232F6}" type="presOf" srcId="{09F9FF46-8E42-495C-BA63-E6B119DFA884}" destId="{E1008954-8069-4E1A-AE1B-F03DCEF365B8}" srcOrd="0" destOrd="0" presId="urn:microsoft.com/office/officeart/2005/8/layout/radial2#2"/>
    <dgm:cxn modelId="{C7DCBBDC-2D0F-4A73-8103-4D319020C239}" type="presOf" srcId="{71367D87-7D70-4690-A772-340C019E1963}" destId="{5087C5D4-0798-4113-93EC-FB119AA4BA17}" srcOrd="0" destOrd="0" presId="urn:microsoft.com/office/officeart/2005/8/layout/radial2#2"/>
    <dgm:cxn modelId="{D2C4B488-3AF2-4E10-B865-F17B4BFD546C}" srcId="{164DA63D-CE66-446C-A056-DD9216CB8BA5}" destId="{71367D87-7D70-4690-A772-340C019E1963}" srcOrd="3" destOrd="0" parTransId="{EDF7F23C-E51F-40FB-9A8D-A4169BA37952}" sibTransId="{C007F7E4-6EC5-46CF-B994-42A99C170F39}"/>
    <dgm:cxn modelId="{95C01015-FDE6-4726-AD5E-E84487B488ED}" type="presParOf" srcId="{CD294352-3C8D-416B-B2F7-6809B7CDF21F}" destId="{3684960F-83CA-4A03-B192-61CD04C719F1}" srcOrd="0" destOrd="0" presId="urn:microsoft.com/office/officeart/2005/8/layout/radial2#2"/>
    <dgm:cxn modelId="{3B4FB0FD-01C9-414E-8B24-0B9DFF75F954}" type="presParOf" srcId="{3684960F-83CA-4A03-B192-61CD04C719F1}" destId="{F2E1DAEA-3D6F-4F4C-A9AB-E76DE5F470C4}" srcOrd="0" destOrd="0" presId="urn:microsoft.com/office/officeart/2005/8/layout/radial2#2"/>
    <dgm:cxn modelId="{70AD25AA-A685-42F0-812F-00C787D1D0D9}" type="presParOf" srcId="{F2E1DAEA-3D6F-4F4C-A9AB-E76DE5F470C4}" destId="{F77E7675-E495-4C25-8FE3-1D3B42AEF048}" srcOrd="0" destOrd="0" presId="urn:microsoft.com/office/officeart/2005/8/layout/radial2#2"/>
    <dgm:cxn modelId="{3030BC5B-8897-4B51-AA87-D830398E0FC7}" type="presParOf" srcId="{F2E1DAEA-3D6F-4F4C-A9AB-E76DE5F470C4}" destId="{AEBA12A4-611A-4089-8728-82B6526D9C67}" srcOrd="1" destOrd="0" presId="urn:microsoft.com/office/officeart/2005/8/layout/radial2#2"/>
    <dgm:cxn modelId="{012D82F2-651B-4C2C-B80F-67D8C9DC0CE2}" type="presParOf" srcId="{3684960F-83CA-4A03-B192-61CD04C719F1}" destId="{E686A3AD-9DFD-4354-85D8-0C7C18B99443}" srcOrd="1" destOrd="0" presId="urn:microsoft.com/office/officeart/2005/8/layout/radial2#2"/>
    <dgm:cxn modelId="{A0E8BAED-B9DB-4535-8DDD-B99ABD2371FF}" type="presParOf" srcId="{3684960F-83CA-4A03-B192-61CD04C719F1}" destId="{FE5AF69F-E82F-4377-8B3B-1FC0A5623151}" srcOrd="2" destOrd="0" presId="urn:microsoft.com/office/officeart/2005/8/layout/radial2#2"/>
    <dgm:cxn modelId="{59A9B7A8-E2CD-414D-BBBE-A41C63F5BEF6}" type="presParOf" srcId="{FE5AF69F-E82F-4377-8B3B-1FC0A5623151}" destId="{047D3222-65BA-4D12-978C-40EBA44F1C07}" srcOrd="0" destOrd="0" presId="urn:microsoft.com/office/officeart/2005/8/layout/radial2#2"/>
    <dgm:cxn modelId="{E7FAE118-48F0-49B3-9410-A927158D4B59}" type="presParOf" srcId="{FE5AF69F-E82F-4377-8B3B-1FC0A5623151}" destId="{E7749924-77F3-4ACD-9A90-5F279AE27136}" srcOrd="1" destOrd="0" presId="urn:microsoft.com/office/officeart/2005/8/layout/radial2#2"/>
    <dgm:cxn modelId="{17B48C45-1C00-41BA-A295-2CE85E6B409E}" type="presParOf" srcId="{3684960F-83CA-4A03-B192-61CD04C719F1}" destId="{1DABF661-9A6C-432A-AAE6-1331C93B5472}" srcOrd="3" destOrd="0" presId="urn:microsoft.com/office/officeart/2005/8/layout/radial2#2"/>
    <dgm:cxn modelId="{1C774E71-0A74-4DD0-9A2C-46912CC79F7E}" type="presParOf" srcId="{3684960F-83CA-4A03-B192-61CD04C719F1}" destId="{B1B91792-8352-442E-A9BF-DD1DA3C0AFBC}" srcOrd="4" destOrd="0" presId="urn:microsoft.com/office/officeart/2005/8/layout/radial2#2"/>
    <dgm:cxn modelId="{CCFC260D-2DC2-4C29-9D91-5CFE7D28E29C}" type="presParOf" srcId="{B1B91792-8352-442E-A9BF-DD1DA3C0AFBC}" destId="{E1008954-8069-4E1A-AE1B-F03DCEF365B8}" srcOrd="0" destOrd="0" presId="urn:microsoft.com/office/officeart/2005/8/layout/radial2#2"/>
    <dgm:cxn modelId="{0D9CD445-0F4F-400C-BE5E-1AB13A7E6482}" type="presParOf" srcId="{B1B91792-8352-442E-A9BF-DD1DA3C0AFBC}" destId="{78E48AC5-74DD-4D44-8D85-8D80875A35B9}" srcOrd="1" destOrd="0" presId="urn:microsoft.com/office/officeart/2005/8/layout/radial2#2"/>
    <dgm:cxn modelId="{C15E2544-D8FD-416A-82D3-673E9E540671}" type="presParOf" srcId="{3684960F-83CA-4A03-B192-61CD04C719F1}" destId="{34AF7725-9F62-4997-8E0B-349F8805C2B5}" srcOrd="5" destOrd="0" presId="urn:microsoft.com/office/officeart/2005/8/layout/radial2#2"/>
    <dgm:cxn modelId="{0FE635D1-A975-41CE-A5E7-1FE2C4D0FAD6}" type="presParOf" srcId="{3684960F-83CA-4A03-B192-61CD04C719F1}" destId="{80A8E432-9885-44E2-94F5-8192C30808F2}" srcOrd="6" destOrd="0" presId="urn:microsoft.com/office/officeart/2005/8/layout/radial2#2"/>
    <dgm:cxn modelId="{B9BF53F9-CE48-48AA-822C-9C362111FBF8}" type="presParOf" srcId="{80A8E432-9885-44E2-94F5-8192C30808F2}" destId="{C489AC35-A609-4FEB-9991-1AD5C2AA9E4F}" srcOrd="0" destOrd="0" presId="urn:microsoft.com/office/officeart/2005/8/layout/radial2#2"/>
    <dgm:cxn modelId="{BFDD0708-2D19-4AD5-92F9-3CAFC590C241}" type="presParOf" srcId="{80A8E432-9885-44E2-94F5-8192C30808F2}" destId="{2479D055-5FEB-4BBB-91BF-79C4EE29EFBC}" srcOrd="1" destOrd="0" presId="urn:microsoft.com/office/officeart/2005/8/layout/radial2#2"/>
    <dgm:cxn modelId="{F5E9EA42-7301-4874-95F6-F0096A62F2E3}" type="presParOf" srcId="{3684960F-83CA-4A03-B192-61CD04C719F1}" destId="{F635E820-DA3E-4318-B9DD-CD1206315B27}" srcOrd="7" destOrd="0" presId="urn:microsoft.com/office/officeart/2005/8/layout/radial2#2"/>
    <dgm:cxn modelId="{3C2162B2-154D-48E4-9589-044FD416F723}" type="presParOf" srcId="{3684960F-83CA-4A03-B192-61CD04C719F1}" destId="{95D59F72-100F-4CD7-8E36-DCC388223557}" srcOrd="8" destOrd="0" presId="urn:microsoft.com/office/officeart/2005/8/layout/radial2#2"/>
    <dgm:cxn modelId="{B2731BA9-0546-4174-9CF9-C6CD906F93C9}" type="presParOf" srcId="{95D59F72-100F-4CD7-8E36-DCC388223557}" destId="{5087C5D4-0798-4113-93EC-FB119AA4BA17}" srcOrd="0" destOrd="0" presId="urn:microsoft.com/office/officeart/2005/8/layout/radial2#2"/>
    <dgm:cxn modelId="{DBC92970-38D7-44DB-9236-2EB9C0BABCCC}" type="presParOf" srcId="{95D59F72-100F-4CD7-8E36-DCC388223557}" destId="{A0A90FBB-31EC-4D0D-87FA-8924A2D6F1CF}" srcOrd="1" destOrd="0" presId="urn:microsoft.com/office/officeart/2005/8/layout/radial2#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852D63-72F2-463C-A8E1-00A0DCD850F4}" type="doc">
      <dgm:prSet loTypeId="urn:microsoft.com/office/officeart/2008/layout/CircularPictureCallout#1" loCatId="picture" qsTypeId="urn:microsoft.com/office/officeart/2005/8/quickstyle/simple5#3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3356D1D6-8C95-4140-B12C-659BED184E71}">
      <dgm:prSet/>
      <dgm:spPr/>
      <dgm:t>
        <a:bodyPr/>
        <a:lstStyle/>
        <a:p>
          <a:endParaRPr lang="en-US"/>
        </a:p>
      </dgm:t>
    </dgm:pt>
    <dgm:pt modelId="{678A87DC-63D8-453D-B873-F41CCBB9E64C}" type="parTrans" cxnId="{B12E0F34-C976-4320-A175-F98B7A475840}">
      <dgm:prSet/>
      <dgm:spPr/>
      <dgm:t>
        <a:bodyPr/>
        <a:lstStyle/>
        <a:p>
          <a:endParaRPr lang="en-US"/>
        </a:p>
      </dgm:t>
    </dgm:pt>
    <dgm:pt modelId="{DC8FBABD-004C-4C78-939E-9C0200A63213}" type="sibTrans" cxnId="{B12E0F34-C976-4320-A175-F98B7A475840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CEB5BDD2-7EE7-475D-8794-F0A0689DC3EC}">
      <dgm:prSet phldrT="[Text]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B7388211-DC38-4EAD-83A7-838FBAF1374B}" type="parTrans" cxnId="{A9F263A5-0326-4C6D-A766-188F9DB3F863}">
      <dgm:prSet/>
      <dgm:spPr/>
      <dgm:t>
        <a:bodyPr/>
        <a:lstStyle/>
        <a:p>
          <a:endParaRPr lang="en-US"/>
        </a:p>
      </dgm:t>
    </dgm:pt>
    <dgm:pt modelId="{FF4972DA-8E57-41ED-8C74-A568F5DBBF77}" type="sibTrans" cxnId="{A9F263A5-0326-4C6D-A766-188F9DB3F863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22FFDB76-395F-428E-B077-DD64AA23BFC3}">
      <dgm:prSet phldrT="[Text]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D0FE3CAF-6517-4086-9D9B-2DA098D299CB}" type="parTrans" cxnId="{7A3F0332-07D3-42E0-A4F5-8CBD2E0F28A5}">
      <dgm:prSet/>
      <dgm:spPr/>
      <dgm:t>
        <a:bodyPr/>
        <a:lstStyle/>
        <a:p>
          <a:endParaRPr lang="en-US"/>
        </a:p>
      </dgm:t>
    </dgm:pt>
    <dgm:pt modelId="{C622E5EC-8341-443E-B3DA-167805652866}" type="sibTrans" cxnId="{7A3F0332-07D3-42E0-A4F5-8CBD2E0F28A5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D18F578-C161-4CD1-BB73-07168ABCBF8E}">
      <dgm:prSet phldrT="[Text]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398492BD-4D90-4843-ACE7-CC755440B284}" type="sibTrans" cxnId="{8141BBB1-9405-4641-B893-D16C58E8FB61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08B198C3-C3D4-4837-872D-FF91B5C4A99A}" type="parTrans" cxnId="{8141BBB1-9405-4641-B893-D16C58E8FB61}">
      <dgm:prSet/>
      <dgm:spPr/>
      <dgm:t>
        <a:bodyPr/>
        <a:lstStyle/>
        <a:p>
          <a:endParaRPr lang="en-US"/>
        </a:p>
      </dgm:t>
    </dgm:pt>
    <dgm:pt modelId="{A5837C7F-8D01-4C76-8BDA-8221DFFCA5CF}" type="pres">
      <dgm:prSet presAssocID="{BC852D63-72F2-463C-A8E1-00A0DCD850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B6B3EAC-57EF-49A0-9B59-AEA90F5570C9}" type="pres">
      <dgm:prSet presAssocID="{BC852D63-72F2-463C-A8E1-00A0DCD850F4}" presName="Name1" presStyleCnt="0"/>
      <dgm:spPr/>
      <dgm:t>
        <a:bodyPr/>
        <a:lstStyle/>
        <a:p>
          <a:endParaRPr lang="en-US"/>
        </a:p>
      </dgm:t>
    </dgm:pt>
    <dgm:pt modelId="{DFA57CF0-4634-4EC7-B32C-9A2E622ADB7C}" type="pres">
      <dgm:prSet presAssocID="{DC8FBABD-004C-4C78-939E-9C0200A63213}" presName="picture_1" presStyleCnt="0"/>
      <dgm:spPr/>
      <dgm:t>
        <a:bodyPr/>
        <a:lstStyle/>
        <a:p>
          <a:endParaRPr lang="en-US"/>
        </a:p>
      </dgm:t>
    </dgm:pt>
    <dgm:pt modelId="{3E4AA001-AB7F-4CDD-85DE-F648D8280493}" type="pres">
      <dgm:prSet presAssocID="{DC8FBABD-004C-4C78-939E-9C0200A63213}" presName="pictureRepeatNode" presStyleLbl="alignImgPlace1" presStyleIdx="0" presStyleCnt="4" custScaleX="85323" custScaleY="85323" custLinFactNeighborX="-198" custLinFactNeighborY="-3358"/>
      <dgm:spPr/>
      <dgm:t>
        <a:bodyPr/>
        <a:lstStyle/>
        <a:p>
          <a:endParaRPr lang="en-US"/>
        </a:p>
      </dgm:t>
    </dgm:pt>
    <dgm:pt modelId="{CA09323B-3D79-44E7-B98F-C04138195D8F}" type="pres">
      <dgm:prSet presAssocID="{3356D1D6-8C95-4140-B12C-659BED184E71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18377-71AF-4C11-B693-3BB1DFCD2831}" type="pres">
      <dgm:prSet presAssocID="{398492BD-4D90-4843-ACE7-CC755440B284}" presName="picture_2" presStyleCnt="0"/>
      <dgm:spPr/>
      <dgm:t>
        <a:bodyPr/>
        <a:lstStyle/>
        <a:p>
          <a:endParaRPr lang="en-US"/>
        </a:p>
      </dgm:t>
    </dgm:pt>
    <dgm:pt modelId="{7E951DB2-E9AF-43DD-80A8-EE05A623F094}" type="pres">
      <dgm:prSet presAssocID="{398492BD-4D90-4843-ACE7-CC755440B284}" presName="pictureRepeatNode" presStyleLbl="alignImgPlace1" presStyleIdx="1" presStyleCnt="4"/>
      <dgm:spPr/>
      <dgm:t>
        <a:bodyPr/>
        <a:lstStyle/>
        <a:p>
          <a:endParaRPr lang="en-US"/>
        </a:p>
      </dgm:t>
    </dgm:pt>
    <dgm:pt modelId="{8B1FB9B6-28BE-4617-989C-242A32021D0F}" type="pres">
      <dgm:prSet presAssocID="{2D18F578-C161-4CD1-BB73-07168ABCBF8E}" presName="line_2" presStyleLbl="parChTrans1D1" presStyleIdx="0" presStyleCnt="3"/>
      <dgm:spPr/>
      <dgm:t>
        <a:bodyPr/>
        <a:lstStyle/>
        <a:p>
          <a:endParaRPr lang="en-US"/>
        </a:p>
      </dgm:t>
    </dgm:pt>
    <dgm:pt modelId="{69DC983D-E8A2-40F8-82B8-40CF0CEB8A61}" type="pres">
      <dgm:prSet presAssocID="{2D18F578-C161-4CD1-BB73-07168ABCBF8E}" presName="textparent_2" presStyleLbl="node1" presStyleIdx="0" presStyleCnt="0"/>
      <dgm:spPr/>
      <dgm:t>
        <a:bodyPr/>
        <a:lstStyle/>
        <a:p>
          <a:endParaRPr lang="en-US"/>
        </a:p>
      </dgm:t>
    </dgm:pt>
    <dgm:pt modelId="{312705AF-1944-458F-AC2F-E8F4BF3929D5}" type="pres">
      <dgm:prSet presAssocID="{2D18F578-C161-4CD1-BB73-07168ABCBF8E}" presName="text_2" presStyleLbl="revTx" presStyleIdx="0" presStyleCnt="3" custFlipHor="1" custScaleX="1415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E1D60-4F38-434A-A2CB-7FB3D11475BF}" type="pres">
      <dgm:prSet presAssocID="{FF4972DA-8E57-41ED-8C74-A568F5DBBF77}" presName="picture_3" presStyleCnt="0"/>
      <dgm:spPr/>
      <dgm:t>
        <a:bodyPr/>
        <a:lstStyle/>
        <a:p>
          <a:endParaRPr lang="en-US"/>
        </a:p>
      </dgm:t>
    </dgm:pt>
    <dgm:pt modelId="{A405F0B7-C4C2-4844-8AD2-B1ADC3C7D437}" type="pres">
      <dgm:prSet presAssocID="{FF4972DA-8E57-41ED-8C74-A568F5DBBF77}" presName="pictureRepeatNode" presStyleLbl="alignImgPlace1" presStyleIdx="2" presStyleCnt="4"/>
      <dgm:spPr/>
      <dgm:t>
        <a:bodyPr/>
        <a:lstStyle/>
        <a:p>
          <a:endParaRPr lang="en-US"/>
        </a:p>
      </dgm:t>
    </dgm:pt>
    <dgm:pt modelId="{A174B84F-1CD3-49DA-A668-60DAC14E154D}" type="pres">
      <dgm:prSet presAssocID="{CEB5BDD2-7EE7-475D-8794-F0A0689DC3EC}" presName="line_3" presStyleLbl="parChTrans1D1" presStyleIdx="1" presStyleCnt="3"/>
      <dgm:spPr/>
      <dgm:t>
        <a:bodyPr/>
        <a:lstStyle/>
        <a:p>
          <a:endParaRPr lang="en-US"/>
        </a:p>
      </dgm:t>
    </dgm:pt>
    <dgm:pt modelId="{13977324-3F8B-4469-8BFB-45FC7FA15C06}" type="pres">
      <dgm:prSet presAssocID="{CEB5BDD2-7EE7-475D-8794-F0A0689DC3EC}" presName="textparent_3" presStyleLbl="node1" presStyleIdx="0" presStyleCnt="0"/>
      <dgm:spPr/>
      <dgm:t>
        <a:bodyPr/>
        <a:lstStyle/>
        <a:p>
          <a:endParaRPr lang="en-US"/>
        </a:p>
      </dgm:t>
    </dgm:pt>
    <dgm:pt modelId="{81678D5D-66F2-4F1C-A5AF-3F7EAC61D5DB}" type="pres">
      <dgm:prSet presAssocID="{CEB5BDD2-7EE7-475D-8794-F0A0689DC3EC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52A7C-F43B-4A7D-8EA7-A0B53A3DD058}" type="pres">
      <dgm:prSet presAssocID="{C622E5EC-8341-443E-B3DA-167805652866}" presName="picture_4" presStyleCnt="0"/>
      <dgm:spPr/>
      <dgm:t>
        <a:bodyPr/>
        <a:lstStyle/>
        <a:p>
          <a:endParaRPr lang="en-US"/>
        </a:p>
      </dgm:t>
    </dgm:pt>
    <dgm:pt modelId="{07A173BF-0D5D-45E6-A32D-9816E334BB92}" type="pres">
      <dgm:prSet presAssocID="{C622E5EC-8341-443E-B3DA-167805652866}" presName="pictureRepeatNode" presStyleLbl="alignImgPlace1" presStyleIdx="3" presStyleCnt="4"/>
      <dgm:spPr/>
      <dgm:t>
        <a:bodyPr/>
        <a:lstStyle/>
        <a:p>
          <a:endParaRPr lang="en-US"/>
        </a:p>
      </dgm:t>
    </dgm:pt>
    <dgm:pt modelId="{615DE9DB-9AEB-4E9F-8798-F3D852DA5FFD}" type="pres">
      <dgm:prSet presAssocID="{22FFDB76-395F-428E-B077-DD64AA23BFC3}" presName="line_4" presStyleLbl="parChTrans1D1" presStyleIdx="2" presStyleCnt="3"/>
      <dgm:spPr/>
      <dgm:t>
        <a:bodyPr/>
        <a:lstStyle/>
        <a:p>
          <a:endParaRPr lang="en-US"/>
        </a:p>
      </dgm:t>
    </dgm:pt>
    <dgm:pt modelId="{D6348DCC-C549-4D27-BC5C-AEB14324D7B7}" type="pres">
      <dgm:prSet presAssocID="{22FFDB76-395F-428E-B077-DD64AA23BFC3}" presName="textparent_4" presStyleLbl="node1" presStyleIdx="0" presStyleCnt="0"/>
      <dgm:spPr/>
      <dgm:t>
        <a:bodyPr/>
        <a:lstStyle/>
        <a:p>
          <a:endParaRPr lang="en-US"/>
        </a:p>
      </dgm:t>
    </dgm:pt>
    <dgm:pt modelId="{3D156F76-3FCB-48DB-BE99-A6ECA9CF1C6B}" type="pres">
      <dgm:prSet presAssocID="{22FFDB76-395F-428E-B077-DD64AA23BFC3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3F0332-07D3-42E0-A4F5-8CBD2E0F28A5}" srcId="{BC852D63-72F2-463C-A8E1-00A0DCD850F4}" destId="{22FFDB76-395F-428E-B077-DD64AA23BFC3}" srcOrd="3" destOrd="0" parTransId="{D0FE3CAF-6517-4086-9D9B-2DA098D299CB}" sibTransId="{C622E5EC-8341-443E-B3DA-167805652866}"/>
    <dgm:cxn modelId="{01945674-D119-4E52-A4F8-255165A7B569}" type="presOf" srcId="{3356D1D6-8C95-4140-B12C-659BED184E71}" destId="{CA09323B-3D79-44E7-B98F-C04138195D8F}" srcOrd="0" destOrd="0" presId="urn:microsoft.com/office/officeart/2008/layout/CircularPictureCallout#1"/>
    <dgm:cxn modelId="{274B9FD5-F6B4-482D-AEA5-0B8C7904B7FD}" type="presOf" srcId="{FF4972DA-8E57-41ED-8C74-A568F5DBBF77}" destId="{A405F0B7-C4C2-4844-8AD2-B1ADC3C7D437}" srcOrd="0" destOrd="0" presId="urn:microsoft.com/office/officeart/2008/layout/CircularPictureCallout#1"/>
    <dgm:cxn modelId="{A9F263A5-0326-4C6D-A766-188F9DB3F863}" srcId="{BC852D63-72F2-463C-A8E1-00A0DCD850F4}" destId="{CEB5BDD2-7EE7-475D-8794-F0A0689DC3EC}" srcOrd="2" destOrd="0" parTransId="{B7388211-DC38-4EAD-83A7-838FBAF1374B}" sibTransId="{FF4972DA-8E57-41ED-8C74-A568F5DBBF77}"/>
    <dgm:cxn modelId="{FF80FA18-66F2-4A50-85E9-E079C1DF1FE3}" type="presOf" srcId="{CEB5BDD2-7EE7-475D-8794-F0A0689DC3EC}" destId="{81678D5D-66F2-4F1C-A5AF-3F7EAC61D5DB}" srcOrd="0" destOrd="0" presId="urn:microsoft.com/office/officeart/2008/layout/CircularPictureCallout#1"/>
    <dgm:cxn modelId="{8141BBB1-9405-4641-B893-D16C58E8FB61}" srcId="{BC852D63-72F2-463C-A8E1-00A0DCD850F4}" destId="{2D18F578-C161-4CD1-BB73-07168ABCBF8E}" srcOrd="1" destOrd="0" parTransId="{08B198C3-C3D4-4837-872D-FF91B5C4A99A}" sibTransId="{398492BD-4D90-4843-ACE7-CC755440B284}"/>
    <dgm:cxn modelId="{CC5E6F7B-A822-45F8-9816-BB64B6903A4A}" type="presOf" srcId="{C622E5EC-8341-443E-B3DA-167805652866}" destId="{07A173BF-0D5D-45E6-A32D-9816E334BB92}" srcOrd="0" destOrd="0" presId="urn:microsoft.com/office/officeart/2008/layout/CircularPictureCallout#1"/>
    <dgm:cxn modelId="{A3E165F2-9521-453B-9969-EE9CDB73120A}" type="presOf" srcId="{2D18F578-C161-4CD1-BB73-07168ABCBF8E}" destId="{312705AF-1944-458F-AC2F-E8F4BF3929D5}" srcOrd="0" destOrd="0" presId="urn:microsoft.com/office/officeart/2008/layout/CircularPictureCallout#1"/>
    <dgm:cxn modelId="{DB6AF7D6-6540-4249-B069-761C4E4223C5}" type="presOf" srcId="{22FFDB76-395F-428E-B077-DD64AA23BFC3}" destId="{3D156F76-3FCB-48DB-BE99-A6ECA9CF1C6B}" srcOrd="0" destOrd="0" presId="urn:microsoft.com/office/officeart/2008/layout/CircularPictureCallout#1"/>
    <dgm:cxn modelId="{4DB00552-65AC-4B09-BB65-62F81757A3E0}" type="presOf" srcId="{DC8FBABD-004C-4C78-939E-9C0200A63213}" destId="{3E4AA001-AB7F-4CDD-85DE-F648D8280493}" srcOrd="0" destOrd="0" presId="urn:microsoft.com/office/officeart/2008/layout/CircularPictureCallout#1"/>
    <dgm:cxn modelId="{B12E0F34-C976-4320-A175-F98B7A475840}" srcId="{BC852D63-72F2-463C-A8E1-00A0DCD850F4}" destId="{3356D1D6-8C95-4140-B12C-659BED184E71}" srcOrd="0" destOrd="0" parTransId="{678A87DC-63D8-453D-B873-F41CCBB9E64C}" sibTransId="{DC8FBABD-004C-4C78-939E-9C0200A63213}"/>
    <dgm:cxn modelId="{2D8F0E45-FF73-4FAE-AD9A-87A614FF50BC}" type="presOf" srcId="{BC852D63-72F2-463C-A8E1-00A0DCD850F4}" destId="{A5837C7F-8D01-4C76-8BDA-8221DFFCA5CF}" srcOrd="0" destOrd="0" presId="urn:microsoft.com/office/officeart/2008/layout/CircularPictureCallout#1"/>
    <dgm:cxn modelId="{2F468712-334C-4996-B4A2-792AC6EE5F19}" type="presOf" srcId="{398492BD-4D90-4843-ACE7-CC755440B284}" destId="{7E951DB2-E9AF-43DD-80A8-EE05A623F094}" srcOrd="0" destOrd="0" presId="urn:microsoft.com/office/officeart/2008/layout/CircularPictureCallout#1"/>
    <dgm:cxn modelId="{537774A6-E1A1-428E-A22C-75BE2641333E}" type="presParOf" srcId="{A5837C7F-8D01-4C76-8BDA-8221DFFCA5CF}" destId="{6B6B3EAC-57EF-49A0-9B59-AEA90F5570C9}" srcOrd="0" destOrd="0" presId="urn:microsoft.com/office/officeart/2008/layout/CircularPictureCallout#1"/>
    <dgm:cxn modelId="{55C9E16F-78F8-4AA8-AA02-302E35D78FAC}" type="presParOf" srcId="{6B6B3EAC-57EF-49A0-9B59-AEA90F5570C9}" destId="{DFA57CF0-4634-4EC7-B32C-9A2E622ADB7C}" srcOrd="0" destOrd="0" presId="urn:microsoft.com/office/officeart/2008/layout/CircularPictureCallout#1"/>
    <dgm:cxn modelId="{1A20BCCD-CFEA-43B8-903B-96F2A4B27AA6}" type="presParOf" srcId="{DFA57CF0-4634-4EC7-B32C-9A2E622ADB7C}" destId="{3E4AA001-AB7F-4CDD-85DE-F648D8280493}" srcOrd="0" destOrd="0" presId="urn:microsoft.com/office/officeart/2008/layout/CircularPictureCallout#1"/>
    <dgm:cxn modelId="{EA3D3AFB-9DB2-4609-A615-3D2AD4FDEEFB}" type="presParOf" srcId="{6B6B3EAC-57EF-49A0-9B59-AEA90F5570C9}" destId="{CA09323B-3D79-44E7-B98F-C04138195D8F}" srcOrd="1" destOrd="0" presId="urn:microsoft.com/office/officeart/2008/layout/CircularPictureCallout#1"/>
    <dgm:cxn modelId="{D8298DAA-B435-4767-81E1-37FA732042DF}" type="presParOf" srcId="{6B6B3EAC-57EF-49A0-9B59-AEA90F5570C9}" destId="{BEE18377-71AF-4C11-B693-3BB1DFCD2831}" srcOrd="2" destOrd="0" presId="urn:microsoft.com/office/officeart/2008/layout/CircularPictureCallout#1"/>
    <dgm:cxn modelId="{3B3CF181-E8DC-495A-910F-23BDC626AADA}" type="presParOf" srcId="{BEE18377-71AF-4C11-B693-3BB1DFCD2831}" destId="{7E951DB2-E9AF-43DD-80A8-EE05A623F094}" srcOrd="0" destOrd="0" presId="urn:microsoft.com/office/officeart/2008/layout/CircularPictureCallout#1"/>
    <dgm:cxn modelId="{136590DA-2BD9-4FD5-BEAE-0BEB4A2A17C8}" type="presParOf" srcId="{6B6B3EAC-57EF-49A0-9B59-AEA90F5570C9}" destId="{8B1FB9B6-28BE-4617-989C-242A32021D0F}" srcOrd="3" destOrd="0" presId="urn:microsoft.com/office/officeart/2008/layout/CircularPictureCallout#1"/>
    <dgm:cxn modelId="{54A2AA47-339A-46AA-ADEA-6C05FD5AE3DE}" type="presParOf" srcId="{6B6B3EAC-57EF-49A0-9B59-AEA90F5570C9}" destId="{69DC983D-E8A2-40F8-82B8-40CF0CEB8A61}" srcOrd="4" destOrd="0" presId="urn:microsoft.com/office/officeart/2008/layout/CircularPictureCallout#1"/>
    <dgm:cxn modelId="{C131D65D-FD32-433D-9C72-856AF7D45EE5}" type="presParOf" srcId="{69DC983D-E8A2-40F8-82B8-40CF0CEB8A61}" destId="{312705AF-1944-458F-AC2F-E8F4BF3929D5}" srcOrd="0" destOrd="0" presId="urn:microsoft.com/office/officeart/2008/layout/CircularPictureCallout#1"/>
    <dgm:cxn modelId="{9EC48E36-EEAE-4898-9FBA-A340FE011D08}" type="presParOf" srcId="{6B6B3EAC-57EF-49A0-9B59-AEA90F5570C9}" destId="{9BAE1D60-4F38-434A-A2CB-7FB3D11475BF}" srcOrd="5" destOrd="0" presId="urn:microsoft.com/office/officeart/2008/layout/CircularPictureCallout#1"/>
    <dgm:cxn modelId="{422E4776-D0F6-49B4-B4D6-B7CAE0DA67E1}" type="presParOf" srcId="{9BAE1D60-4F38-434A-A2CB-7FB3D11475BF}" destId="{A405F0B7-C4C2-4844-8AD2-B1ADC3C7D437}" srcOrd="0" destOrd="0" presId="urn:microsoft.com/office/officeart/2008/layout/CircularPictureCallout#1"/>
    <dgm:cxn modelId="{E419EA7F-818F-44E2-89E5-227078B4D772}" type="presParOf" srcId="{6B6B3EAC-57EF-49A0-9B59-AEA90F5570C9}" destId="{A174B84F-1CD3-49DA-A668-60DAC14E154D}" srcOrd="6" destOrd="0" presId="urn:microsoft.com/office/officeart/2008/layout/CircularPictureCallout#1"/>
    <dgm:cxn modelId="{0C06D58F-1873-4419-84F4-66DF1190B24D}" type="presParOf" srcId="{6B6B3EAC-57EF-49A0-9B59-AEA90F5570C9}" destId="{13977324-3F8B-4469-8BFB-45FC7FA15C06}" srcOrd="7" destOrd="0" presId="urn:microsoft.com/office/officeart/2008/layout/CircularPictureCallout#1"/>
    <dgm:cxn modelId="{7B8A5CA0-2C63-4D02-8D31-DA4EF17A4A2B}" type="presParOf" srcId="{13977324-3F8B-4469-8BFB-45FC7FA15C06}" destId="{81678D5D-66F2-4F1C-A5AF-3F7EAC61D5DB}" srcOrd="0" destOrd="0" presId="urn:microsoft.com/office/officeart/2008/layout/CircularPictureCallout#1"/>
    <dgm:cxn modelId="{E5F63578-B92E-4C04-8B69-B39B8AB8FC8F}" type="presParOf" srcId="{6B6B3EAC-57EF-49A0-9B59-AEA90F5570C9}" destId="{E7752A7C-F43B-4A7D-8EA7-A0B53A3DD058}" srcOrd="8" destOrd="0" presId="urn:microsoft.com/office/officeart/2008/layout/CircularPictureCallout#1"/>
    <dgm:cxn modelId="{CF0368DF-AC52-4F65-B534-A3B06F087624}" type="presParOf" srcId="{E7752A7C-F43B-4A7D-8EA7-A0B53A3DD058}" destId="{07A173BF-0D5D-45E6-A32D-9816E334BB92}" srcOrd="0" destOrd="0" presId="urn:microsoft.com/office/officeart/2008/layout/CircularPictureCallout#1"/>
    <dgm:cxn modelId="{23ED1C13-917B-408C-A067-C656A32B538B}" type="presParOf" srcId="{6B6B3EAC-57EF-49A0-9B59-AEA90F5570C9}" destId="{615DE9DB-9AEB-4E9F-8798-F3D852DA5FFD}" srcOrd="9" destOrd="0" presId="urn:microsoft.com/office/officeart/2008/layout/CircularPictureCallout#1"/>
    <dgm:cxn modelId="{4BE2B749-3346-4CD3-B7E6-C3E0AFED4BD9}" type="presParOf" srcId="{6B6B3EAC-57EF-49A0-9B59-AEA90F5570C9}" destId="{D6348DCC-C549-4D27-BC5C-AEB14324D7B7}" srcOrd="10" destOrd="0" presId="urn:microsoft.com/office/officeart/2008/layout/CircularPictureCallout#1"/>
    <dgm:cxn modelId="{B3460DF3-FC16-430F-BC59-78B7549C6BB6}" type="presParOf" srcId="{D6348DCC-C549-4D27-BC5C-AEB14324D7B7}" destId="{3D156F76-3FCB-48DB-BE99-A6ECA9CF1C6B}" srcOrd="0" destOrd="0" presId="urn:microsoft.com/office/officeart/2008/layout/CircularPictureCallout#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25D4E9-9F55-41B6-AD32-EC2AF344CC75}" type="doc">
      <dgm:prSet loTypeId="urn:microsoft.com/office/officeart/2008/layout/CircularPictureCallout#2" loCatId="picture" qsTypeId="urn:microsoft.com/office/officeart/2005/8/quickstyle/simple1#2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A98786EB-1F9B-49F1-B824-9A38E27C98BA}">
      <dgm:prSet/>
      <dgm:spPr/>
      <dgm:t>
        <a:bodyPr/>
        <a:lstStyle/>
        <a:p>
          <a:endParaRPr lang="en-US"/>
        </a:p>
      </dgm:t>
    </dgm:pt>
    <dgm:pt modelId="{F7D4E3B6-0492-4226-961D-EC065911951A}" type="parTrans" cxnId="{B1796D77-0639-47AB-BA09-1B2FCA606D3B}">
      <dgm:prSet/>
      <dgm:spPr/>
      <dgm:t>
        <a:bodyPr/>
        <a:lstStyle/>
        <a:p>
          <a:endParaRPr lang="en-US"/>
        </a:p>
      </dgm:t>
    </dgm:pt>
    <dgm:pt modelId="{9C2D34C9-FE94-4518-8617-F4F0B0994FDA}" type="sibTrans" cxnId="{B1796D77-0639-47AB-BA09-1B2FCA606D3B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FA0024CF-218B-4AB6-A26E-E4304C781237}">
      <dgm:prSet phldrT="[Text]"/>
      <dgm:spPr/>
      <dgm:t>
        <a:bodyPr/>
        <a:lstStyle/>
        <a:p>
          <a:endParaRPr lang="en-US" dirty="0"/>
        </a:p>
      </dgm:t>
    </dgm:pt>
    <dgm:pt modelId="{5D5DF227-DB6D-49B0-896A-55757AB44371}" type="parTrans" cxnId="{5C45A78D-CC1C-4DCC-A0E5-1EB1A865B938}">
      <dgm:prSet/>
      <dgm:spPr/>
      <dgm:t>
        <a:bodyPr/>
        <a:lstStyle/>
        <a:p>
          <a:endParaRPr lang="en-US"/>
        </a:p>
      </dgm:t>
    </dgm:pt>
    <dgm:pt modelId="{10F310F9-726E-4AF7-A5BF-8420088D3349}" type="sibTrans" cxnId="{5C45A78D-CC1C-4DCC-A0E5-1EB1A865B938}">
      <dgm:prSet/>
      <dgm:spPr/>
      <dgm:t>
        <a:bodyPr/>
        <a:lstStyle/>
        <a:p>
          <a:endParaRPr lang="en-US"/>
        </a:p>
      </dgm:t>
    </dgm:pt>
    <dgm:pt modelId="{D961B917-F994-4FC9-8E9F-32ED996B2543}">
      <dgm:prSet phldrT="[Text]"/>
      <dgm:spPr/>
      <dgm:t>
        <a:bodyPr/>
        <a:lstStyle/>
        <a:p>
          <a:endParaRPr lang="en-US" dirty="0"/>
        </a:p>
      </dgm:t>
    </dgm:pt>
    <dgm:pt modelId="{03AA6D1D-C6AB-4E01-910A-3E798D03BA1C}" type="parTrans" cxnId="{7F70A695-0950-43D3-851F-7BFBD94C1675}">
      <dgm:prSet/>
      <dgm:spPr/>
      <dgm:t>
        <a:bodyPr/>
        <a:lstStyle/>
        <a:p>
          <a:endParaRPr lang="en-US"/>
        </a:p>
      </dgm:t>
    </dgm:pt>
    <dgm:pt modelId="{3CC5FF88-1407-47C2-A0CE-B23F775EF7FA}" type="sibTrans" cxnId="{7F70A695-0950-43D3-851F-7BFBD94C1675}">
      <dgm:prSet/>
      <dgm:spPr/>
      <dgm:t>
        <a:bodyPr/>
        <a:lstStyle/>
        <a:p>
          <a:endParaRPr lang="en-US"/>
        </a:p>
      </dgm:t>
    </dgm:pt>
    <dgm:pt modelId="{3FF4CC25-4429-4BA9-AAEC-221D272A8DC0}">
      <dgm:prSet phldrT="[Text]"/>
      <dgm:spPr/>
      <dgm:t>
        <a:bodyPr/>
        <a:lstStyle/>
        <a:p>
          <a:endParaRPr lang="en-US" dirty="0"/>
        </a:p>
      </dgm:t>
    </dgm:pt>
    <dgm:pt modelId="{07113389-C21C-4A32-A9CE-D32898A51F59}" type="parTrans" cxnId="{FC0CAE16-1B3D-4E50-AF84-EF88BA4E5141}">
      <dgm:prSet/>
      <dgm:spPr/>
      <dgm:t>
        <a:bodyPr/>
        <a:lstStyle/>
        <a:p>
          <a:endParaRPr lang="en-US"/>
        </a:p>
      </dgm:t>
    </dgm:pt>
    <dgm:pt modelId="{6B2AE74A-A1EC-49DB-86F0-AA969CE4DFF2}" type="sibTrans" cxnId="{FC0CAE16-1B3D-4E50-AF84-EF88BA4E5141}">
      <dgm:prSet/>
      <dgm:spPr/>
      <dgm:t>
        <a:bodyPr/>
        <a:lstStyle/>
        <a:p>
          <a:endParaRPr lang="en-US"/>
        </a:p>
      </dgm:t>
    </dgm:pt>
    <dgm:pt modelId="{686F6F77-272B-464C-A82F-55A40D641402}" type="pres">
      <dgm:prSet presAssocID="{5725D4E9-9F55-41B6-AD32-EC2AF344CC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E5900D2-001D-45A2-922B-ED37F118E771}" type="pres">
      <dgm:prSet presAssocID="{5725D4E9-9F55-41B6-AD32-EC2AF344CC75}" presName="Name1" presStyleCnt="0"/>
      <dgm:spPr/>
    </dgm:pt>
    <dgm:pt modelId="{0AE29FBC-4F38-47C6-8826-F515FF1EA625}" type="pres">
      <dgm:prSet presAssocID="{9C2D34C9-FE94-4518-8617-F4F0B0994FDA}" presName="picture_1" presStyleCnt="0"/>
      <dgm:spPr/>
    </dgm:pt>
    <dgm:pt modelId="{E6D83A05-4D99-4FAF-A740-3DB2AFE4AD64}" type="pres">
      <dgm:prSet presAssocID="{9C2D34C9-FE94-4518-8617-F4F0B0994FDA}" presName="pictureRepeatNode" presStyleLbl="alignImgPlace1" presStyleIdx="0" presStyleCnt="1" custScaleX="137327" custScaleY="128864"/>
      <dgm:spPr/>
      <dgm:t>
        <a:bodyPr/>
        <a:lstStyle/>
        <a:p>
          <a:endParaRPr lang="en-US"/>
        </a:p>
      </dgm:t>
    </dgm:pt>
    <dgm:pt modelId="{DD8FE388-A0D0-453A-B138-6BBEAB91A97C}" type="pres">
      <dgm:prSet presAssocID="{A98786EB-1F9B-49F1-B824-9A38E27C98B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45A78D-CC1C-4DCC-A0E5-1EB1A865B938}" srcId="{A98786EB-1F9B-49F1-B824-9A38E27C98BA}" destId="{FA0024CF-218B-4AB6-A26E-E4304C781237}" srcOrd="0" destOrd="0" parTransId="{5D5DF227-DB6D-49B0-896A-55757AB44371}" sibTransId="{10F310F9-726E-4AF7-A5BF-8420088D3349}"/>
    <dgm:cxn modelId="{BFAF0BF2-2F0F-4D75-B72A-71A17F38F59D}" type="presOf" srcId="{3FF4CC25-4429-4BA9-AAEC-221D272A8DC0}" destId="{DD8FE388-A0D0-453A-B138-6BBEAB91A97C}" srcOrd="0" destOrd="3" presId="urn:microsoft.com/office/officeart/2008/layout/CircularPictureCallout#2"/>
    <dgm:cxn modelId="{83E1E6BE-D9AC-4239-BD34-E95AE6E6699F}" type="presOf" srcId="{A98786EB-1F9B-49F1-B824-9A38E27C98BA}" destId="{DD8FE388-A0D0-453A-B138-6BBEAB91A97C}" srcOrd="0" destOrd="0" presId="urn:microsoft.com/office/officeart/2008/layout/CircularPictureCallout#2"/>
    <dgm:cxn modelId="{16012FBD-EE02-4E7D-A9EF-E31BEF92588B}" type="presOf" srcId="{5725D4E9-9F55-41B6-AD32-EC2AF344CC75}" destId="{686F6F77-272B-464C-A82F-55A40D641402}" srcOrd="0" destOrd="0" presId="urn:microsoft.com/office/officeart/2008/layout/CircularPictureCallout#2"/>
    <dgm:cxn modelId="{B52C4BFC-C8B2-49D4-908D-0655D521E01A}" type="presOf" srcId="{D961B917-F994-4FC9-8E9F-32ED996B2543}" destId="{DD8FE388-A0D0-453A-B138-6BBEAB91A97C}" srcOrd="0" destOrd="2" presId="urn:microsoft.com/office/officeart/2008/layout/CircularPictureCallout#2"/>
    <dgm:cxn modelId="{86E3335E-35BC-4FF7-BC2E-9DF3443B2E7A}" type="presOf" srcId="{FA0024CF-218B-4AB6-A26E-E4304C781237}" destId="{DD8FE388-A0D0-453A-B138-6BBEAB91A97C}" srcOrd="0" destOrd="1" presId="urn:microsoft.com/office/officeart/2008/layout/CircularPictureCallout#2"/>
    <dgm:cxn modelId="{7F70A695-0950-43D3-851F-7BFBD94C1675}" srcId="{A98786EB-1F9B-49F1-B824-9A38E27C98BA}" destId="{D961B917-F994-4FC9-8E9F-32ED996B2543}" srcOrd="1" destOrd="0" parTransId="{03AA6D1D-C6AB-4E01-910A-3E798D03BA1C}" sibTransId="{3CC5FF88-1407-47C2-A0CE-B23F775EF7FA}"/>
    <dgm:cxn modelId="{B1796D77-0639-47AB-BA09-1B2FCA606D3B}" srcId="{5725D4E9-9F55-41B6-AD32-EC2AF344CC75}" destId="{A98786EB-1F9B-49F1-B824-9A38E27C98BA}" srcOrd="0" destOrd="0" parTransId="{F7D4E3B6-0492-4226-961D-EC065911951A}" sibTransId="{9C2D34C9-FE94-4518-8617-F4F0B0994FDA}"/>
    <dgm:cxn modelId="{4FB38243-A416-48D9-897B-ED08248DE8B0}" type="presOf" srcId="{9C2D34C9-FE94-4518-8617-F4F0B0994FDA}" destId="{E6D83A05-4D99-4FAF-A740-3DB2AFE4AD64}" srcOrd="0" destOrd="0" presId="urn:microsoft.com/office/officeart/2008/layout/CircularPictureCallout#2"/>
    <dgm:cxn modelId="{FC0CAE16-1B3D-4E50-AF84-EF88BA4E5141}" srcId="{A98786EB-1F9B-49F1-B824-9A38E27C98BA}" destId="{3FF4CC25-4429-4BA9-AAEC-221D272A8DC0}" srcOrd="2" destOrd="0" parTransId="{07113389-C21C-4A32-A9CE-D32898A51F59}" sibTransId="{6B2AE74A-A1EC-49DB-86F0-AA969CE4DFF2}"/>
    <dgm:cxn modelId="{4AFA0783-4BB5-4AB5-A9C8-A2F690B6E637}" type="presParOf" srcId="{686F6F77-272B-464C-A82F-55A40D641402}" destId="{8E5900D2-001D-45A2-922B-ED37F118E771}" srcOrd="0" destOrd="0" presId="urn:microsoft.com/office/officeart/2008/layout/CircularPictureCallout#2"/>
    <dgm:cxn modelId="{C05C44AA-9C0D-43C3-8D82-4429C582186B}" type="presParOf" srcId="{8E5900D2-001D-45A2-922B-ED37F118E771}" destId="{0AE29FBC-4F38-47C6-8826-F515FF1EA625}" srcOrd="0" destOrd="0" presId="urn:microsoft.com/office/officeart/2008/layout/CircularPictureCallout#2"/>
    <dgm:cxn modelId="{BF227E5A-CB67-4F6E-A6A7-36F150E8A56F}" type="presParOf" srcId="{0AE29FBC-4F38-47C6-8826-F515FF1EA625}" destId="{E6D83A05-4D99-4FAF-A740-3DB2AFE4AD64}" srcOrd="0" destOrd="0" presId="urn:microsoft.com/office/officeart/2008/layout/CircularPictureCallout#2"/>
    <dgm:cxn modelId="{2E645F56-4062-4553-987D-952869B7B326}" type="presParOf" srcId="{8E5900D2-001D-45A2-922B-ED37F118E771}" destId="{DD8FE388-A0D0-453A-B138-6BBEAB91A97C}" srcOrd="1" destOrd="0" presId="urn:microsoft.com/office/officeart/2008/layout/CircularPictureCallout#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25E97F-D3DA-430F-9852-BC0D860D69C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281D25-C1FD-4F75-966E-CE0570157A35}">
      <dgm:prSet phldrT="[Text]"/>
      <dgm:spPr/>
      <dgm:t>
        <a:bodyPr/>
        <a:lstStyle/>
        <a:p>
          <a:r>
            <a:rPr lang="id-ID" dirty="0" smtClean="0"/>
            <a:t>SDS</a:t>
          </a:r>
          <a:endParaRPr lang="en-US" dirty="0"/>
        </a:p>
      </dgm:t>
    </dgm:pt>
    <dgm:pt modelId="{EE367094-642B-45A4-84AE-C352F13C78F2}" type="parTrans" cxnId="{95CD3E79-28A7-4453-8892-BD7CF186B9DC}">
      <dgm:prSet/>
      <dgm:spPr/>
      <dgm:t>
        <a:bodyPr/>
        <a:lstStyle/>
        <a:p>
          <a:endParaRPr lang="en-US"/>
        </a:p>
      </dgm:t>
    </dgm:pt>
    <dgm:pt modelId="{34C73C67-1406-436E-A68C-DCDA6A4759FB}" type="sibTrans" cxnId="{95CD3E79-28A7-4453-8892-BD7CF186B9DC}">
      <dgm:prSet/>
      <dgm:spPr/>
      <dgm:t>
        <a:bodyPr/>
        <a:lstStyle/>
        <a:p>
          <a:endParaRPr lang="en-US"/>
        </a:p>
      </dgm:t>
    </dgm:pt>
    <dgm:pt modelId="{5A0A704E-C245-4903-AB43-F6E504D0EFD4}">
      <dgm:prSet phldrT="[Text]"/>
      <dgm:spPr/>
      <dgm:t>
        <a:bodyPr/>
        <a:lstStyle/>
        <a:p>
          <a:r>
            <a:rPr lang="id-ID" b="1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BKD Provinsi Jawa Tengah</a:t>
          </a:r>
          <a:endParaRPr lang="en-US" b="1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75E62C-248E-49EA-94A0-50529D0EC2E3}" type="parTrans" cxnId="{535DDCDC-7690-441E-9D71-9D7C4D1DF4A1}">
      <dgm:prSet/>
      <dgm:spPr/>
      <dgm:t>
        <a:bodyPr/>
        <a:lstStyle/>
        <a:p>
          <a:endParaRPr lang="en-US"/>
        </a:p>
      </dgm:t>
    </dgm:pt>
    <dgm:pt modelId="{06F6AC0C-BEBF-4E25-9DBA-633DABBA63B6}" type="sibTrans" cxnId="{535DDCDC-7690-441E-9D71-9D7C4D1DF4A1}">
      <dgm:prSet/>
      <dgm:spPr/>
      <dgm:t>
        <a:bodyPr/>
        <a:lstStyle/>
        <a:p>
          <a:endParaRPr lang="en-US"/>
        </a:p>
      </dgm:t>
    </dgm:pt>
    <dgm:pt modelId="{26826735-E861-440E-8014-57E6D8379EE9}">
      <dgm:prSet phldrT="[Text]"/>
      <dgm:spPr/>
      <dgm:t>
        <a:bodyPr/>
        <a:lstStyle/>
        <a:p>
          <a:r>
            <a:rPr lang="id-ID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BPSDM Provinsi Jawa Tengah</a:t>
          </a:r>
          <a:endParaRPr lang="en-US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546740-808F-4117-BEC3-064DF650A2D6}" type="parTrans" cxnId="{B3049A67-3FC0-4E56-A3C1-DA41FC50841F}">
      <dgm:prSet/>
      <dgm:spPr/>
      <dgm:t>
        <a:bodyPr/>
        <a:lstStyle/>
        <a:p>
          <a:endParaRPr lang="en-US"/>
        </a:p>
      </dgm:t>
    </dgm:pt>
    <dgm:pt modelId="{28353900-4C19-40F5-A126-3BC1298021C9}" type="sibTrans" cxnId="{B3049A67-3FC0-4E56-A3C1-DA41FC50841F}">
      <dgm:prSet/>
      <dgm:spPr/>
      <dgm:t>
        <a:bodyPr/>
        <a:lstStyle/>
        <a:p>
          <a:endParaRPr lang="en-US"/>
        </a:p>
      </dgm:t>
    </dgm:pt>
    <dgm:pt modelId="{3FD10493-2562-4AB4-8C4E-AE195655EAE0}">
      <dgm:prSet phldrT="[Text]"/>
      <dgm:spPr/>
      <dgm:t>
        <a:bodyPr/>
        <a:lstStyle/>
        <a:p>
          <a:r>
            <a: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BAPPEDA Provinsi Jawa </a:t>
          </a:r>
          <a:r>
            <a:rPr lang="id-ID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Tenggah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E94F95-CBDF-4803-B447-B2A191649887}" type="parTrans" cxnId="{A166108D-6B99-4BB9-9B8F-F20620DDDD9C}">
      <dgm:prSet/>
      <dgm:spPr/>
      <dgm:t>
        <a:bodyPr/>
        <a:lstStyle/>
        <a:p>
          <a:endParaRPr lang="en-US"/>
        </a:p>
      </dgm:t>
    </dgm:pt>
    <dgm:pt modelId="{987F9091-85B5-4009-9BDE-BE85EF57A61B}" type="sibTrans" cxnId="{A166108D-6B99-4BB9-9B8F-F20620DDDD9C}">
      <dgm:prSet/>
      <dgm:spPr/>
      <dgm:t>
        <a:bodyPr/>
        <a:lstStyle/>
        <a:p>
          <a:endParaRPr lang="en-US"/>
        </a:p>
      </dgm:t>
    </dgm:pt>
    <dgm:pt modelId="{2C03F232-C9A3-42DF-8A47-F76A72EC6E70}">
      <dgm:prSet phldrT="[Text]"/>
      <dgm:spPr/>
      <dgm:t>
        <a:bodyPr/>
        <a:lstStyle/>
        <a:p>
          <a:r>
            <a: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BPS Provinsi Jawa Tengah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B9E47F-4691-449D-8DEB-7F7C8607D7A5}" type="parTrans" cxnId="{2943488E-876C-4CCE-81B2-C155677DB11C}">
      <dgm:prSet/>
      <dgm:spPr/>
      <dgm:t>
        <a:bodyPr/>
        <a:lstStyle/>
        <a:p>
          <a:endParaRPr lang="en-US"/>
        </a:p>
      </dgm:t>
    </dgm:pt>
    <dgm:pt modelId="{0372ACAF-BAF1-4808-8E90-1E8605828267}" type="sibTrans" cxnId="{2943488E-876C-4CCE-81B2-C155677DB11C}">
      <dgm:prSet/>
      <dgm:spPr/>
      <dgm:t>
        <a:bodyPr/>
        <a:lstStyle/>
        <a:p>
          <a:endParaRPr lang="en-US"/>
        </a:p>
      </dgm:t>
    </dgm:pt>
    <dgm:pt modelId="{B17FF98B-6967-4566-938D-1058A36DD9B7}">
      <dgm:prSet phldrT="[Text]"/>
      <dgm:spPr/>
      <dgm:t>
        <a:bodyPr/>
        <a:lstStyle/>
        <a:p>
          <a:r>
            <a: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DP3AKB Provinsi Jawa Tengah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0C3FE5-2E73-4BAC-9A43-DC7E54C3E90B}" type="parTrans" cxnId="{ADA0AFE7-F485-421B-B6D0-CA08BE4CF6DC}">
      <dgm:prSet/>
      <dgm:spPr/>
      <dgm:t>
        <a:bodyPr/>
        <a:lstStyle/>
        <a:p>
          <a:endParaRPr lang="en-US"/>
        </a:p>
      </dgm:t>
    </dgm:pt>
    <dgm:pt modelId="{FFF9F749-7B97-4074-B833-05CFF57B1F0E}" type="sibTrans" cxnId="{ADA0AFE7-F485-421B-B6D0-CA08BE4CF6DC}">
      <dgm:prSet/>
      <dgm:spPr/>
      <dgm:t>
        <a:bodyPr/>
        <a:lstStyle/>
        <a:p>
          <a:endParaRPr lang="en-US"/>
        </a:p>
      </dgm:t>
    </dgm:pt>
    <dgm:pt modelId="{B5B547C4-80F7-4D00-AAE6-06F3070CE73F}">
      <dgm:prSet phldrT="[Text]"/>
      <dgm:spPr/>
      <dgm:t>
        <a:bodyPr/>
        <a:lstStyle/>
        <a:p>
          <a:r>
            <a: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DPU BINMAR CIPKA Provinsi Jawa Tengah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B16B05-0A5B-4660-969F-EA4E15DB3509}" type="parTrans" cxnId="{3B738B0E-30A2-422C-BA4A-9DF2711FD44B}">
      <dgm:prSet/>
      <dgm:spPr/>
      <dgm:t>
        <a:bodyPr/>
        <a:lstStyle/>
        <a:p>
          <a:endParaRPr lang="en-US"/>
        </a:p>
      </dgm:t>
    </dgm:pt>
    <dgm:pt modelId="{628E81F7-FF9A-4EAF-8D70-8918F73DE7FB}" type="sibTrans" cxnId="{3B738B0E-30A2-422C-BA4A-9DF2711FD44B}">
      <dgm:prSet/>
      <dgm:spPr/>
      <dgm:t>
        <a:bodyPr/>
        <a:lstStyle/>
        <a:p>
          <a:endParaRPr lang="en-US"/>
        </a:p>
      </dgm:t>
    </dgm:pt>
    <dgm:pt modelId="{B821B37A-5B2B-4CDA-B3B1-4FE9CDCB64C0}">
      <dgm:prSet phldrT="[Text]"/>
      <dgm:spPr/>
      <dgm:t>
        <a:bodyPr/>
        <a:lstStyle/>
        <a:p>
          <a:r>
            <a: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DPU SDA TARU Provinsi Jawa Tengah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E71A79-A316-49B2-989E-C39D704FE389}" type="parTrans" cxnId="{92B9CEA5-21CE-45D0-A697-D15CC47DA421}">
      <dgm:prSet/>
      <dgm:spPr/>
      <dgm:t>
        <a:bodyPr/>
        <a:lstStyle/>
        <a:p>
          <a:endParaRPr lang="en-US"/>
        </a:p>
      </dgm:t>
    </dgm:pt>
    <dgm:pt modelId="{59FFD3FE-391A-4415-8106-29861FD8C8C9}" type="sibTrans" cxnId="{92B9CEA5-21CE-45D0-A697-D15CC47DA421}">
      <dgm:prSet/>
      <dgm:spPr/>
      <dgm:t>
        <a:bodyPr/>
        <a:lstStyle/>
        <a:p>
          <a:endParaRPr lang="en-US"/>
        </a:p>
      </dgm:t>
    </dgm:pt>
    <dgm:pt modelId="{AF52BBB3-7406-4F25-9343-26D6C5702A4A}">
      <dgm:prSet phldrT="[Text]"/>
      <dgm:spPr/>
      <dgm:t>
        <a:bodyPr/>
        <a:lstStyle/>
        <a:p>
          <a:r>
            <a:rPr lang="id-ID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RSJD Dr. RM. </a:t>
          </a:r>
          <a:r>
            <a:rPr lang="id-ID" b="1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Soedjarwadi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5EE14-4D6A-473E-913F-844EC404F027}" type="parTrans" cxnId="{E4886B02-68AD-4F3D-B357-3A095D376422}">
      <dgm:prSet/>
      <dgm:spPr/>
      <dgm:t>
        <a:bodyPr/>
        <a:lstStyle/>
        <a:p>
          <a:endParaRPr lang="en-US"/>
        </a:p>
      </dgm:t>
    </dgm:pt>
    <dgm:pt modelId="{20553493-1645-4942-9F96-FFAB8C23B9AF}" type="sibTrans" cxnId="{E4886B02-68AD-4F3D-B357-3A095D376422}">
      <dgm:prSet/>
      <dgm:spPr/>
      <dgm:t>
        <a:bodyPr/>
        <a:lstStyle/>
        <a:p>
          <a:endParaRPr lang="en-US"/>
        </a:p>
      </dgm:t>
    </dgm:pt>
    <dgm:pt modelId="{A609A808-B297-4879-B3EE-BFA480622E80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RSUD Prof. Dr.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Margono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Soekarjo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D56E40-8D19-406B-9F37-C950660ABCC5}" type="parTrans" cxnId="{6421C579-2424-452C-A646-6D939FD2EC5D}">
      <dgm:prSet/>
      <dgm:spPr/>
      <dgm:t>
        <a:bodyPr/>
        <a:lstStyle/>
        <a:p>
          <a:endParaRPr lang="en-US"/>
        </a:p>
      </dgm:t>
    </dgm:pt>
    <dgm:pt modelId="{F41C0078-5B2B-4C99-BE3F-9E5FC504AEFC}" type="sibTrans" cxnId="{6421C579-2424-452C-A646-6D939FD2EC5D}">
      <dgm:prSet/>
      <dgm:spPr/>
      <dgm:t>
        <a:bodyPr/>
        <a:lstStyle/>
        <a:p>
          <a:endParaRPr lang="en-US"/>
        </a:p>
      </dgm:t>
    </dgm:pt>
    <dgm:pt modelId="{66C08661-1B21-4028-BDCD-C8198943C06F}">
      <dgm:prSet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RSUD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Tugurejo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72335-B80B-46A0-9E75-6ACD70BDCDEA}" type="parTrans" cxnId="{DD09BC6F-317B-4B32-A58B-F6874C2CEF50}">
      <dgm:prSet/>
      <dgm:spPr/>
      <dgm:t>
        <a:bodyPr/>
        <a:lstStyle/>
        <a:p>
          <a:endParaRPr lang="en-US"/>
        </a:p>
      </dgm:t>
    </dgm:pt>
    <dgm:pt modelId="{FD8926CA-14F4-4FE8-A9FE-4F2046CBA950}" type="sibTrans" cxnId="{DD09BC6F-317B-4B32-A58B-F6874C2CEF50}">
      <dgm:prSet/>
      <dgm:spPr/>
      <dgm:t>
        <a:bodyPr/>
        <a:lstStyle/>
        <a:p>
          <a:endParaRPr lang="en-US"/>
        </a:p>
      </dgm:t>
    </dgm:pt>
    <dgm:pt modelId="{C2EC3B5F-3723-4C10-98EC-1AF8629BD65A}">
      <dgm:prSet/>
      <dgm:spPr/>
      <dgm:t>
        <a:bodyPr/>
        <a:lstStyle/>
        <a:p>
          <a:r>
            <a:rPr lang="id-ID" b="1" dirty="0" smtClean="0"/>
            <a:t>RSUD Dr. </a:t>
          </a:r>
          <a:r>
            <a:rPr lang="id-ID" b="1" dirty="0" err="1" smtClean="0"/>
            <a:t>Moewardi</a:t>
          </a:r>
          <a:endParaRPr lang="en-US" b="1" dirty="0"/>
        </a:p>
      </dgm:t>
    </dgm:pt>
    <dgm:pt modelId="{88DBABBE-DFFB-4CB9-91D0-51D31D1A7209}" type="parTrans" cxnId="{4E023D03-1415-48C1-AA7A-B58BE56565F4}">
      <dgm:prSet/>
      <dgm:spPr/>
      <dgm:t>
        <a:bodyPr/>
        <a:lstStyle/>
        <a:p>
          <a:endParaRPr lang="en-US"/>
        </a:p>
      </dgm:t>
    </dgm:pt>
    <dgm:pt modelId="{3B2C2928-81CB-4A63-ADAA-9993637CBDBE}" type="sibTrans" cxnId="{4E023D03-1415-48C1-AA7A-B58BE56565F4}">
      <dgm:prSet/>
      <dgm:spPr/>
      <dgm:t>
        <a:bodyPr/>
        <a:lstStyle/>
        <a:p>
          <a:endParaRPr lang="en-US"/>
        </a:p>
      </dgm:t>
    </dgm:pt>
    <dgm:pt modelId="{1E13B18B-B158-487B-854F-530E045D07C5}">
      <dgm:prSet custT="1"/>
      <dgm:spPr/>
      <dgm:t>
        <a:bodyPr/>
        <a:lstStyle/>
        <a:p>
          <a:r>
            <a:rPr lang="en-US" sz="1400" dirty="0" smtClean="0"/>
            <a:t>RSUD </a:t>
          </a:r>
          <a:r>
            <a:rPr lang="en-US" sz="1400" dirty="0" err="1" smtClean="0"/>
            <a:t>Kelet</a:t>
          </a:r>
          <a:endParaRPr lang="en-US" sz="1400" dirty="0"/>
        </a:p>
      </dgm:t>
    </dgm:pt>
    <dgm:pt modelId="{467C5117-5724-44C0-98BE-7D678F43B70F}" type="parTrans" cxnId="{D13EB919-712F-454E-AD07-330F3BB60B65}">
      <dgm:prSet/>
      <dgm:spPr/>
      <dgm:t>
        <a:bodyPr/>
        <a:lstStyle/>
        <a:p>
          <a:endParaRPr lang="en-US"/>
        </a:p>
      </dgm:t>
    </dgm:pt>
    <dgm:pt modelId="{35B64FAA-D0F6-42F0-B088-C5D263383B18}" type="sibTrans" cxnId="{D13EB919-712F-454E-AD07-330F3BB60B65}">
      <dgm:prSet/>
      <dgm:spPr/>
      <dgm:t>
        <a:bodyPr/>
        <a:lstStyle/>
        <a:p>
          <a:endParaRPr lang="en-US"/>
        </a:p>
      </dgm:t>
    </dgm:pt>
    <dgm:pt modelId="{108990F6-59FD-4CAD-8B57-8AB6595F93FC}" type="pres">
      <dgm:prSet presAssocID="{B225E97F-D3DA-430F-9852-BC0D860D69C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8043BE-02F6-40AC-8355-706BBDAAF19E}" type="pres">
      <dgm:prSet presAssocID="{1C281D25-C1FD-4F75-966E-CE0570157A35}" presName="centerShape" presStyleLbl="node0" presStyleIdx="0" presStyleCnt="1"/>
      <dgm:spPr/>
      <dgm:t>
        <a:bodyPr/>
        <a:lstStyle/>
        <a:p>
          <a:endParaRPr lang="en-US"/>
        </a:p>
      </dgm:t>
    </dgm:pt>
    <dgm:pt modelId="{19D1C0E5-C2C4-4571-BE26-E5269429D747}" type="pres">
      <dgm:prSet presAssocID="{7675E62C-248E-49EA-94A0-50529D0EC2E3}" presName="parTrans" presStyleLbl="bgSibTrans2D1" presStyleIdx="0" presStyleCnt="12"/>
      <dgm:spPr/>
      <dgm:t>
        <a:bodyPr/>
        <a:lstStyle/>
        <a:p>
          <a:endParaRPr lang="en-US"/>
        </a:p>
      </dgm:t>
    </dgm:pt>
    <dgm:pt modelId="{FAD16B96-057D-42CC-9914-D7CE36BD9BE5}" type="pres">
      <dgm:prSet presAssocID="{5A0A704E-C245-4903-AB43-F6E504D0EFD4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12371-5ADD-4D26-9811-2C03FDCBBB22}" type="pres">
      <dgm:prSet presAssocID="{E7546740-808F-4117-BEC3-064DF650A2D6}" presName="parTrans" presStyleLbl="bgSibTrans2D1" presStyleIdx="1" presStyleCnt="12"/>
      <dgm:spPr/>
      <dgm:t>
        <a:bodyPr/>
        <a:lstStyle/>
        <a:p>
          <a:endParaRPr lang="en-US"/>
        </a:p>
      </dgm:t>
    </dgm:pt>
    <dgm:pt modelId="{80AD7720-AE74-4F7C-91E6-438B0E3C9F28}" type="pres">
      <dgm:prSet presAssocID="{26826735-E861-440E-8014-57E6D8379EE9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D4775-999D-412F-B4AB-A816F48370C8}" type="pres">
      <dgm:prSet presAssocID="{C7E94F95-CBDF-4803-B447-B2A191649887}" presName="parTrans" presStyleLbl="bgSibTrans2D1" presStyleIdx="2" presStyleCnt="12"/>
      <dgm:spPr/>
      <dgm:t>
        <a:bodyPr/>
        <a:lstStyle/>
        <a:p>
          <a:endParaRPr lang="en-US"/>
        </a:p>
      </dgm:t>
    </dgm:pt>
    <dgm:pt modelId="{EA299E50-61B8-49D6-B3C1-37FAFB9C9212}" type="pres">
      <dgm:prSet presAssocID="{3FD10493-2562-4AB4-8C4E-AE195655EAE0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783F7-9610-42D5-BA4D-86FD8197AC2F}" type="pres">
      <dgm:prSet presAssocID="{03B9E47F-4691-449D-8DEB-7F7C8607D7A5}" presName="parTrans" presStyleLbl="bgSibTrans2D1" presStyleIdx="3" presStyleCnt="12"/>
      <dgm:spPr/>
      <dgm:t>
        <a:bodyPr/>
        <a:lstStyle/>
        <a:p>
          <a:endParaRPr lang="en-US"/>
        </a:p>
      </dgm:t>
    </dgm:pt>
    <dgm:pt modelId="{438CDD39-7E75-4BD8-950E-3CECD7E4A64E}" type="pres">
      <dgm:prSet presAssocID="{2C03F232-C9A3-42DF-8A47-F76A72EC6E70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50FE6-7F4B-479A-853B-4E3381478821}" type="pres">
      <dgm:prSet presAssocID="{FB0C3FE5-2E73-4BAC-9A43-DC7E54C3E90B}" presName="parTrans" presStyleLbl="bgSibTrans2D1" presStyleIdx="4" presStyleCnt="12"/>
      <dgm:spPr/>
      <dgm:t>
        <a:bodyPr/>
        <a:lstStyle/>
        <a:p>
          <a:endParaRPr lang="en-US"/>
        </a:p>
      </dgm:t>
    </dgm:pt>
    <dgm:pt modelId="{CCAA1787-F4C1-4A88-B4B3-FF88CBBF2EF7}" type="pres">
      <dgm:prSet presAssocID="{B17FF98B-6967-4566-938D-1058A36DD9B7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C1C65-228A-416F-8C6B-37973C4A4F18}" type="pres">
      <dgm:prSet presAssocID="{D1B16B05-0A5B-4660-969F-EA4E15DB3509}" presName="parTrans" presStyleLbl="bgSibTrans2D1" presStyleIdx="5" presStyleCnt="12"/>
      <dgm:spPr/>
      <dgm:t>
        <a:bodyPr/>
        <a:lstStyle/>
        <a:p>
          <a:endParaRPr lang="en-US"/>
        </a:p>
      </dgm:t>
    </dgm:pt>
    <dgm:pt modelId="{09711987-CCF7-4A0F-91FD-78000FC63524}" type="pres">
      <dgm:prSet presAssocID="{B5B547C4-80F7-4D00-AAE6-06F3070CE73F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D3FE0-C288-4706-BE3F-350BB1BB5A0C}" type="pres">
      <dgm:prSet presAssocID="{3AE71A79-A316-49B2-989E-C39D704FE389}" presName="parTrans" presStyleLbl="bgSibTrans2D1" presStyleIdx="6" presStyleCnt="12"/>
      <dgm:spPr/>
      <dgm:t>
        <a:bodyPr/>
        <a:lstStyle/>
        <a:p>
          <a:endParaRPr lang="en-US"/>
        </a:p>
      </dgm:t>
    </dgm:pt>
    <dgm:pt modelId="{69B4AAE3-AFAE-44F2-BBBF-7DF189DFA9CB}" type="pres">
      <dgm:prSet presAssocID="{B821B37A-5B2B-4CDA-B3B1-4FE9CDCB64C0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30AC1-2A82-4411-8001-00D7C75F9940}" type="pres">
      <dgm:prSet presAssocID="{54B5EE14-4D6A-473E-913F-844EC404F027}" presName="parTrans" presStyleLbl="bgSibTrans2D1" presStyleIdx="7" presStyleCnt="12"/>
      <dgm:spPr/>
      <dgm:t>
        <a:bodyPr/>
        <a:lstStyle/>
        <a:p>
          <a:endParaRPr lang="en-US"/>
        </a:p>
      </dgm:t>
    </dgm:pt>
    <dgm:pt modelId="{C5DF3F5F-39C7-452C-A755-796F684DCC90}" type="pres">
      <dgm:prSet presAssocID="{AF52BBB3-7406-4F25-9343-26D6C5702A4A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CBB38-E5DA-4B28-AF16-A944465CFF67}" type="pres">
      <dgm:prSet presAssocID="{EAD56E40-8D19-406B-9F37-C950660ABCC5}" presName="parTrans" presStyleLbl="bgSibTrans2D1" presStyleIdx="8" presStyleCnt="12"/>
      <dgm:spPr/>
      <dgm:t>
        <a:bodyPr/>
        <a:lstStyle/>
        <a:p>
          <a:endParaRPr lang="en-US"/>
        </a:p>
      </dgm:t>
    </dgm:pt>
    <dgm:pt modelId="{FE62DF12-D15B-4C9E-A01C-70403DC10E75}" type="pres">
      <dgm:prSet presAssocID="{A609A808-B297-4879-B3EE-BFA480622E80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AFD8C-3D9B-4775-8982-8EE87A9DE9B1}" type="pres">
      <dgm:prSet presAssocID="{70B72335-B80B-46A0-9E75-6ACD70BDCDEA}" presName="parTrans" presStyleLbl="bgSibTrans2D1" presStyleIdx="9" presStyleCnt="12"/>
      <dgm:spPr/>
      <dgm:t>
        <a:bodyPr/>
        <a:lstStyle/>
        <a:p>
          <a:endParaRPr lang="en-US"/>
        </a:p>
      </dgm:t>
    </dgm:pt>
    <dgm:pt modelId="{E667CDDF-EC76-4826-B20B-64ECB22CF7DC}" type="pres">
      <dgm:prSet presAssocID="{66C08661-1B21-4028-BDCD-C8198943C06F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A9402-BA46-4B70-87A1-15EA838814F5}" type="pres">
      <dgm:prSet presAssocID="{88DBABBE-DFFB-4CB9-91D0-51D31D1A7209}" presName="parTrans" presStyleLbl="bgSibTrans2D1" presStyleIdx="10" presStyleCnt="12"/>
      <dgm:spPr/>
      <dgm:t>
        <a:bodyPr/>
        <a:lstStyle/>
        <a:p>
          <a:endParaRPr lang="en-US"/>
        </a:p>
      </dgm:t>
    </dgm:pt>
    <dgm:pt modelId="{6F623CA5-6976-43AF-BDCC-E4C4887BCCE4}" type="pres">
      <dgm:prSet presAssocID="{C2EC3B5F-3723-4C10-98EC-1AF8629BD65A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D6235-C7AF-4AC6-BCC1-1B96F8E88DE6}" type="pres">
      <dgm:prSet presAssocID="{467C5117-5724-44C0-98BE-7D678F43B70F}" presName="parTrans" presStyleLbl="bgSibTrans2D1" presStyleIdx="11" presStyleCnt="12"/>
      <dgm:spPr/>
      <dgm:t>
        <a:bodyPr/>
        <a:lstStyle/>
        <a:p>
          <a:endParaRPr lang="en-US"/>
        </a:p>
      </dgm:t>
    </dgm:pt>
    <dgm:pt modelId="{C1B4B9D2-2A5D-4C5A-8D2C-3AAD70D88E50}" type="pres">
      <dgm:prSet presAssocID="{1E13B18B-B158-487B-854F-530E045D07C5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7D3F29-5FC8-4678-9705-1BD5A273D2C7}" type="presOf" srcId="{C7E94F95-CBDF-4803-B447-B2A191649887}" destId="{EEAD4775-999D-412F-B4AB-A816F48370C8}" srcOrd="0" destOrd="0" presId="urn:microsoft.com/office/officeart/2005/8/layout/radial4"/>
    <dgm:cxn modelId="{535DDCDC-7690-441E-9D71-9D7C4D1DF4A1}" srcId="{1C281D25-C1FD-4F75-966E-CE0570157A35}" destId="{5A0A704E-C245-4903-AB43-F6E504D0EFD4}" srcOrd="0" destOrd="0" parTransId="{7675E62C-248E-49EA-94A0-50529D0EC2E3}" sibTransId="{06F6AC0C-BEBF-4E25-9DBA-633DABBA63B6}"/>
    <dgm:cxn modelId="{0B9F2D08-7E8D-408B-A106-E3C0F0F87B45}" type="presOf" srcId="{1E13B18B-B158-487B-854F-530E045D07C5}" destId="{C1B4B9D2-2A5D-4C5A-8D2C-3AAD70D88E50}" srcOrd="0" destOrd="0" presId="urn:microsoft.com/office/officeart/2005/8/layout/radial4"/>
    <dgm:cxn modelId="{6421C579-2424-452C-A646-6D939FD2EC5D}" srcId="{1C281D25-C1FD-4F75-966E-CE0570157A35}" destId="{A609A808-B297-4879-B3EE-BFA480622E80}" srcOrd="8" destOrd="0" parTransId="{EAD56E40-8D19-406B-9F37-C950660ABCC5}" sibTransId="{F41C0078-5B2B-4C99-BE3F-9E5FC504AEFC}"/>
    <dgm:cxn modelId="{B3049A67-3FC0-4E56-A3C1-DA41FC50841F}" srcId="{1C281D25-C1FD-4F75-966E-CE0570157A35}" destId="{26826735-E861-440E-8014-57E6D8379EE9}" srcOrd="1" destOrd="0" parTransId="{E7546740-808F-4117-BEC3-064DF650A2D6}" sibTransId="{28353900-4C19-40F5-A126-3BC1298021C9}"/>
    <dgm:cxn modelId="{59DCB830-13B6-4C64-8D24-FF8FCDF2C62D}" type="presOf" srcId="{1C281D25-C1FD-4F75-966E-CE0570157A35}" destId="{BE8043BE-02F6-40AC-8355-706BBDAAF19E}" srcOrd="0" destOrd="0" presId="urn:microsoft.com/office/officeart/2005/8/layout/radial4"/>
    <dgm:cxn modelId="{D703659E-ADE1-4DFF-9BE9-9A445F6F2649}" type="presOf" srcId="{B821B37A-5B2B-4CDA-B3B1-4FE9CDCB64C0}" destId="{69B4AAE3-AFAE-44F2-BBBF-7DF189DFA9CB}" srcOrd="0" destOrd="0" presId="urn:microsoft.com/office/officeart/2005/8/layout/radial4"/>
    <dgm:cxn modelId="{92B9CEA5-21CE-45D0-A697-D15CC47DA421}" srcId="{1C281D25-C1FD-4F75-966E-CE0570157A35}" destId="{B821B37A-5B2B-4CDA-B3B1-4FE9CDCB64C0}" srcOrd="6" destOrd="0" parTransId="{3AE71A79-A316-49B2-989E-C39D704FE389}" sibTransId="{59FFD3FE-391A-4415-8106-29861FD8C8C9}"/>
    <dgm:cxn modelId="{9A54F994-A6B4-4D05-8071-BAEADE86A547}" type="presOf" srcId="{3AE71A79-A316-49B2-989E-C39D704FE389}" destId="{F4DD3FE0-C288-4706-BE3F-350BB1BB5A0C}" srcOrd="0" destOrd="0" presId="urn:microsoft.com/office/officeart/2005/8/layout/radial4"/>
    <dgm:cxn modelId="{9F7155DC-039C-4D36-AB6A-29BADEBC74BD}" type="presOf" srcId="{D1B16B05-0A5B-4660-969F-EA4E15DB3509}" destId="{2E0C1C65-228A-416F-8C6B-37973C4A4F18}" srcOrd="0" destOrd="0" presId="urn:microsoft.com/office/officeart/2005/8/layout/radial4"/>
    <dgm:cxn modelId="{17B45C50-D137-4CDE-BA05-4C1E63F60FC7}" type="presOf" srcId="{AF52BBB3-7406-4F25-9343-26D6C5702A4A}" destId="{C5DF3F5F-39C7-452C-A755-796F684DCC90}" srcOrd="0" destOrd="0" presId="urn:microsoft.com/office/officeart/2005/8/layout/radial4"/>
    <dgm:cxn modelId="{174BA0F4-7692-4844-9DD4-4AD18328451F}" type="presOf" srcId="{88DBABBE-DFFB-4CB9-91D0-51D31D1A7209}" destId="{1B4A9402-BA46-4B70-87A1-15EA838814F5}" srcOrd="0" destOrd="0" presId="urn:microsoft.com/office/officeart/2005/8/layout/radial4"/>
    <dgm:cxn modelId="{ADA0AFE7-F485-421B-B6D0-CA08BE4CF6DC}" srcId="{1C281D25-C1FD-4F75-966E-CE0570157A35}" destId="{B17FF98B-6967-4566-938D-1058A36DD9B7}" srcOrd="4" destOrd="0" parTransId="{FB0C3FE5-2E73-4BAC-9A43-DC7E54C3E90B}" sibTransId="{FFF9F749-7B97-4074-B833-05CFF57B1F0E}"/>
    <dgm:cxn modelId="{DD09BC6F-317B-4B32-A58B-F6874C2CEF50}" srcId="{1C281D25-C1FD-4F75-966E-CE0570157A35}" destId="{66C08661-1B21-4028-BDCD-C8198943C06F}" srcOrd="9" destOrd="0" parTransId="{70B72335-B80B-46A0-9E75-6ACD70BDCDEA}" sibTransId="{FD8926CA-14F4-4FE8-A9FE-4F2046CBA950}"/>
    <dgm:cxn modelId="{44BA5FF4-AB14-4890-A2AF-CD9A998F7C13}" type="presOf" srcId="{A609A808-B297-4879-B3EE-BFA480622E80}" destId="{FE62DF12-D15B-4C9E-A01C-70403DC10E75}" srcOrd="0" destOrd="0" presId="urn:microsoft.com/office/officeart/2005/8/layout/radial4"/>
    <dgm:cxn modelId="{67863AF6-C646-4AC8-8302-874FA20CA199}" type="presOf" srcId="{26826735-E861-440E-8014-57E6D8379EE9}" destId="{80AD7720-AE74-4F7C-91E6-438B0E3C9F28}" srcOrd="0" destOrd="0" presId="urn:microsoft.com/office/officeart/2005/8/layout/radial4"/>
    <dgm:cxn modelId="{98F33D02-9DFD-4B33-BAFA-B1CA4D87007D}" type="presOf" srcId="{2C03F232-C9A3-42DF-8A47-F76A72EC6E70}" destId="{438CDD39-7E75-4BD8-950E-3CECD7E4A64E}" srcOrd="0" destOrd="0" presId="urn:microsoft.com/office/officeart/2005/8/layout/radial4"/>
    <dgm:cxn modelId="{3B738B0E-30A2-422C-BA4A-9DF2711FD44B}" srcId="{1C281D25-C1FD-4F75-966E-CE0570157A35}" destId="{B5B547C4-80F7-4D00-AAE6-06F3070CE73F}" srcOrd="5" destOrd="0" parTransId="{D1B16B05-0A5B-4660-969F-EA4E15DB3509}" sibTransId="{628E81F7-FF9A-4EAF-8D70-8918F73DE7FB}"/>
    <dgm:cxn modelId="{605C4254-2EBD-4EE7-BD03-5451E4D89BD8}" type="presOf" srcId="{66C08661-1B21-4028-BDCD-C8198943C06F}" destId="{E667CDDF-EC76-4826-B20B-64ECB22CF7DC}" srcOrd="0" destOrd="0" presId="urn:microsoft.com/office/officeart/2005/8/layout/radial4"/>
    <dgm:cxn modelId="{6E293C6E-2231-4ADA-9000-34AF79B81399}" type="presOf" srcId="{EAD56E40-8D19-406B-9F37-C950660ABCC5}" destId="{452CBB38-E5DA-4B28-AF16-A944465CFF67}" srcOrd="0" destOrd="0" presId="urn:microsoft.com/office/officeart/2005/8/layout/radial4"/>
    <dgm:cxn modelId="{0B5B3719-E80C-40E3-8777-195553FE0ED7}" type="presOf" srcId="{70B72335-B80B-46A0-9E75-6ACD70BDCDEA}" destId="{D5DAFD8C-3D9B-4775-8982-8EE87A9DE9B1}" srcOrd="0" destOrd="0" presId="urn:microsoft.com/office/officeart/2005/8/layout/radial4"/>
    <dgm:cxn modelId="{143D0C16-D85E-40BB-9317-3ADF10FD8E19}" type="presOf" srcId="{FB0C3FE5-2E73-4BAC-9A43-DC7E54C3E90B}" destId="{D4E50FE6-7F4B-479A-853B-4E3381478821}" srcOrd="0" destOrd="0" presId="urn:microsoft.com/office/officeart/2005/8/layout/radial4"/>
    <dgm:cxn modelId="{A166108D-6B99-4BB9-9B8F-F20620DDDD9C}" srcId="{1C281D25-C1FD-4F75-966E-CE0570157A35}" destId="{3FD10493-2562-4AB4-8C4E-AE195655EAE0}" srcOrd="2" destOrd="0" parTransId="{C7E94F95-CBDF-4803-B447-B2A191649887}" sibTransId="{987F9091-85B5-4009-9BDE-BE85EF57A61B}"/>
    <dgm:cxn modelId="{04CEAF29-6A32-46EC-8F96-AB03D1DCB711}" type="presOf" srcId="{467C5117-5724-44C0-98BE-7D678F43B70F}" destId="{53AD6235-C7AF-4AC6-BCC1-1B96F8E88DE6}" srcOrd="0" destOrd="0" presId="urn:microsoft.com/office/officeart/2005/8/layout/radial4"/>
    <dgm:cxn modelId="{6970BE8B-4881-462E-9FDE-5F33E6B891A0}" type="presOf" srcId="{3FD10493-2562-4AB4-8C4E-AE195655EAE0}" destId="{EA299E50-61B8-49D6-B3C1-37FAFB9C9212}" srcOrd="0" destOrd="0" presId="urn:microsoft.com/office/officeart/2005/8/layout/radial4"/>
    <dgm:cxn modelId="{C763CB3D-7774-4D0F-BEE9-58AA752C076E}" type="presOf" srcId="{E7546740-808F-4117-BEC3-064DF650A2D6}" destId="{A0E12371-5ADD-4D26-9811-2C03FDCBBB22}" srcOrd="0" destOrd="0" presId="urn:microsoft.com/office/officeart/2005/8/layout/radial4"/>
    <dgm:cxn modelId="{11124626-4295-4149-BBCB-781DDA26A409}" type="presOf" srcId="{5A0A704E-C245-4903-AB43-F6E504D0EFD4}" destId="{FAD16B96-057D-42CC-9914-D7CE36BD9BE5}" srcOrd="0" destOrd="0" presId="urn:microsoft.com/office/officeart/2005/8/layout/radial4"/>
    <dgm:cxn modelId="{95CD3E79-28A7-4453-8892-BD7CF186B9DC}" srcId="{B225E97F-D3DA-430F-9852-BC0D860D69C0}" destId="{1C281D25-C1FD-4F75-966E-CE0570157A35}" srcOrd="0" destOrd="0" parTransId="{EE367094-642B-45A4-84AE-C352F13C78F2}" sibTransId="{34C73C67-1406-436E-A68C-DCDA6A4759FB}"/>
    <dgm:cxn modelId="{40E305C4-8D0B-4982-96B8-526E621FEE28}" type="presOf" srcId="{B17FF98B-6967-4566-938D-1058A36DD9B7}" destId="{CCAA1787-F4C1-4A88-B4B3-FF88CBBF2EF7}" srcOrd="0" destOrd="0" presId="urn:microsoft.com/office/officeart/2005/8/layout/radial4"/>
    <dgm:cxn modelId="{F55D6991-C5B5-4B90-9DAB-C019FFEB88D7}" type="presOf" srcId="{C2EC3B5F-3723-4C10-98EC-1AF8629BD65A}" destId="{6F623CA5-6976-43AF-BDCC-E4C4887BCCE4}" srcOrd="0" destOrd="0" presId="urn:microsoft.com/office/officeart/2005/8/layout/radial4"/>
    <dgm:cxn modelId="{D13EB919-712F-454E-AD07-330F3BB60B65}" srcId="{1C281D25-C1FD-4F75-966E-CE0570157A35}" destId="{1E13B18B-B158-487B-854F-530E045D07C5}" srcOrd="11" destOrd="0" parTransId="{467C5117-5724-44C0-98BE-7D678F43B70F}" sibTransId="{35B64FAA-D0F6-42F0-B088-C5D263383B18}"/>
    <dgm:cxn modelId="{CE215880-12B7-48C5-9610-F8A3E48A992E}" type="presOf" srcId="{03B9E47F-4691-449D-8DEB-7F7C8607D7A5}" destId="{C39783F7-9610-42D5-BA4D-86FD8197AC2F}" srcOrd="0" destOrd="0" presId="urn:microsoft.com/office/officeart/2005/8/layout/radial4"/>
    <dgm:cxn modelId="{B9553851-D6E5-4F90-B9D5-16FCA87A6BB6}" type="presOf" srcId="{7675E62C-248E-49EA-94A0-50529D0EC2E3}" destId="{19D1C0E5-C2C4-4571-BE26-E5269429D747}" srcOrd="0" destOrd="0" presId="urn:microsoft.com/office/officeart/2005/8/layout/radial4"/>
    <dgm:cxn modelId="{E5FAE6CB-889F-4FF3-BFB6-97CE0945FBC2}" type="presOf" srcId="{54B5EE14-4D6A-473E-913F-844EC404F027}" destId="{17D30AC1-2A82-4411-8001-00D7C75F9940}" srcOrd="0" destOrd="0" presId="urn:microsoft.com/office/officeart/2005/8/layout/radial4"/>
    <dgm:cxn modelId="{4E023D03-1415-48C1-AA7A-B58BE56565F4}" srcId="{1C281D25-C1FD-4F75-966E-CE0570157A35}" destId="{C2EC3B5F-3723-4C10-98EC-1AF8629BD65A}" srcOrd="10" destOrd="0" parTransId="{88DBABBE-DFFB-4CB9-91D0-51D31D1A7209}" sibTransId="{3B2C2928-81CB-4A63-ADAA-9993637CBDBE}"/>
    <dgm:cxn modelId="{4AB4F139-CAD5-4512-ACD5-13CC4D2E4DBF}" type="presOf" srcId="{B5B547C4-80F7-4D00-AAE6-06F3070CE73F}" destId="{09711987-CCF7-4A0F-91FD-78000FC63524}" srcOrd="0" destOrd="0" presId="urn:microsoft.com/office/officeart/2005/8/layout/radial4"/>
    <dgm:cxn modelId="{E4886B02-68AD-4F3D-B357-3A095D376422}" srcId="{1C281D25-C1FD-4F75-966E-CE0570157A35}" destId="{AF52BBB3-7406-4F25-9343-26D6C5702A4A}" srcOrd="7" destOrd="0" parTransId="{54B5EE14-4D6A-473E-913F-844EC404F027}" sibTransId="{20553493-1645-4942-9F96-FFAB8C23B9AF}"/>
    <dgm:cxn modelId="{BD889333-262D-442B-BFA1-C2E6F2750043}" type="presOf" srcId="{B225E97F-D3DA-430F-9852-BC0D860D69C0}" destId="{108990F6-59FD-4CAD-8B57-8AB6595F93FC}" srcOrd="0" destOrd="0" presId="urn:microsoft.com/office/officeart/2005/8/layout/radial4"/>
    <dgm:cxn modelId="{2943488E-876C-4CCE-81B2-C155677DB11C}" srcId="{1C281D25-C1FD-4F75-966E-CE0570157A35}" destId="{2C03F232-C9A3-42DF-8A47-F76A72EC6E70}" srcOrd="3" destOrd="0" parTransId="{03B9E47F-4691-449D-8DEB-7F7C8607D7A5}" sibTransId="{0372ACAF-BAF1-4808-8E90-1E8605828267}"/>
    <dgm:cxn modelId="{783A922C-0886-4165-B8EB-B1F5FB1B61A0}" type="presParOf" srcId="{108990F6-59FD-4CAD-8B57-8AB6595F93FC}" destId="{BE8043BE-02F6-40AC-8355-706BBDAAF19E}" srcOrd="0" destOrd="0" presId="urn:microsoft.com/office/officeart/2005/8/layout/radial4"/>
    <dgm:cxn modelId="{CC74FF95-10FF-406A-A6A3-8C9F7207066B}" type="presParOf" srcId="{108990F6-59FD-4CAD-8B57-8AB6595F93FC}" destId="{19D1C0E5-C2C4-4571-BE26-E5269429D747}" srcOrd="1" destOrd="0" presId="urn:microsoft.com/office/officeart/2005/8/layout/radial4"/>
    <dgm:cxn modelId="{01A88570-9086-456E-8030-BF71DF3F24B6}" type="presParOf" srcId="{108990F6-59FD-4CAD-8B57-8AB6595F93FC}" destId="{FAD16B96-057D-42CC-9914-D7CE36BD9BE5}" srcOrd="2" destOrd="0" presId="urn:microsoft.com/office/officeart/2005/8/layout/radial4"/>
    <dgm:cxn modelId="{68C69363-528E-4E1A-B3DF-0C7DE6948F3F}" type="presParOf" srcId="{108990F6-59FD-4CAD-8B57-8AB6595F93FC}" destId="{A0E12371-5ADD-4D26-9811-2C03FDCBBB22}" srcOrd="3" destOrd="0" presId="urn:microsoft.com/office/officeart/2005/8/layout/radial4"/>
    <dgm:cxn modelId="{2ECFE435-0014-4394-9B24-6C051A460EDC}" type="presParOf" srcId="{108990F6-59FD-4CAD-8B57-8AB6595F93FC}" destId="{80AD7720-AE74-4F7C-91E6-438B0E3C9F28}" srcOrd="4" destOrd="0" presId="urn:microsoft.com/office/officeart/2005/8/layout/radial4"/>
    <dgm:cxn modelId="{E007CDF1-C793-4444-95F3-2290A17F0A0A}" type="presParOf" srcId="{108990F6-59FD-4CAD-8B57-8AB6595F93FC}" destId="{EEAD4775-999D-412F-B4AB-A816F48370C8}" srcOrd="5" destOrd="0" presId="urn:microsoft.com/office/officeart/2005/8/layout/radial4"/>
    <dgm:cxn modelId="{77AF3ED8-8B71-4034-8817-99131E996BF1}" type="presParOf" srcId="{108990F6-59FD-4CAD-8B57-8AB6595F93FC}" destId="{EA299E50-61B8-49D6-B3C1-37FAFB9C9212}" srcOrd="6" destOrd="0" presId="urn:microsoft.com/office/officeart/2005/8/layout/radial4"/>
    <dgm:cxn modelId="{7226F87A-A91E-4A79-8EB8-2C5596849D60}" type="presParOf" srcId="{108990F6-59FD-4CAD-8B57-8AB6595F93FC}" destId="{C39783F7-9610-42D5-BA4D-86FD8197AC2F}" srcOrd="7" destOrd="0" presId="urn:microsoft.com/office/officeart/2005/8/layout/radial4"/>
    <dgm:cxn modelId="{42B87208-7D20-49F4-A853-4BC495B309D9}" type="presParOf" srcId="{108990F6-59FD-4CAD-8B57-8AB6595F93FC}" destId="{438CDD39-7E75-4BD8-950E-3CECD7E4A64E}" srcOrd="8" destOrd="0" presId="urn:microsoft.com/office/officeart/2005/8/layout/radial4"/>
    <dgm:cxn modelId="{1E76A4C7-C7E7-44AE-8668-268864EF893A}" type="presParOf" srcId="{108990F6-59FD-4CAD-8B57-8AB6595F93FC}" destId="{D4E50FE6-7F4B-479A-853B-4E3381478821}" srcOrd="9" destOrd="0" presId="urn:microsoft.com/office/officeart/2005/8/layout/radial4"/>
    <dgm:cxn modelId="{78BAA26D-D264-4D13-B981-08EEC6794BD7}" type="presParOf" srcId="{108990F6-59FD-4CAD-8B57-8AB6595F93FC}" destId="{CCAA1787-F4C1-4A88-B4B3-FF88CBBF2EF7}" srcOrd="10" destOrd="0" presId="urn:microsoft.com/office/officeart/2005/8/layout/radial4"/>
    <dgm:cxn modelId="{33173AE7-D272-4507-A8FE-C00D08556732}" type="presParOf" srcId="{108990F6-59FD-4CAD-8B57-8AB6595F93FC}" destId="{2E0C1C65-228A-416F-8C6B-37973C4A4F18}" srcOrd="11" destOrd="0" presId="urn:microsoft.com/office/officeart/2005/8/layout/radial4"/>
    <dgm:cxn modelId="{307D1492-F864-4734-80E7-D50A7DF41D04}" type="presParOf" srcId="{108990F6-59FD-4CAD-8B57-8AB6595F93FC}" destId="{09711987-CCF7-4A0F-91FD-78000FC63524}" srcOrd="12" destOrd="0" presId="urn:microsoft.com/office/officeart/2005/8/layout/radial4"/>
    <dgm:cxn modelId="{91597F20-47B8-4FCE-8838-C465FB4AB636}" type="presParOf" srcId="{108990F6-59FD-4CAD-8B57-8AB6595F93FC}" destId="{F4DD3FE0-C288-4706-BE3F-350BB1BB5A0C}" srcOrd="13" destOrd="0" presId="urn:microsoft.com/office/officeart/2005/8/layout/radial4"/>
    <dgm:cxn modelId="{625FC1EB-C05F-4EC7-B96A-9D2E23E3F40A}" type="presParOf" srcId="{108990F6-59FD-4CAD-8B57-8AB6595F93FC}" destId="{69B4AAE3-AFAE-44F2-BBBF-7DF189DFA9CB}" srcOrd="14" destOrd="0" presId="urn:microsoft.com/office/officeart/2005/8/layout/radial4"/>
    <dgm:cxn modelId="{9A49362B-DE88-4F6B-AFE9-FC80C6F093B6}" type="presParOf" srcId="{108990F6-59FD-4CAD-8B57-8AB6595F93FC}" destId="{17D30AC1-2A82-4411-8001-00D7C75F9940}" srcOrd="15" destOrd="0" presId="urn:microsoft.com/office/officeart/2005/8/layout/radial4"/>
    <dgm:cxn modelId="{6B6E7DF5-0D51-425A-8A78-2F3BF2F3EAC4}" type="presParOf" srcId="{108990F6-59FD-4CAD-8B57-8AB6595F93FC}" destId="{C5DF3F5F-39C7-452C-A755-796F684DCC90}" srcOrd="16" destOrd="0" presId="urn:microsoft.com/office/officeart/2005/8/layout/radial4"/>
    <dgm:cxn modelId="{575536D1-942D-40C0-B15E-53E6577A1106}" type="presParOf" srcId="{108990F6-59FD-4CAD-8B57-8AB6595F93FC}" destId="{452CBB38-E5DA-4B28-AF16-A944465CFF67}" srcOrd="17" destOrd="0" presId="urn:microsoft.com/office/officeart/2005/8/layout/radial4"/>
    <dgm:cxn modelId="{0DD03671-DB71-46C7-BB93-1A84B2FCBC6C}" type="presParOf" srcId="{108990F6-59FD-4CAD-8B57-8AB6595F93FC}" destId="{FE62DF12-D15B-4C9E-A01C-70403DC10E75}" srcOrd="18" destOrd="0" presId="urn:microsoft.com/office/officeart/2005/8/layout/radial4"/>
    <dgm:cxn modelId="{ACE17F2E-831E-43BF-97A2-17DE3ABB3D30}" type="presParOf" srcId="{108990F6-59FD-4CAD-8B57-8AB6595F93FC}" destId="{D5DAFD8C-3D9B-4775-8982-8EE87A9DE9B1}" srcOrd="19" destOrd="0" presId="urn:microsoft.com/office/officeart/2005/8/layout/radial4"/>
    <dgm:cxn modelId="{5EAA65B2-07FF-42DA-8BC6-9932924C2472}" type="presParOf" srcId="{108990F6-59FD-4CAD-8B57-8AB6595F93FC}" destId="{E667CDDF-EC76-4826-B20B-64ECB22CF7DC}" srcOrd="20" destOrd="0" presId="urn:microsoft.com/office/officeart/2005/8/layout/radial4"/>
    <dgm:cxn modelId="{3BE22B52-E1A6-46E2-A354-91CB0608A9C8}" type="presParOf" srcId="{108990F6-59FD-4CAD-8B57-8AB6595F93FC}" destId="{1B4A9402-BA46-4B70-87A1-15EA838814F5}" srcOrd="21" destOrd="0" presId="urn:microsoft.com/office/officeart/2005/8/layout/radial4"/>
    <dgm:cxn modelId="{7CCF1657-AFD3-403F-B97B-924C81F6836E}" type="presParOf" srcId="{108990F6-59FD-4CAD-8B57-8AB6595F93FC}" destId="{6F623CA5-6976-43AF-BDCC-E4C4887BCCE4}" srcOrd="22" destOrd="0" presId="urn:microsoft.com/office/officeart/2005/8/layout/radial4"/>
    <dgm:cxn modelId="{BAF4F8E8-8686-46A0-98D9-D13C30D3BEBA}" type="presParOf" srcId="{108990F6-59FD-4CAD-8B57-8AB6595F93FC}" destId="{53AD6235-C7AF-4AC6-BCC1-1B96F8E88DE6}" srcOrd="23" destOrd="0" presId="urn:microsoft.com/office/officeart/2005/8/layout/radial4"/>
    <dgm:cxn modelId="{9012166C-8F21-419C-80B0-17E360020959}" type="presParOf" srcId="{108990F6-59FD-4CAD-8B57-8AB6595F93FC}" destId="{C1B4B9D2-2A5D-4C5A-8D2C-3AAD70D88E50}" srcOrd="2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CFA3D-8E02-4741-91F8-DF69D104D734}">
      <dsp:nvSpPr>
        <dsp:cNvPr id="0" name=""/>
        <dsp:cNvSpPr/>
      </dsp:nvSpPr>
      <dsp:spPr>
        <a:xfrm rot="3912810">
          <a:off x="778176" y="3871737"/>
          <a:ext cx="698956" cy="68203"/>
        </a:xfrm>
        <a:custGeom>
          <a:avLst/>
          <a:gdLst/>
          <a:ahLst/>
          <a:cxnLst/>
          <a:rect l="0" t="0" r="0" b="0"/>
          <a:pathLst>
            <a:path>
              <a:moveTo>
                <a:pt x="0" y="34101"/>
              </a:moveTo>
              <a:lnTo>
                <a:pt x="698956" y="3410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F7725-9F62-4997-8E0B-349F8805C2B5}">
      <dsp:nvSpPr>
        <dsp:cNvPr id="0" name=""/>
        <dsp:cNvSpPr/>
      </dsp:nvSpPr>
      <dsp:spPr>
        <a:xfrm rot="1286209">
          <a:off x="1236953" y="3345049"/>
          <a:ext cx="551623" cy="68203"/>
        </a:xfrm>
        <a:custGeom>
          <a:avLst/>
          <a:gdLst/>
          <a:ahLst/>
          <a:cxnLst/>
          <a:rect l="0" t="0" r="0" b="0"/>
          <a:pathLst>
            <a:path>
              <a:moveTo>
                <a:pt x="0" y="34101"/>
              </a:moveTo>
              <a:lnTo>
                <a:pt x="551623" y="3410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BF661-9A6C-432A-AAE6-1331C93B5472}">
      <dsp:nvSpPr>
        <dsp:cNvPr id="0" name=""/>
        <dsp:cNvSpPr/>
      </dsp:nvSpPr>
      <dsp:spPr>
        <a:xfrm rot="20313791">
          <a:off x="1236953" y="2742371"/>
          <a:ext cx="551623" cy="68203"/>
        </a:xfrm>
        <a:custGeom>
          <a:avLst/>
          <a:gdLst/>
          <a:ahLst/>
          <a:cxnLst/>
          <a:rect l="0" t="0" r="0" b="0"/>
          <a:pathLst>
            <a:path>
              <a:moveTo>
                <a:pt x="0" y="34101"/>
              </a:moveTo>
              <a:lnTo>
                <a:pt x="551623" y="3410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6A3AD-9DFD-4354-85D8-0C7C18B99443}">
      <dsp:nvSpPr>
        <dsp:cNvPr id="0" name=""/>
        <dsp:cNvSpPr/>
      </dsp:nvSpPr>
      <dsp:spPr>
        <a:xfrm rot="17971107">
          <a:off x="847826" y="2212801"/>
          <a:ext cx="735845" cy="68203"/>
        </a:xfrm>
        <a:custGeom>
          <a:avLst/>
          <a:gdLst/>
          <a:ahLst/>
          <a:cxnLst/>
          <a:rect l="0" t="0" r="0" b="0"/>
          <a:pathLst>
            <a:path>
              <a:moveTo>
                <a:pt x="0" y="34101"/>
              </a:moveTo>
              <a:lnTo>
                <a:pt x="735845" y="3410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A12A4-611A-4089-8728-82B6526D9C67}">
      <dsp:nvSpPr>
        <dsp:cNvPr id="0" name=""/>
        <dsp:cNvSpPr/>
      </dsp:nvSpPr>
      <dsp:spPr>
        <a:xfrm>
          <a:off x="-90702" y="2235479"/>
          <a:ext cx="1671985" cy="164409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7D3222-65BA-4D12-978C-40EBA44F1C07}">
      <dsp:nvSpPr>
        <dsp:cNvPr id="0" name=""/>
        <dsp:cNvSpPr/>
      </dsp:nvSpPr>
      <dsp:spPr>
        <a:xfrm>
          <a:off x="1189818" y="1162846"/>
          <a:ext cx="816909" cy="816909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33703"/>
                <a:satOff val="3582"/>
                <a:lumOff val="157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3703"/>
                <a:satOff val="3582"/>
                <a:lumOff val="157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3703"/>
                <a:satOff val="3582"/>
                <a:lumOff val="157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SKPD</a:t>
          </a:r>
          <a:endParaRPr lang="en-US" sz="1900" b="1" kern="1200" dirty="0"/>
        </a:p>
      </dsp:txBody>
      <dsp:txXfrm>
        <a:off x="1309452" y="1282480"/>
        <a:ext cx="577641" cy="577641"/>
      </dsp:txXfrm>
    </dsp:sp>
    <dsp:sp modelId="{E1008954-8069-4E1A-AE1B-F03DCEF365B8}">
      <dsp:nvSpPr>
        <dsp:cNvPr id="0" name=""/>
        <dsp:cNvSpPr/>
      </dsp:nvSpPr>
      <dsp:spPr>
        <a:xfrm>
          <a:off x="1741239" y="2117936"/>
          <a:ext cx="816909" cy="816909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67407"/>
                <a:satOff val="7164"/>
                <a:lumOff val="315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7407"/>
                <a:satOff val="7164"/>
                <a:lumOff val="315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7407"/>
                <a:satOff val="7164"/>
                <a:lumOff val="315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SKPD</a:t>
          </a:r>
          <a:endParaRPr lang="en-US" sz="1900" b="1" kern="1200" dirty="0"/>
        </a:p>
      </dsp:txBody>
      <dsp:txXfrm>
        <a:off x="1860873" y="2237570"/>
        <a:ext cx="577641" cy="577641"/>
      </dsp:txXfrm>
    </dsp:sp>
    <dsp:sp modelId="{C489AC35-A609-4FEB-9991-1AD5C2AA9E4F}">
      <dsp:nvSpPr>
        <dsp:cNvPr id="0" name=""/>
        <dsp:cNvSpPr/>
      </dsp:nvSpPr>
      <dsp:spPr>
        <a:xfrm>
          <a:off x="1741239" y="3220778"/>
          <a:ext cx="816909" cy="816909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67407"/>
                <a:satOff val="7164"/>
                <a:lumOff val="315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7407"/>
                <a:satOff val="7164"/>
                <a:lumOff val="315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7407"/>
                <a:satOff val="7164"/>
                <a:lumOff val="315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SKPD</a:t>
          </a:r>
          <a:endParaRPr lang="en-US" sz="1900" b="1" kern="1200" dirty="0"/>
        </a:p>
      </dsp:txBody>
      <dsp:txXfrm>
        <a:off x="1860873" y="3340412"/>
        <a:ext cx="577641" cy="577641"/>
      </dsp:txXfrm>
    </dsp:sp>
    <dsp:sp modelId="{3456F902-D9A1-49A3-9410-6E067F134593}">
      <dsp:nvSpPr>
        <dsp:cNvPr id="0" name=""/>
        <dsp:cNvSpPr/>
      </dsp:nvSpPr>
      <dsp:spPr>
        <a:xfrm>
          <a:off x="561634" y="4216443"/>
          <a:ext cx="1758660" cy="735760"/>
        </a:xfrm>
        <a:prstGeom prst="flowChartAlternateProcess">
          <a:avLst/>
        </a:prstGeom>
        <a:gradFill rotWithShape="0">
          <a:gsLst>
            <a:gs pos="0">
              <a:schemeClr val="accent1">
                <a:shade val="50000"/>
                <a:hueOff val="133703"/>
                <a:satOff val="3582"/>
                <a:lumOff val="157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3703"/>
                <a:satOff val="3582"/>
                <a:lumOff val="157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3703"/>
                <a:satOff val="3582"/>
                <a:lumOff val="157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INSTANSI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VERTIKAL</a:t>
          </a:r>
          <a:endParaRPr lang="en-US" sz="1900" b="1" kern="1200" dirty="0"/>
        </a:p>
      </dsp:txBody>
      <dsp:txXfrm>
        <a:off x="597550" y="4252359"/>
        <a:ext cx="1686828" cy="663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3AF9A-04AA-4C91-813A-2F6FD4B2B8CC}">
      <dsp:nvSpPr>
        <dsp:cNvPr id="0" name=""/>
        <dsp:cNvSpPr/>
      </dsp:nvSpPr>
      <dsp:spPr>
        <a:xfrm>
          <a:off x="236466" y="0"/>
          <a:ext cx="2001700" cy="1494227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C5385-1895-4076-AEC3-098F0032F368}">
      <dsp:nvSpPr>
        <dsp:cNvPr id="0" name=""/>
        <dsp:cNvSpPr/>
      </dsp:nvSpPr>
      <dsp:spPr>
        <a:xfrm>
          <a:off x="217310" y="1495928"/>
          <a:ext cx="2001700" cy="642517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Masyarakat/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Dunia Usaha</a:t>
          </a:r>
          <a:endParaRPr lang="en-US" sz="1900" kern="1200" dirty="0"/>
        </a:p>
      </dsp:txBody>
      <dsp:txXfrm>
        <a:off x="217310" y="1495928"/>
        <a:ext cx="1409648" cy="642517"/>
      </dsp:txXfrm>
    </dsp:sp>
    <dsp:sp modelId="{57897B71-60A4-4656-AFB3-C1923A45F58D}">
      <dsp:nvSpPr>
        <dsp:cNvPr id="0" name=""/>
        <dsp:cNvSpPr/>
      </dsp:nvSpPr>
      <dsp:spPr>
        <a:xfrm>
          <a:off x="1683583" y="1597986"/>
          <a:ext cx="700595" cy="70059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5E820-DA3E-4318-B9DD-CD1206315B27}">
      <dsp:nvSpPr>
        <dsp:cNvPr id="0" name=""/>
        <dsp:cNvSpPr/>
      </dsp:nvSpPr>
      <dsp:spPr>
        <a:xfrm rot="3945300">
          <a:off x="698180" y="3999584"/>
          <a:ext cx="971311" cy="68378"/>
        </a:xfrm>
        <a:custGeom>
          <a:avLst/>
          <a:gdLst/>
          <a:ahLst/>
          <a:cxnLst/>
          <a:rect l="0" t="0" r="0" b="0"/>
          <a:pathLst>
            <a:path>
              <a:moveTo>
                <a:pt x="0" y="34189"/>
              </a:moveTo>
              <a:lnTo>
                <a:pt x="971311" y="3418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F7725-9F62-4997-8E0B-349F8805C2B5}">
      <dsp:nvSpPr>
        <dsp:cNvPr id="0" name=""/>
        <dsp:cNvSpPr/>
      </dsp:nvSpPr>
      <dsp:spPr>
        <a:xfrm rot="1288607">
          <a:off x="1253368" y="3340549"/>
          <a:ext cx="556818" cy="68378"/>
        </a:xfrm>
        <a:custGeom>
          <a:avLst/>
          <a:gdLst/>
          <a:ahLst/>
          <a:cxnLst/>
          <a:rect l="0" t="0" r="0" b="0"/>
          <a:pathLst>
            <a:path>
              <a:moveTo>
                <a:pt x="0" y="34189"/>
              </a:moveTo>
              <a:lnTo>
                <a:pt x="556818" y="3418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BF661-9A6C-432A-AAE6-1331C93B5472}">
      <dsp:nvSpPr>
        <dsp:cNvPr id="0" name=""/>
        <dsp:cNvSpPr/>
      </dsp:nvSpPr>
      <dsp:spPr>
        <a:xfrm rot="20311393">
          <a:off x="1253368" y="2723951"/>
          <a:ext cx="556818" cy="68378"/>
        </a:xfrm>
        <a:custGeom>
          <a:avLst/>
          <a:gdLst/>
          <a:ahLst/>
          <a:cxnLst/>
          <a:rect l="0" t="0" r="0" b="0"/>
          <a:pathLst>
            <a:path>
              <a:moveTo>
                <a:pt x="0" y="34189"/>
              </a:moveTo>
              <a:lnTo>
                <a:pt x="556818" y="3418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6A3AD-9DFD-4354-85D8-0C7C18B99443}">
      <dsp:nvSpPr>
        <dsp:cNvPr id="0" name=""/>
        <dsp:cNvSpPr/>
      </dsp:nvSpPr>
      <dsp:spPr>
        <a:xfrm rot="17966134">
          <a:off x="854231" y="2182475"/>
          <a:ext cx="746943" cy="68378"/>
        </a:xfrm>
        <a:custGeom>
          <a:avLst/>
          <a:gdLst/>
          <a:ahLst/>
          <a:cxnLst/>
          <a:rect l="0" t="0" r="0" b="0"/>
          <a:pathLst>
            <a:path>
              <a:moveTo>
                <a:pt x="0" y="34189"/>
              </a:moveTo>
              <a:lnTo>
                <a:pt x="746943" y="3418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A12A4-611A-4089-8728-82B6526D9C67}">
      <dsp:nvSpPr>
        <dsp:cNvPr id="0" name=""/>
        <dsp:cNvSpPr/>
      </dsp:nvSpPr>
      <dsp:spPr>
        <a:xfrm>
          <a:off x="-1122" y="2317132"/>
          <a:ext cx="1498613" cy="1498613"/>
        </a:xfrm>
        <a:prstGeom prst="flowChartConnector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7D3222-65BA-4D12-978C-40EBA44F1C07}">
      <dsp:nvSpPr>
        <dsp:cNvPr id="0" name=""/>
        <dsp:cNvSpPr/>
      </dsp:nvSpPr>
      <dsp:spPr>
        <a:xfrm>
          <a:off x="1197921" y="1106619"/>
          <a:ext cx="838935" cy="83893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36469"/>
                <a:satOff val="3113"/>
                <a:lumOff val="18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36469"/>
                <a:satOff val="3113"/>
                <a:lumOff val="18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36469"/>
                <a:satOff val="3113"/>
                <a:lumOff val="18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SKPD</a:t>
          </a:r>
          <a:endParaRPr lang="en-US" sz="1800" b="1" kern="1200" dirty="0"/>
        </a:p>
      </dsp:txBody>
      <dsp:txXfrm>
        <a:off x="1320780" y="1229478"/>
        <a:ext cx="593217" cy="593217"/>
      </dsp:txXfrm>
    </dsp:sp>
    <dsp:sp modelId="{E1008954-8069-4E1A-AE1B-F03DCEF365B8}">
      <dsp:nvSpPr>
        <dsp:cNvPr id="0" name=""/>
        <dsp:cNvSpPr/>
      </dsp:nvSpPr>
      <dsp:spPr>
        <a:xfrm>
          <a:off x="1761730" y="2083163"/>
          <a:ext cx="838935" cy="83893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472938"/>
                <a:satOff val="6226"/>
                <a:lumOff val="3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472938"/>
                <a:satOff val="6226"/>
                <a:lumOff val="3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472938"/>
                <a:satOff val="6226"/>
                <a:lumOff val="3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SKPD</a:t>
          </a:r>
          <a:endParaRPr lang="en-US" sz="1800" b="1" kern="1200" dirty="0"/>
        </a:p>
      </dsp:txBody>
      <dsp:txXfrm>
        <a:off x="1884589" y="2206022"/>
        <a:ext cx="593217" cy="593217"/>
      </dsp:txXfrm>
    </dsp:sp>
    <dsp:sp modelId="{C489AC35-A609-4FEB-9991-1AD5C2AA9E4F}">
      <dsp:nvSpPr>
        <dsp:cNvPr id="0" name=""/>
        <dsp:cNvSpPr/>
      </dsp:nvSpPr>
      <dsp:spPr>
        <a:xfrm>
          <a:off x="1761730" y="3210780"/>
          <a:ext cx="838935" cy="83893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472938"/>
                <a:satOff val="6226"/>
                <a:lumOff val="3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472938"/>
                <a:satOff val="6226"/>
                <a:lumOff val="3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472938"/>
                <a:satOff val="6226"/>
                <a:lumOff val="3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SKPD</a:t>
          </a:r>
          <a:endParaRPr lang="en-US" sz="1800" b="1" kern="1200" dirty="0"/>
        </a:p>
      </dsp:txBody>
      <dsp:txXfrm>
        <a:off x="1884589" y="3333639"/>
        <a:ext cx="593217" cy="593217"/>
      </dsp:txXfrm>
    </dsp:sp>
    <dsp:sp modelId="{5087C5D4-0798-4113-93EC-FB119AA4BA17}">
      <dsp:nvSpPr>
        <dsp:cNvPr id="0" name=""/>
        <dsp:cNvSpPr/>
      </dsp:nvSpPr>
      <dsp:spPr>
        <a:xfrm>
          <a:off x="679834" y="4469284"/>
          <a:ext cx="1745983" cy="767617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36469"/>
                <a:satOff val="3113"/>
                <a:lumOff val="18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36469"/>
                <a:satOff val="3113"/>
                <a:lumOff val="18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36469"/>
                <a:satOff val="3113"/>
                <a:lumOff val="18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INSTANSI VERTIKAL</a:t>
          </a:r>
          <a:endParaRPr lang="en-US" sz="1800" b="1" kern="1200" dirty="0"/>
        </a:p>
      </dsp:txBody>
      <dsp:txXfrm>
        <a:off x="717306" y="4506756"/>
        <a:ext cx="1671039" cy="6926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DE9DB-9AEB-4E9F-8798-F3D852DA5FFD}">
      <dsp:nvSpPr>
        <dsp:cNvPr id="0" name=""/>
        <dsp:cNvSpPr/>
      </dsp:nvSpPr>
      <dsp:spPr>
        <a:xfrm>
          <a:off x="895800" y="2806359"/>
          <a:ext cx="1940790" cy="0"/>
        </a:xfrm>
        <a:prstGeom prst="line">
          <a:avLst/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4B84F-1CD3-49DA-A668-60DAC14E154D}">
      <dsp:nvSpPr>
        <dsp:cNvPr id="0" name=""/>
        <dsp:cNvSpPr/>
      </dsp:nvSpPr>
      <dsp:spPr>
        <a:xfrm>
          <a:off x="895800" y="2129789"/>
          <a:ext cx="1662429" cy="0"/>
        </a:xfrm>
        <a:prstGeom prst="line">
          <a:avLst/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FB9B6-28BE-4617-989C-242A32021D0F}">
      <dsp:nvSpPr>
        <dsp:cNvPr id="0" name=""/>
        <dsp:cNvSpPr/>
      </dsp:nvSpPr>
      <dsp:spPr>
        <a:xfrm>
          <a:off x="895800" y="1453219"/>
          <a:ext cx="1940790" cy="0"/>
        </a:xfrm>
        <a:prstGeom prst="line">
          <a:avLst/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AA001-AB7F-4CDD-85DE-F648D8280493}">
      <dsp:nvSpPr>
        <dsp:cNvPr id="0" name=""/>
        <dsp:cNvSpPr/>
      </dsp:nvSpPr>
      <dsp:spPr>
        <a:xfrm>
          <a:off x="67301" y="1240205"/>
          <a:ext cx="1649343" cy="164934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A09323B-3D79-44E7-B98F-C04138195D8F}">
      <dsp:nvSpPr>
        <dsp:cNvPr id="0" name=""/>
        <dsp:cNvSpPr/>
      </dsp:nvSpPr>
      <dsp:spPr>
        <a:xfrm>
          <a:off x="277222" y="2189714"/>
          <a:ext cx="1237157" cy="637909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/>
        </a:p>
      </dsp:txBody>
      <dsp:txXfrm>
        <a:off x="277222" y="2189714"/>
        <a:ext cx="1237157" cy="637909"/>
      </dsp:txXfrm>
    </dsp:sp>
    <dsp:sp modelId="{7E951DB2-E9AF-43DD-80A8-EE05A623F094}">
      <dsp:nvSpPr>
        <dsp:cNvPr id="0" name=""/>
        <dsp:cNvSpPr/>
      </dsp:nvSpPr>
      <dsp:spPr>
        <a:xfrm>
          <a:off x="2546632" y="1163260"/>
          <a:ext cx="579917" cy="57991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2705AF-1944-458F-AC2F-E8F4BF3929D5}">
      <dsp:nvSpPr>
        <dsp:cNvPr id="0" name=""/>
        <dsp:cNvSpPr/>
      </dsp:nvSpPr>
      <dsp:spPr>
        <a:xfrm flipH="1">
          <a:off x="3126549" y="1163260"/>
          <a:ext cx="668437" cy="579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0" rIns="156210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>
            <a:solidFill>
              <a:schemeClr val="bg1"/>
            </a:solidFill>
          </a:endParaRPr>
        </a:p>
      </dsp:txBody>
      <dsp:txXfrm>
        <a:off x="3126549" y="1163260"/>
        <a:ext cx="668437" cy="579917"/>
      </dsp:txXfrm>
    </dsp:sp>
    <dsp:sp modelId="{A405F0B7-C4C2-4844-8AD2-B1ADC3C7D437}">
      <dsp:nvSpPr>
        <dsp:cNvPr id="0" name=""/>
        <dsp:cNvSpPr/>
      </dsp:nvSpPr>
      <dsp:spPr>
        <a:xfrm>
          <a:off x="2268271" y="1839830"/>
          <a:ext cx="579917" cy="57991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1678D5D-66F2-4F1C-A5AF-3F7EAC61D5DB}">
      <dsp:nvSpPr>
        <dsp:cNvPr id="0" name=""/>
        <dsp:cNvSpPr/>
      </dsp:nvSpPr>
      <dsp:spPr>
        <a:xfrm>
          <a:off x="2848189" y="1839830"/>
          <a:ext cx="94719" cy="579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0" rIns="156210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>
            <a:solidFill>
              <a:schemeClr val="bg1"/>
            </a:solidFill>
          </a:endParaRPr>
        </a:p>
      </dsp:txBody>
      <dsp:txXfrm>
        <a:off x="2848189" y="1839830"/>
        <a:ext cx="94719" cy="579917"/>
      </dsp:txXfrm>
    </dsp:sp>
    <dsp:sp modelId="{07A173BF-0D5D-45E6-A32D-9816E334BB92}">
      <dsp:nvSpPr>
        <dsp:cNvPr id="0" name=""/>
        <dsp:cNvSpPr/>
      </dsp:nvSpPr>
      <dsp:spPr>
        <a:xfrm>
          <a:off x="2546632" y="2516401"/>
          <a:ext cx="579917" cy="57991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D156F76-3FCB-48DB-BE99-A6ECA9CF1C6B}">
      <dsp:nvSpPr>
        <dsp:cNvPr id="0" name=""/>
        <dsp:cNvSpPr/>
      </dsp:nvSpPr>
      <dsp:spPr>
        <a:xfrm>
          <a:off x="3126549" y="2516401"/>
          <a:ext cx="66883" cy="579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0" rIns="156210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>
            <a:solidFill>
              <a:schemeClr val="bg1"/>
            </a:solidFill>
          </a:endParaRPr>
        </a:p>
      </dsp:txBody>
      <dsp:txXfrm>
        <a:off x="3126549" y="2516401"/>
        <a:ext cx="66883" cy="5799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83A05-4D99-4FAF-A740-3DB2AFE4AD64}">
      <dsp:nvSpPr>
        <dsp:cNvPr id="0" name=""/>
        <dsp:cNvSpPr/>
      </dsp:nvSpPr>
      <dsp:spPr>
        <a:xfrm>
          <a:off x="426754" y="115325"/>
          <a:ext cx="1870182" cy="175492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FE388-A0D0-453A-B138-6BBEAB91A97C}">
      <dsp:nvSpPr>
        <dsp:cNvPr id="0" name=""/>
        <dsp:cNvSpPr/>
      </dsp:nvSpPr>
      <dsp:spPr>
        <a:xfrm>
          <a:off x="926055" y="1035007"/>
          <a:ext cx="871581" cy="44940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 dirty="0"/>
        </a:p>
      </dsp:txBody>
      <dsp:txXfrm>
        <a:off x="926055" y="1035007"/>
        <a:ext cx="871581" cy="4494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043BE-02F6-40AC-8355-706BBDAAF19E}">
      <dsp:nvSpPr>
        <dsp:cNvPr id="0" name=""/>
        <dsp:cNvSpPr/>
      </dsp:nvSpPr>
      <dsp:spPr>
        <a:xfrm>
          <a:off x="4861597" y="4053187"/>
          <a:ext cx="1388779" cy="13887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700" kern="1200" dirty="0" smtClean="0"/>
            <a:t>SDS</a:t>
          </a:r>
          <a:endParaRPr lang="en-US" sz="4700" kern="1200" dirty="0"/>
        </a:p>
      </dsp:txBody>
      <dsp:txXfrm>
        <a:off x="5064979" y="4256569"/>
        <a:ext cx="982015" cy="982015"/>
      </dsp:txXfrm>
    </dsp:sp>
    <dsp:sp modelId="{19D1C0E5-C2C4-4571-BE26-E5269429D747}">
      <dsp:nvSpPr>
        <dsp:cNvPr id="0" name=""/>
        <dsp:cNvSpPr/>
      </dsp:nvSpPr>
      <dsp:spPr>
        <a:xfrm rot="10800000">
          <a:off x="1152592" y="4549676"/>
          <a:ext cx="3505010" cy="39580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16B96-057D-42CC-9914-D7CE36BD9BE5}">
      <dsp:nvSpPr>
        <dsp:cNvPr id="0" name=""/>
        <dsp:cNvSpPr/>
      </dsp:nvSpPr>
      <dsp:spPr>
        <a:xfrm>
          <a:off x="666519" y="4358719"/>
          <a:ext cx="972145" cy="7777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BKD Provinsi Jawa Tengah</a:t>
          </a:r>
          <a:endParaRPr lang="en-US" sz="1200" b="1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298" y="4381498"/>
        <a:ext cx="926587" cy="732158"/>
      </dsp:txXfrm>
    </dsp:sp>
    <dsp:sp modelId="{A0E12371-5ADD-4D26-9811-2C03FDCBBB22}">
      <dsp:nvSpPr>
        <dsp:cNvPr id="0" name=""/>
        <dsp:cNvSpPr/>
      </dsp:nvSpPr>
      <dsp:spPr>
        <a:xfrm rot="11781818">
          <a:off x="1259971" y="3802834"/>
          <a:ext cx="3505010" cy="39580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D7720-AE74-4F7C-91E6-438B0E3C9F28}">
      <dsp:nvSpPr>
        <dsp:cNvPr id="0" name=""/>
        <dsp:cNvSpPr/>
      </dsp:nvSpPr>
      <dsp:spPr>
        <a:xfrm>
          <a:off x="844887" y="3118139"/>
          <a:ext cx="972145" cy="7777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BPSDM Provinsi Jawa Tengah</a:t>
          </a:r>
          <a:endParaRPr lang="en-US" sz="12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67666" y="3140918"/>
        <a:ext cx="926587" cy="732158"/>
      </dsp:txXfrm>
    </dsp:sp>
    <dsp:sp modelId="{EEAD4775-999D-412F-B4AB-A816F48370C8}">
      <dsp:nvSpPr>
        <dsp:cNvPr id="0" name=""/>
        <dsp:cNvSpPr/>
      </dsp:nvSpPr>
      <dsp:spPr>
        <a:xfrm rot="12763636">
          <a:off x="1573411" y="3116497"/>
          <a:ext cx="3505010" cy="39580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99E50-61B8-49D6-B3C1-37FAFB9C9212}">
      <dsp:nvSpPr>
        <dsp:cNvPr id="0" name=""/>
        <dsp:cNvSpPr/>
      </dsp:nvSpPr>
      <dsp:spPr>
        <a:xfrm>
          <a:off x="1365542" y="1978064"/>
          <a:ext cx="972145" cy="7777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BAPPEDA Provinsi Jawa </a:t>
          </a:r>
          <a:r>
            <a:rPr lang="id-ID" sz="1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Tenggah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88321" y="2000843"/>
        <a:ext cx="926587" cy="732158"/>
      </dsp:txXfrm>
    </dsp:sp>
    <dsp:sp modelId="{C39783F7-9610-42D5-BA4D-86FD8197AC2F}">
      <dsp:nvSpPr>
        <dsp:cNvPr id="0" name=""/>
        <dsp:cNvSpPr/>
      </dsp:nvSpPr>
      <dsp:spPr>
        <a:xfrm rot="13745455">
          <a:off x="2067518" y="2546267"/>
          <a:ext cx="3505010" cy="39580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CDD39-7E75-4BD8-950E-3CECD7E4A64E}">
      <dsp:nvSpPr>
        <dsp:cNvPr id="0" name=""/>
        <dsp:cNvSpPr/>
      </dsp:nvSpPr>
      <dsp:spPr>
        <a:xfrm>
          <a:off x="2186303" y="1030855"/>
          <a:ext cx="972145" cy="7777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BPS Provinsi Jawa Tengah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09082" y="1053634"/>
        <a:ext cx="926587" cy="732158"/>
      </dsp:txXfrm>
    </dsp:sp>
    <dsp:sp modelId="{D4E50FE6-7F4B-479A-853B-4E3381478821}">
      <dsp:nvSpPr>
        <dsp:cNvPr id="0" name=""/>
        <dsp:cNvSpPr/>
      </dsp:nvSpPr>
      <dsp:spPr>
        <a:xfrm rot="14727273">
          <a:off x="2702262" y="2138342"/>
          <a:ext cx="3505010" cy="395802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A1787-F4C1-4A88-B4B3-FF88CBBF2EF7}">
      <dsp:nvSpPr>
        <dsp:cNvPr id="0" name=""/>
        <dsp:cNvSpPr/>
      </dsp:nvSpPr>
      <dsp:spPr>
        <a:xfrm>
          <a:off x="3240678" y="353250"/>
          <a:ext cx="972145" cy="777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DP3AKB Provinsi Jawa Tengah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3457" y="376029"/>
        <a:ext cx="926587" cy="732158"/>
      </dsp:txXfrm>
    </dsp:sp>
    <dsp:sp modelId="{2E0C1C65-228A-416F-8C6B-37973C4A4F18}">
      <dsp:nvSpPr>
        <dsp:cNvPr id="0" name=""/>
        <dsp:cNvSpPr/>
      </dsp:nvSpPr>
      <dsp:spPr>
        <a:xfrm rot="15709091">
          <a:off x="3426221" y="1925768"/>
          <a:ext cx="3505010" cy="39580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11987-CCF7-4A0F-91FD-78000FC63524}">
      <dsp:nvSpPr>
        <dsp:cNvPr id="0" name=""/>
        <dsp:cNvSpPr/>
      </dsp:nvSpPr>
      <dsp:spPr>
        <a:xfrm>
          <a:off x="4443246" y="144"/>
          <a:ext cx="972145" cy="7777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DPU BINMAR CIPKA Provinsi Jawa Tengah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66025" y="22923"/>
        <a:ext cx="926587" cy="732158"/>
      </dsp:txXfrm>
    </dsp:sp>
    <dsp:sp modelId="{F4DD3FE0-C288-4706-BE3F-350BB1BB5A0C}">
      <dsp:nvSpPr>
        <dsp:cNvPr id="0" name=""/>
        <dsp:cNvSpPr/>
      </dsp:nvSpPr>
      <dsp:spPr>
        <a:xfrm rot="16690909">
          <a:off x="4180743" y="1925768"/>
          <a:ext cx="3505010" cy="39580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4AAE3-AFAE-44F2-BBBF-7DF189DFA9CB}">
      <dsp:nvSpPr>
        <dsp:cNvPr id="0" name=""/>
        <dsp:cNvSpPr/>
      </dsp:nvSpPr>
      <dsp:spPr>
        <a:xfrm>
          <a:off x="5696583" y="144"/>
          <a:ext cx="972145" cy="7777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DPU SDA TARU Provinsi Jawa Tengah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9362" y="22923"/>
        <a:ext cx="926587" cy="732158"/>
      </dsp:txXfrm>
    </dsp:sp>
    <dsp:sp modelId="{17D30AC1-2A82-4411-8001-00D7C75F9940}">
      <dsp:nvSpPr>
        <dsp:cNvPr id="0" name=""/>
        <dsp:cNvSpPr/>
      </dsp:nvSpPr>
      <dsp:spPr>
        <a:xfrm rot="17672727">
          <a:off x="4904702" y="2138342"/>
          <a:ext cx="3505010" cy="39580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F3F5F-39C7-452C-A755-796F684DCC90}">
      <dsp:nvSpPr>
        <dsp:cNvPr id="0" name=""/>
        <dsp:cNvSpPr/>
      </dsp:nvSpPr>
      <dsp:spPr>
        <a:xfrm>
          <a:off x="6899151" y="353250"/>
          <a:ext cx="972145" cy="7777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RSJD Dr. RM. </a:t>
          </a:r>
          <a:r>
            <a:rPr lang="id-ID" sz="1200" b="1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Soedjarwadi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21930" y="376029"/>
        <a:ext cx="926587" cy="732158"/>
      </dsp:txXfrm>
    </dsp:sp>
    <dsp:sp modelId="{452CBB38-E5DA-4B28-AF16-A944465CFF67}">
      <dsp:nvSpPr>
        <dsp:cNvPr id="0" name=""/>
        <dsp:cNvSpPr/>
      </dsp:nvSpPr>
      <dsp:spPr>
        <a:xfrm rot="18654545">
          <a:off x="5539446" y="2546267"/>
          <a:ext cx="3505010" cy="39580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2DF12-D15B-4C9E-A01C-70403DC10E75}">
      <dsp:nvSpPr>
        <dsp:cNvPr id="0" name=""/>
        <dsp:cNvSpPr/>
      </dsp:nvSpPr>
      <dsp:spPr>
        <a:xfrm>
          <a:off x="7953525" y="1030855"/>
          <a:ext cx="972145" cy="7777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RSUD Prof. Dr. </a:t>
          </a:r>
          <a:r>
            <a:rPr lang="en-US" sz="1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Margono</a:t>
          </a: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Soekarjo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76304" y="1053634"/>
        <a:ext cx="926587" cy="732158"/>
      </dsp:txXfrm>
    </dsp:sp>
    <dsp:sp modelId="{D5DAFD8C-3D9B-4775-8982-8EE87A9DE9B1}">
      <dsp:nvSpPr>
        <dsp:cNvPr id="0" name=""/>
        <dsp:cNvSpPr/>
      </dsp:nvSpPr>
      <dsp:spPr>
        <a:xfrm rot="19636364">
          <a:off x="6033553" y="3116497"/>
          <a:ext cx="3505010" cy="395802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7CDDF-EC76-4826-B20B-64ECB22CF7DC}">
      <dsp:nvSpPr>
        <dsp:cNvPr id="0" name=""/>
        <dsp:cNvSpPr/>
      </dsp:nvSpPr>
      <dsp:spPr>
        <a:xfrm>
          <a:off x="8774286" y="1978064"/>
          <a:ext cx="972145" cy="777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RSUD </a:t>
          </a:r>
          <a:r>
            <a:rPr lang="en-US" sz="1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Tugurejo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97065" y="2000843"/>
        <a:ext cx="926587" cy="732158"/>
      </dsp:txXfrm>
    </dsp:sp>
    <dsp:sp modelId="{1B4A9402-BA46-4B70-87A1-15EA838814F5}">
      <dsp:nvSpPr>
        <dsp:cNvPr id="0" name=""/>
        <dsp:cNvSpPr/>
      </dsp:nvSpPr>
      <dsp:spPr>
        <a:xfrm rot="20618182">
          <a:off x="6346993" y="3802834"/>
          <a:ext cx="3505010" cy="39580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23CA5-6976-43AF-BDCC-E4C4887BCCE4}">
      <dsp:nvSpPr>
        <dsp:cNvPr id="0" name=""/>
        <dsp:cNvSpPr/>
      </dsp:nvSpPr>
      <dsp:spPr>
        <a:xfrm>
          <a:off x="9294941" y="3118139"/>
          <a:ext cx="972145" cy="7777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/>
            <a:t>RSUD Dr. </a:t>
          </a:r>
          <a:r>
            <a:rPr lang="id-ID" sz="1200" b="1" kern="1200" dirty="0" err="1" smtClean="0"/>
            <a:t>Moewardi</a:t>
          </a:r>
          <a:endParaRPr lang="en-US" sz="1200" b="1" kern="1200" dirty="0"/>
        </a:p>
      </dsp:txBody>
      <dsp:txXfrm>
        <a:off x="9317720" y="3140918"/>
        <a:ext cx="926587" cy="732158"/>
      </dsp:txXfrm>
    </dsp:sp>
    <dsp:sp modelId="{53AD6235-C7AF-4AC6-BCC1-1B96F8E88DE6}">
      <dsp:nvSpPr>
        <dsp:cNvPr id="0" name=""/>
        <dsp:cNvSpPr/>
      </dsp:nvSpPr>
      <dsp:spPr>
        <a:xfrm>
          <a:off x="6454372" y="4549676"/>
          <a:ext cx="3505010" cy="39580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4B9D2-2A5D-4C5A-8D2C-3AAD70D88E50}">
      <dsp:nvSpPr>
        <dsp:cNvPr id="0" name=""/>
        <dsp:cNvSpPr/>
      </dsp:nvSpPr>
      <dsp:spPr>
        <a:xfrm>
          <a:off x="9473309" y="4358719"/>
          <a:ext cx="972145" cy="7777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RSUD </a:t>
          </a:r>
          <a:r>
            <a:rPr lang="en-US" sz="1400" kern="1200" dirty="0" err="1" smtClean="0"/>
            <a:t>Kelet</a:t>
          </a:r>
          <a:endParaRPr lang="en-US" sz="1400" kern="1200" dirty="0"/>
        </a:p>
      </dsp:txBody>
      <dsp:txXfrm>
        <a:off x="9496088" y="4381498"/>
        <a:ext cx="926587" cy="732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#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#1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parTxRTLAlign" val="r"/>
            <dgm:param type="shpTxRTLAlignCh" val="r"/>
            <dgm:param type="txAnchorVertCh" val="b"/>
            <dgm:param type="txAnchorVert" val="b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#2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parTxRTLAlign" val="r"/>
            <dgm:param type="shpTxRTLAlignCh" val="r"/>
            <dgm:param type="txAnchorVertCh" val="b"/>
            <dgm:param type="txAnchorVert" val="b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parTxRTLAlign" val="r"/>
                  <dgm:param type="shpTxLTRAlignCh" val="l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parTxRTLAlign" val="r"/>
                  <dgm:param type="shpTxLTRAlignCh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#3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3875" cy="561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3675" y="0"/>
            <a:ext cx="3063875" cy="561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0B07B-FA1C-45D6-B9F1-75C18A64FB3E}" type="datetimeFigureOut">
              <a:rPr lang="id-ID" smtClean="0"/>
              <a:t>01/11/2018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647363"/>
            <a:ext cx="3063875" cy="561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3675" y="10647363"/>
            <a:ext cx="3063875" cy="561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BD7CF-8D90-4A2B-A385-1397215EED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53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3293" cy="562414"/>
          </a:xfrm>
          <a:prstGeom prst="rect">
            <a:avLst/>
          </a:prstGeom>
        </p:spPr>
        <p:txBody>
          <a:bodyPr vert="horz" lIns="104443" tIns="52221" rIns="104443" bIns="52221" rtlCol="0"/>
          <a:lstStyle>
            <a:lvl1pPr algn="l">
              <a:defRPr sz="14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4209" y="0"/>
            <a:ext cx="3063293" cy="562414"/>
          </a:xfrm>
          <a:prstGeom prst="rect">
            <a:avLst/>
          </a:prstGeom>
        </p:spPr>
        <p:txBody>
          <a:bodyPr vert="horz" lIns="104443" tIns="52221" rIns="104443" bIns="52221" rtlCol="0"/>
          <a:lstStyle>
            <a:lvl1pPr algn="r">
              <a:defRPr sz="1400"/>
            </a:lvl1pPr>
          </a:lstStyle>
          <a:p>
            <a:fld id="{316BF8CF-B7EA-4BC1-84DC-597B08119D49}" type="datetimeFigureOut">
              <a:rPr lang="id-ID" smtClean="0"/>
              <a:t>01/11/2018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038" y="1401763"/>
            <a:ext cx="6723062" cy="3783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4443" tIns="52221" rIns="104443" bIns="52221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6914" y="5394494"/>
            <a:ext cx="5655310" cy="4413677"/>
          </a:xfrm>
          <a:prstGeom prst="rect">
            <a:avLst/>
          </a:prstGeom>
        </p:spPr>
        <p:txBody>
          <a:bodyPr vert="horz" lIns="104443" tIns="52221" rIns="104443" bIns="5222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646926"/>
            <a:ext cx="3063293" cy="562412"/>
          </a:xfrm>
          <a:prstGeom prst="rect">
            <a:avLst/>
          </a:prstGeom>
        </p:spPr>
        <p:txBody>
          <a:bodyPr vert="horz" lIns="104443" tIns="52221" rIns="104443" bIns="52221" rtlCol="0" anchor="b"/>
          <a:lstStyle>
            <a:lvl1pPr algn="l">
              <a:defRPr sz="14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4209" y="10646926"/>
            <a:ext cx="3063293" cy="562412"/>
          </a:xfrm>
          <a:prstGeom prst="rect">
            <a:avLst/>
          </a:prstGeom>
        </p:spPr>
        <p:txBody>
          <a:bodyPr vert="horz" lIns="104443" tIns="52221" rIns="104443" bIns="52221" rtlCol="0" anchor="b"/>
          <a:lstStyle>
            <a:lvl1pPr algn="r">
              <a:defRPr sz="1400"/>
            </a:lvl1pPr>
          </a:lstStyle>
          <a:p>
            <a:fld id="{83969F8C-42EC-4D61-8CDD-90498E3A08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887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9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71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46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84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05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85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37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93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59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60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20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76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80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36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52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39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18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86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273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470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9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821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035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482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383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189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54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5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72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35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91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91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1A95A-E701-4606-9407-2BD97B7E36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2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1C53-F336-4516-86EF-CC25011568BB}" type="datetime1">
              <a:rPr lang="id-ID" smtClean="0"/>
              <a:t>01/11/2018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18755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C8DD-08ED-49DD-BF05-635457B9716C}" type="datetime1">
              <a:rPr lang="id-ID" smtClean="0"/>
              <a:t>01/11/2018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07410"/>
            <a:ext cx="2142938" cy="11406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32069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3C0-7B48-4966-900F-91DEF696FDCE}" type="datetime1">
              <a:rPr lang="id-ID" smtClean="0"/>
              <a:t>01/11/2018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07410"/>
            <a:ext cx="2142938" cy="11406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08218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ADB3-CB04-44D0-9210-9DF6C4F718B8}" type="datetime1">
              <a:rPr lang="id-ID" smtClean="0"/>
              <a:t>01/11/2018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07410"/>
            <a:ext cx="2142938" cy="11406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44802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45A2-F617-4F46-9D05-EE5F3FF3E180}" type="datetime1">
              <a:rPr lang="id-ID" smtClean="0"/>
              <a:t>01/11/2018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07410"/>
            <a:ext cx="2142938" cy="11406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73776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6868-0C2E-437D-B01E-7F3025898947}" type="datetime1">
              <a:rPr lang="id-ID" smtClean="0"/>
              <a:t>01/11/2018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607410"/>
            <a:ext cx="2142938" cy="11406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76406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7F8E-9D68-4F13-BE20-2D08E45891A0}" type="datetime1">
              <a:rPr lang="id-ID" smtClean="0"/>
              <a:t>01/11/2018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607410"/>
            <a:ext cx="2142938" cy="11406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01373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8288-55C4-4821-8B70-EB6869890967}" type="datetime1">
              <a:rPr lang="id-ID" smtClean="0"/>
              <a:t>01/11/2018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607410"/>
            <a:ext cx="2142938" cy="11406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18032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42F1-03DB-47D5-8C70-443249B53599}" type="datetime1">
              <a:rPr lang="id-ID" smtClean="0"/>
              <a:t>01/11/2018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607410"/>
            <a:ext cx="2142938" cy="11406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54242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6CAB-FE2B-43D8-A844-218658AFD1D5}" type="datetime1">
              <a:rPr lang="id-ID" smtClean="0"/>
              <a:t>01/11/2018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607410"/>
            <a:ext cx="2142938" cy="11406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7242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7F74-8629-4E6D-89AA-B6F055DEAF5F}" type="datetime1">
              <a:rPr lang="id-ID" smtClean="0"/>
              <a:t>01/11/2018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607410"/>
            <a:ext cx="2142938" cy="11406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05366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7" name="Group 1816"/>
          <p:cNvGrpSpPr/>
          <p:nvPr userDrawn="1"/>
        </p:nvGrpSpPr>
        <p:grpSpPr>
          <a:xfrm>
            <a:off x="-3396" y="5660571"/>
            <a:ext cx="12178860" cy="1215353"/>
            <a:chOff x="6570" y="6025260"/>
            <a:chExt cx="12178860" cy="88986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grpSp>
          <p:nvGrpSpPr>
            <p:cNvPr id="1125" name="Group 1124"/>
            <p:cNvGrpSpPr/>
            <p:nvPr userDrawn="1"/>
          </p:nvGrpSpPr>
          <p:grpSpPr>
            <a:xfrm>
              <a:off x="6570" y="6047106"/>
              <a:ext cx="6347791" cy="868017"/>
              <a:chOff x="485071" y="6001712"/>
              <a:chExt cx="6347791" cy="868017"/>
            </a:xfrm>
          </p:grpSpPr>
          <p:grpSp>
            <p:nvGrpSpPr>
              <p:cNvPr id="49" name="Group 48" descr="Lower building group."/>
              <p:cNvGrpSpPr/>
              <p:nvPr userDrawn="1"/>
            </p:nvGrpSpPr>
            <p:grpSpPr>
              <a:xfrm>
                <a:off x="987926" y="6050358"/>
                <a:ext cx="5556330" cy="810150"/>
                <a:chOff x="987926" y="4237495"/>
                <a:chExt cx="10669086" cy="2593308"/>
              </a:xfrm>
            </p:grpSpPr>
            <p:sp>
              <p:nvSpPr>
                <p:cNvPr id="50" name="Rectangle 49"/>
                <p:cNvSpPr/>
                <p:nvPr/>
              </p:nvSpPr>
              <p:spPr bwMode="auto">
                <a:xfrm>
                  <a:off x="987926" y="6213348"/>
                  <a:ext cx="1234908" cy="617454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DFDFDF"/>
                    </a:gs>
                    <a:gs pos="0">
                      <a:srgbClr val="FFFFFF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263525" dist="114300" dir="342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51" name="Group 50"/>
                <p:cNvGrpSpPr/>
                <p:nvPr/>
              </p:nvGrpSpPr>
              <p:grpSpPr>
                <a:xfrm>
                  <a:off x="1358399" y="5534149"/>
                  <a:ext cx="864435" cy="1296653"/>
                  <a:chOff x="304800" y="5715000"/>
                  <a:chExt cx="1066800" cy="3429000"/>
                </a:xfrm>
              </p:grpSpPr>
              <p:sp>
                <p:nvSpPr>
                  <p:cNvPr id="357" name="Rectangle 356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358" name="Group 357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91" name="Rectangle 39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92" name="Rectangle 39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93" name="Rectangle 39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59" name="Group 358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88" name="Rectangle 38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89" name="Rectangle 38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90" name="Rectangle 38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60" name="Group 359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85" name="Rectangle 38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86" name="Rectangle 38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87" name="Rectangle 38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61" name="Group 360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82" name="Rectangle 38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83" name="Rectangle 38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84" name="Rectangle 38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62" name="Group 361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79" name="Rectangle 37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80" name="Rectangle 37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81" name="Rectangle 38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63" name="Group 362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76" name="Rectangle 37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77" name="Rectangle 37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78" name="Rectangle 37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64" name="Group 363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73" name="Rectangle 37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74" name="Rectangle 37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75" name="Rectangle 37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65" name="Group 364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70" name="Rectangle 36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71" name="Rectangle 37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72" name="Rectangle 37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66" name="Group 365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67" name="Rectangle 36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68" name="Rectangle 36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69" name="Rectangle 36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sp>
              <p:nvSpPr>
                <p:cNvPr id="52" name="Rectangle 51"/>
                <p:cNvSpPr/>
                <p:nvPr/>
              </p:nvSpPr>
              <p:spPr bwMode="auto">
                <a:xfrm>
                  <a:off x="4136941" y="5904621"/>
                  <a:ext cx="1358399" cy="926181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CFCFCF"/>
                    </a:gs>
                    <a:gs pos="0">
                      <a:srgbClr val="D8D8D8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263525" dist="114300" dir="342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>
                  <a:off x="2408070" y="5472403"/>
                  <a:ext cx="1234908" cy="1358399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DFDFDF"/>
                    </a:gs>
                    <a:gs pos="0">
                      <a:srgbClr val="FFFFFF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263525" dist="114300" dir="342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54" name="Group 53"/>
                <p:cNvGrpSpPr/>
                <p:nvPr/>
              </p:nvGrpSpPr>
              <p:grpSpPr>
                <a:xfrm>
                  <a:off x="3395996" y="4546222"/>
                  <a:ext cx="802690" cy="2284580"/>
                  <a:chOff x="304800" y="5715000"/>
                  <a:chExt cx="1066800" cy="3429000"/>
                </a:xfrm>
              </p:grpSpPr>
              <p:sp>
                <p:nvSpPr>
                  <p:cNvPr id="320" name="Rectangle 319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CFCFC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321" name="Group 320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54" name="Rectangle 35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55" name="Rectangle 35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56" name="Rectangle 35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22" name="Group 321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51" name="Rectangle 35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52" name="Rectangle 35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53" name="Rectangle 35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23" name="Group 322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48" name="Rectangle 34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49" name="Rectangle 34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50" name="Rectangle 34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24" name="Group 323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45" name="Rectangle 34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46" name="Rectangle 34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47" name="Rectangle 34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25" name="Group 324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42" name="Rectangle 34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43" name="Rectangle 34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44" name="Rectangle 34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26" name="Group 325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39" name="Rectangle 33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40" name="Rectangle 33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41" name="Rectangle 34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27" name="Group 326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36" name="Rectangle 33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37" name="Rectangle 33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38" name="Rectangle 33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28" name="Group 327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33" name="Rectangle 33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34" name="Rectangle 33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35" name="Rectangle 33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329" name="Group 328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330" name="Rectangle 32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31" name="Rectangle 33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32" name="Rectangle 33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4013450" y="6398584"/>
                  <a:ext cx="802690" cy="432218"/>
                  <a:chOff x="2133600" y="8077200"/>
                  <a:chExt cx="1981200" cy="1066800"/>
                </a:xfrm>
              </p:grpSpPr>
              <p:sp>
                <p:nvSpPr>
                  <p:cNvPr id="285" name="Rectangle 284"/>
                  <p:cNvSpPr/>
                  <p:nvPr/>
                </p:nvSpPr>
                <p:spPr bwMode="auto">
                  <a:xfrm>
                    <a:off x="2133600" y="8077200"/>
                    <a:ext cx="1981200" cy="10668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286" name="Group 285"/>
                  <p:cNvGrpSpPr/>
                  <p:nvPr/>
                </p:nvGrpSpPr>
                <p:grpSpPr>
                  <a:xfrm>
                    <a:off x="2252131" y="81788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304" name="Group 303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317" name="Rectangle 316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18" name="Rectangle 317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19" name="Rectangle 318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305" name="Group 304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314" name="Rectangle 313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15" name="Rectangle 314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16" name="Rectangle 315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306" name="Group 305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311" name="Rectangle 310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12" name="Rectangle 311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13" name="Rectangle 312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307" name="Group 306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308" name="Rectangle 307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09" name="Rectangle 308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10" name="Rectangle 309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287" name="Group 286"/>
                  <p:cNvGrpSpPr/>
                  <p:nvPr/>
                </p:nvGrpSpPr>
                <p:grpSpPr>
                  <a:xfrm>
                    <a:off x="2252131" y="85852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288" name="Group 287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301" name="Rectangle 300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02" name="Rectangle 301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03" name="Rectangle 302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289" name="Group 288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298" name="Rectangle 297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99" name="Rectangle 298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00" name="Rectangle 299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290" name="Group 289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295" name="Rectangle 294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96" name="Rectangle 295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97" name="Rectangle 296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291" name="Group 290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292" name="Rectangle 291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93" name="Rectangle 292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94" name="Rectangle 293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4630904" y="4978440"/>
                  <a:ext cx="576290" cy="1852362"/>
                  <a:chOff x="304800" y="5715000"/>
                  <a:chExt cx="1066800" cy="3429000"/>
                </a:xfrm>
              </p:grpSpPr>
              <p:sp>
                <p:nvSpPr>
                  <p:cNvPr id="248" name="Rectangle 247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249" name="Group 248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82" name="Rectangle 28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83" name="Rectangle 28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84" name="Rectangle 28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50" name="Group 249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79" name="Rectangle 27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80" name="Rectangle 27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81" name="Rectangle 28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51" name="Group 250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76" name="Rectangle 27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77" name="Rectangle 27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78" name="Rectangle 27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52" name="Group 251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73" name="Rectangle 27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74" name="Rectangle 27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75" name="Rectangle 27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53" name="Group 252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70" name="Rectangle 26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71" name="Rectangle 27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72" name="Rectangle 27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54" name="Group 253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67" name="Rectangle 26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8" name="Rectangle 26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9" name="Rectangle 26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55" name="Group 254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64" name="Rectangle 26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5" name="Rectangle 26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6" name="Rectangle 26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56" name="Group 255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61" name="Rectangle 26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2" name="Rectangle 26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3" name="Rectangle 26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57" name="Group 256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58" name="Rectangle 25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59" name="Rectangle 25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0" name="Rectangle 25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5059006" y="4237495"/>
                  <a:ext cx="806806" cy="2593307"/>
                  <a:chOff x="304800" y="5715000"/>
                  <a:chExt cx="1066800" cy="3429000"/>
                </a:xfrm>
              </p:grpSpPr>
              <p:sp>
                <p:nvSpPr>
                  <p:cNvPr id="211" name="Rectangle 210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212" name="Group 211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45" name="Rectangle 24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46" name="Rectangle 24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47" name="Rectangle 24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13" name="Group 212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42" name="Rectangle 24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43" name="Rectangle 24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44" name="Rectangle 24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14" name="Group 213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39" name="Rectangle 23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40" name="Rectangle 23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41" name="Rectangle 24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15" name="Group 214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36" name="Rectangle 23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7" name="Rectangle 23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8" name="Rectangle 23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16" name="Group 215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33" name="Rectangle 23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4" name="Rectangle 23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5" name="Rectangle 23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17" name="Group 216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30" name="Rectangle 22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1" name="Rectangle 23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32" name="Rectangle 23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18" name="Group 217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27" name="Rectangle 22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8" name="Rectangle 22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9" name="Rectangle 22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19" name="Group 218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24" name="Rectangle 22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5" name="Rectangle 22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6" name="Rectangle 22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220" name="Group 219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21" name="Rectangle 22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2" name="Rectangle 22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3" name="Rectangle 22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sp>
              <p:nvSpPr>
                <p:cNvPr id="58" name="Rectangle 57"/>
                <p:cNvSpPr/>
                <p:nvPr/>
              </p:nvSpPr>
              <p:spPr bwMode="auto">
                <a:xfrm>
                  <a:off x="6773649" y="6213348"/>
                  <a:ext cx="1234908" cy="617454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DFDFDF"/>
                    </a:gs>
                    <a:gs pos="0">
                      <a:srgbClr val="FFFFFF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263525" dist="114300" dir="342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59" name="Group 58"/>
                <p:cNvGrpSpPr/>
                <p:nvPr/>
              </p:nvGrpSpPr>
              <p:grpSpPr>
                <a:xfrm>
                  <a:off x="7144122" y="5534149"/>
                  <a:ext cx="864435" cy="1296653"/>
                  <a:chOff x="304800" y="5715000"/>
                  <a:chExt cx="1066800" cy="3429000"/>
                </a:xfrm>
              </p:grpSpPr>
              <p:sp>
                <p:nvSpPr>
                  <p:cNvPr id="174" name="Rectangle 173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75" name="Group 174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08" name="Rectangle 20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9" name="Rectangle 20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10" name="Rectangle 20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6" name="Group 175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05" name="Rectangle 20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6" name="Rectangle 20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7" name="Rectangle 20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7" name="Group 176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202" name="Rectangle 20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3" name="Rectangle 20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4" name="Rectangle 20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8" name="Group 177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99" name="Rectangle 19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0" name="Rectangle 19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1" name="Rectangle 20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9" name="Group 178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96" name="Rectangle 19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97" name="Rectangle 19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98" name="Rectangle 19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80" name="Group 179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93" name="Rectangle 19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94" name="Rectangle 19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95" name="Rectangle 19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81" name="Group 180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90" name="Rectangle 18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91" name="Rectangle 19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92" name="Rectangle 19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82" name="Group 181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87" name="Rectangle 18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8" name="Rectangle 18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9" name="Rectangle 18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83" name="Group 182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84" name="Rectangle 18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5" name="Rectangle 18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6" name="Rectangle 18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sp>
              <p:nvSpPr>
                <p:cNvPr id="60" name="Rectangle 59"/>
                <p:cNvSpPr/>
                <p:nvPr/>
              </p:nvSpPr>
              <p:spPr bwMode="auto">
                <a:xfrm>
                  <a:off x="9922664" y="5486401"/>
                  <a:ext cx="1734348" cy="1344402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CFCFCF"/>
                    </a:gs>
                    <a:gs pos="0">
                      <a:srgbClr val="D8D8D8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263525" dist="114300" dir="342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8193793" y="5029201"/>
                  <a:ext cx="1234908" cy="1801602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CFCFCF"/>
                    </a:gs>
                    <a:gs pos="0">
                      <a:srgbClr val="D8D8D8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263525" dist="114300" dir="342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>
                  <a:off x="9181719" y="4546222"/>
                  <a:ext cx="802690" cy="2284580"/>
                  <a:chOff x="304800" y="5715000"/>
                  <a:chExt cx="1066800" cy="3429000"/>
                </a:xfrm>
              </p:grpSpPr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CFCFC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38" name="Group 137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1" name="Rectangle 17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2" name="Rectangle 17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3" name="Rectangle 17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39" name="Group 138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8" name="Rectangle 16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9" name="Rectangle 16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0" name="Rectangle 16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0" name="Group 139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5" name="Rectangle 16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6" name="Rectangle 16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7" name="Rectangle 16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1" name="Group 140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2" name="Rectangle 16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3" name="Rectangle 16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4" name="Rectangle 16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9" name="Rectangle 15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0" name="Rectangle 15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1" name="Rectangle 16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6" name="Rectangle 15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7" name="Rectangle 15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" name="Rectangle 15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4" name="Group 143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3" name="Rectangle 15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4" name="Rectangle 15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5" name="Rectangle 15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5" name="Group 144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0" name="Rectangle 14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1" name="Rectangle 15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2" name="Rectangle 15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6" name="Group 145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7" name="Rectangle 14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8" name="Rectangle 14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9" name="Rectangle 14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5785723" y="5066648"/>
                  <a:ext cx="548848" cy="1764154"/>
                  <a:chOff x="304800" y="5715000"/>
                  <a:chExt cx="1066800" cy="3429000"/>
                </a:xfrm>
              </p:grpSpPr>
              <p:sp>
                <p:nvSpPr>
                  <p:cNvPr id="100" name="Rectangle 99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01" name="Group 100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4" name="Rectangle 13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5" name="Rectangle 13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6" name="Rectangle 13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02" name="Group 101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1" name="Rectangle 13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2" name="Rectangle 13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3" name="Rectangle 13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03" name="Group 102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8" name="Rectangle 12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9" name="Rectangle 12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0" name="Rectangle 12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04" name="Group 103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5" name="Rectangle 12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6" name="Rectangle 12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7" name="Rectangle 12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05" name="Group 104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2" name="Rectangle 12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3" name="Rectangle 12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4" name="Rectangle 12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06" name="Group 105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9" name="Rectangle 11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0" name="Rectangle 11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1" name="Rectangle 12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07" name="Group 106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6" name="Rectangle 11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7" name="Rectangle 11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8" name="Rectangle 11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08" name="Group 107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3" name="Rectangle 11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4" name="Rectangle 11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5" name="Rectangle 11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09" name="Group 108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0" name="Rectangle 10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1" name="Rectangle 11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2" name="Rectangle 11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9799173" y="6398584"/>
                  <a:ext cx="802690" cy="432218"/>
                  <a:chOff x="2133600" y="8077200"/>
                  <a:chExt cx="1981200" cy="1066800"/>
                </a:xfrm>
              </p:grpSpPr>
              <p:sp>
                <p:nvSpPr>
                  <p:cNvPr id="65" name="Rectangle 64"/>
                  <p:cNvSpPr/>
                  <p:nvPr/>
                </p:nvSpPr>
                <p:spPr bwMode="auto">
                  <a:xfrm>
                    <a:off x="2133600" y="8077200"/>
                    <a:ext cx="1981200" cy="10668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2252131" y="81788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84" name="Group 83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97" name="Rectangle 96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98" name="Rectangle 97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99" name="Rectangle 98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85" name="Group 84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94" name="Rectangle 93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95" name="Rectangle 94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96" name="Rectangle 95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86" name="Group 85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91" name="Rectangle 90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92" name="Rectangle 91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93" name="Rectangle 92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87" name="Group 86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88" name="Rectangle 87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9" name="Rectangle 88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90" name="Rectangle 89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2252131" y="85852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68" name="Group 67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81" name="Rectangle 80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2" name="Rectangle 81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3" name="Rectangle 82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69" name="Group 68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78" name="Rectangle 77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9" name="Rectangle 78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0" name="Rectangle 79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70" name="Group 69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75" name="Rectangle 74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6" name="Rectangle 75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7" name="Rectangle 76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71" name="Group 70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72" name="Rectangle 71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3" name="Rectangle 72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74" name="Rectangle 73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394" name="Group 393" descr="Top building group."/>
              <p:cNvGrpSpPr/>
              <p:nvPr userDrawn="1"/>
            </p:nvGrpSpPr>
            <p:grpSpPr>
              <a:xfrm>
                <a:off x="485071" y="6001712"/>
                <a:ext cx="6347791" cy="868017"/>
                <a:chOff x="0" y="4052259"/>
                <a:chExt cx="12188825" cy="2778543"/>
              </a:xfrm>
            </p:grpSpPr>
            <p:grpSp>
              <p:nvGrpSpPr>
                <p:cNvPr id="395" name="Group 394"/>
                <p:cNvGrpSpPr/>
                <p:nvPr/>
              </p:nvGrpSpPr>
              <p:grpSpPr>
                <a:xfrm>
                  <a:off x="0" y="5066648"/>
                  <a:ext cx="548848" cy="1764154"/>
                  <a:chOff x="304800" y="5715000"/>
                  <a:chExt cx="1066800" cy="3429000"/>
                </a:xfrm>
              </p:grpSpPr>
              <p:sp>
                <p:nvSpPr>
                  <p:cNvPr id="702" name="Rectangle 701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703" name="Group 702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736" name="Rectangle 73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37" name="Rectangle 73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38" name="Rectangle 73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704" name="Group 703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733" name="Rectangle 73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34" name="Rectangle 73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35" name="Rectangle 73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705" name="Group 704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730" name="Rectangle 72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31" name="Rectangle 73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32" name="Rectangle 73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706" name="Group 705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727" name="Rectangle 72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8" name="Rectangle 72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9" name="Rectangle 72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707" name="Group 706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724" name="Rectangle 72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5" name="Rectangle 72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6" name="Rectangle 72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708" name="Group 707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721" name="Rectangle 72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2" name="Rectangle 72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3" name="Rectangle 72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709" name="Group 708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718" name="Rectangle 71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19" name="Rectangle 71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0" name="Rectangle 71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710" name="Group 709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715" name="Rectangle 71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16" name="Rectangle 71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17" name="Rectangle 71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711" name="Group 710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712" name="Rectangle 71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13" name="Rectangle 71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14" name="Rectangle 71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396" name="Group 395"/>
                <p:cNvGrpSpPr/>
                <p:nvPr/>
              </p:nvGrpSpPr>
              <p:grpSpPr>
                <a:xfrm>
                  <a:off x="432218" y="4052259"/>
                  <a:ext cx="864435" cy="2778543"/>
                  <a:chOff x="304800" y="5715000"/>
                  <a:chExt cx="1066800" cy="3429000"/>
                </a:xfrm>
              </p:grpSpPr>
              <p:sp>
                <p:nvSpPr>
                  <p:cNvPr id="665" name="Rectangle 664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666" name="Group 665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99" name="Rectangle 69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00" name="Rectangle 69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01" name="Rectangle 70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667" name="Group 666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96" name="Rectangle 69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97" name="Rectangle 69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98" name="Rectangle 69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668" name="Group 667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93" name="Rectangle 69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94" name="Rectangle 69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95" name="Rectangle 69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669" name="Group 668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90" name="Rectangle 68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91" name="Rectangle 69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92" name="Rectangle 69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670" name="Group 669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87" name="Rectangle 68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88" name="Rectangle 68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89" name="Rectangle 68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671" name="Group 670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84" name="Rectangle 68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85" name="Rectangle 68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86" name="Rectangle 68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672" name="Group 671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81" name="Rectangle 68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82" name="Rectangle 68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83" name="Rectangle 68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673" name="Group 672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78" name="Rectangle 67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79" name="Rectangle 67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80" name="Rectangle 67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674" name="Group 673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75" name="Rectangle 67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76" name="Rectangle 67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77" name="Rectangle 67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397" name="Group 396"/>
                <p:cNvGrpSpPr/>
                <p:nvPr/>
              </p:nvGrpSpPr>
              <p:grpSpPr>
                <a:xfrm>
                  <a:off x="1914107" y="5966366"/>
                  <a:ext cx="1605380" cy="864436"/>
                  <a:chOff x="2133600" y="8077200"/>
                  <a:chExt cx="1981200" cy="1066800"/>
                </a:xfrm>
              </p:grpSpPr>
              <p:sp>
                <p:nvSpPr>
                  <p:cNvPr id="630" name="Rectangle 629"/>
                  <p:cNvSpPr/>
                  <p:nvPr/>
                </p:nvSpPr>
                <p:spPr bwMode="auto">
                  <a:xfrm>
                    <a:off x="2133600" y="8077200"/>
                    <a:ext cx="1981200" cy="10668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631" name="Group 630"/>
                  <p:cNvGrpSpPr/>
                  <p:nvPr/>
                </p:nvGrpSpPr>
                <p:grpSpPr>
                  <a:xfrm>
                    <a:off x="2252131" y="81788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649" name="Group 648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662" name="Rectangle 661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63" name="Rectangle 662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64" name="Rectangle 663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650" name="Group 649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659" name="Rectangle 658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60" name="Rectangle 659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61" name="Rectangle 660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651" name="Group 650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656" name="Rectangle 655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57" name="Rectangle 656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58" name="Rectangle 657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652" name="Group 651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653" name="Rectangle 652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54" name="Rectangle 653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55" name="Rectangle 654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632" name="Group 631"/>
                  <p:cNvGrpSpPr/>
                  <p:nvPr/>
                </p:nvGrpSpPr>
                <p:grpSpPr>
                  <a:xfrm>
                    <a:off x="2252131" y="85852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633" name="Group 632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646" name="Rectangle 645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47" name="Rectangle 646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48" name="Rectangle 647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634" name="Group 633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643" name="Rectangle 642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44" name="Rectangle 643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45" name="Rectangle 644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635" name="Group 634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640" name="Rectangle 639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41" name="Rectangle 640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42" name="Rectangle 641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636" name="Group 635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637" name="Rectangle 636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38" name="Rectangle 637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639" name="Rectangle 638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</p:grpSp>
            <p:grpSp>
              <p:nvGrpSpPr>
                <p:cNvPr id="398" name="Group 397"/>
                <p:cNvGrpSpPr/>
                <p:nvPr/>
              </p:nvGrpSpPr>
              <p:grpSpPr>
                <a:xfrm>
                  <a:off x="1667126" y="4731458"/>
                  <a:ext cx="555709" cy="2099344"/>
                  <a:chOff x="304800" y="5715000"/>
                  <a:chExt cx="1066800" cy="3429000"/>
                </a:xfrm>
              </p:grpSpPr>
              <p:sp>
                <p:nvSpPr>
                  <p:cNvPr id="590" name="Rectangle 589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591" name="Group 590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27" name="Rectangle 62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28" name="Rectangle 62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29" name="Rectangle 62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92" name="Group 591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24" name="Rectangle 62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25" name="Rectangle 62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26" name="Rectangle 62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93" name="Group 592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21" name="Rectangle 62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22" name="Rectangle 62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23" name="Rectangle 62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94" name="Group 593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18" name="Rectangle 61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19" name="Rectangle 61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20" name="Rectangle 61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95" name="Group 594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15" name="Rectangle 61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16" name="Rectangle 61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17" name="Rectangle 61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96" name="Group 595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12" name="Rectangle 61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13" name="Rectangle 61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14" name="Rectangle 61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97" name="Group 596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09" name="Rectangle 60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10" name="Rectangle 60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11" name="Rectangle 61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98" name="Group 597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606" name="Rectangle 60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07" name="Rectangle 60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08" name="Rectangle 60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99" name="Group 598"/>
                  <p:cNvGrpSpPr/>
                  <p:nvPr/>
                </p:nvGrpSpPr>
                <p:grpSpPr>
                  <a:xfrm>
                    <a:off x="414865" y="8441266"/>
                    <a:ext cx="838200" cy="588361"/>
                    <a:chOff x="414865" y="5867400"/>
                    <a:chExt cx="838200" cy="588361"/>
                  </a:xfrm>
                </p:grpSpPr>
                <p:sp>
                  <p:nvSpPr>
                    <p:cNvPr id="600" name="Rectangle 59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01" name="Rectangle 60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02" name="Rectangle 60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03" name="Rectangle 602"/>
                    <p:cNvSpPr/>
                    <p:nvPr/>
                  </p:nvSpPr>
                  <p:spPr bwMode="auto">
                    <a:xfrm>
                      <a:off x="414865" y="6203577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04" name="Rectangle 603"/>
                    <p:cNvSpPr/>
                    <p:nvPr/>
                  </p:nvSpPr>
                  <p:spPr bwMode="auto">
                    <a:xfrm>
                      <a:off x="719665" y="6203577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05" name="Rectangle 604"/>
                    <p:cNvSpPr/>
                    <p:nvPr/>
                  </p:nvSpPr>
                  <p:spPr bwMode="auto">
                    <a:xfrm>
                      <a:off x="1024465" y="6203577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399" name="Group 398"/>
                <p:cNvGrpSpPr/>
                <p:nvPr/>
              </p:nvGrpSpPr>
              <p:grpSpPr>
                <a:xfrm>
                  <a:off x="6217941" y="4052259"/>
                  <a:ext cx="864435" cy="2778543"/>
                  <a:chOff x="304800" y="5715000"/>
                  <a:chExt cx="1066800" cy="3429000"/>
                </a:xfrm>
              </p:grpSpPr>
              <p:sp>
                <p:nvSpPr>
                  <p:cNvPr id="553" name="Rectangle 552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554" name="Group 553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87" name="Rectangle 58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88" name="Rectangle 58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89" name="Rectangle 58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55" name="Group 554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84" name="Rectangle 58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85" name="Rectangle 58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86" name="Rectangle 58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56" name="Group 555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81" name="Rectangle 58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82" name="Rectangle 58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83" name="Rectangle 58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57" name="Group 556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78" name="Rectangle 57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9" name="Rectangle 57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80" name="Rectangle 57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58" name="Group 557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75" name="Rectangle 57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6" name="Rectangle 57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7" name="Rectangle 57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59" name="Group 558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72" name="Rectangle 57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3" name="Rectangle 57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4" name="Rectangle 57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60" name="Group 559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69" name="Rectangle 56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0" name="Rectangle 56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71" name="Rectangle 57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61" name="Group 560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66" name="Rectangle 56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67" name="Rectangle 56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68" name="Rectangle 56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562" name="Group 561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63" name="Rectangle 56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64" name="Rectangle 56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65" name="Rectangle 56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400" name="Group 399"/>
                <p:cNvGrpSpPr/>
                <p:nvPr/>
              </p:nvGrpSpPr>
              <p:grpSpPr>
                <a:xfrm>
                  <a:off x="7699830" y="5966366"/>
                  <a:ext cx="1605380" cy="864436"/>
                  <a:chOff x="2133600" y="8077200"/>
                  <a:chExt cx="1981200" cy="1066800"/>
                </a:xfrm>
              </p:grpSpPr>
              <p:sp>
                <p:nvSpPr>
                  <p:cNvPr id="518" name="Rectangle 517"/>
                  <p:cNvSpPr/>
                  <p:nvPr/>
                </p:nvSpPr>
                <p:spPr bwMode="auto">
                  <a:xfrm>
                    <a:off x="2133600" y="8077200"/>
                    <a:ext cx="1981200" cy="10668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519" name="Group 518"/>
                  <p:cNvGrpSpPr/>
                  <p:nvPr/>
                </p:nvGrpSpPr>
                <p:grpSpPr>
                  <a:xfrm>
                    <a:off x="2252131" y="81788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537" name="Group 536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550" name="Rectangle 549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51" name="Rectangle 550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52" name="Rectangle 551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38" name="Group 537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547" name="Rectangle 546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48" name="Rectangle 547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49" name="Rectangle 548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39" name="Group 538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544" name="Rectangle 543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45" name="Rectangle 544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46" name="Rectangle 545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40" name="Group 539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541" name="Rectangle 540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42" name="Rectangle 541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43" name="Rectangle 542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520" name="Group 519"/>
                  <p:cNvGrpSpPr/>
                  <p:nvPr/>
                </p:nvGrpSpPr>
                <p:grpSpPr>
                  <a:xfrm>
                    <a:off x="2252131" y="85852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521" name="Group 520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534" name="Rectangle 533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35" name="Rectangle 534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36" name="Rectangle 535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22" name="Group 521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531" name="Rectangle 530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32" name="Rectangle 531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33" name="Rectangle 532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23" name="Group 522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528" name="Rectangle 527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29" name="Rectangle 528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30" name="Rectangle 529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524" name="Group 523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525" name="Rectangle 524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26" name="Rectangle 525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527" name="Rectangle 526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</p:grpSp>
            <p:grpSp>
              <p:nvGrpSpPr>
                <p:cNvPr id="401" name="Group 400"/>
                <p:cNvGrpSpPr/>
                <p:nvPr/>
              </p:nvGrpSpPr>
              <p:grpSpPr>
                <a:xfrm>
                  <a:off x="10416627" y="4978440"/>
                  <a:ext cx="576290" cy="1852362"/>
                  <a:chOff x="304800" y="5715000"/>
                  <a:chExt cx="1066800" cy="3429000"/>
                </a:xfrm>
              </p:grpSpPr>
              <p:sp>
                <p:nvSpPr>
                  <p:cNvPr id="481" name="Rectangle 480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482" name="Group 481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15" name="Rectangle 51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16" name="Rectangle 51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17" name="Rectangle 51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83" name="Group 482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12" name="Rectangle 51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13" name="Rectangle 51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14" name="Rectangle 51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84" name="Group 483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09" name="Rectangle 50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10" name="Rectangle 50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11" name="Rectangle 51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85" name="Group 484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06" name="Rectangle 50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07" name="Rectangle 50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08" name="Rectangle 50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86" name="Group 485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03" name="Rectangle 50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04" name="Rectangle 50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05" name="Rectangle 50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87" name="Group 486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500" name="Rectangle 49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01" name="Rectangle 50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02" name="Rectangle 50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88" name="Group 487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97" name="Rectangle 49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98" name="Rectangle 49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99" name="Rectangle 49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89" name="Group 488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94" name="Rectangle 49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95" name="Rectangle 49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96" name="Rectangle 49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90" name="Group 489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91" name="Rectangle 49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92" name="Rectangle 49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93" name="Rectangle 49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402" name="Group 401"/>
                <p:cNvGrpSpPr/>
                <p:nvPr/>
              </p:nvGrpSpPr>
              <p:grpSpPr>
                <a:xfrm>
                  <a:off x="7452849" y="4731458"/>
                  <a:ext cx="555709" cy="2099344"/>
                  <a:chOff x="304800" y="5715000"/>
                  <a:chExt cx="1066800" cy="3429000"/>
                </a:xfrm>
              </p:grpSpPr>
              <p:sp>
                <p:nvSpPr>
                  <p:cNvPr id="441" name="Rectangle 440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442" name="Group 441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78" name="Rectangle 47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79" name="Rectangle 47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80" name="Rectangle 47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43" name="Group 442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75" name="Rectangle 47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76" name="Rectangle 47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77" name="Rectangle 47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44" name="Group 443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72" name="Rectangle 47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73" name="Rectangle 47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74" name="Rectangle 47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45" name="Group 444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69" name="Rectangle 46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70" name="Rectangle 46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71" name="Rectangle 47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46" name="Group 445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66" name="Rectangle 46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67" name="Rectangle 46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68" name="Rectangle 46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47" name="Group 446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63" name="Rectangle 46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64" name="Rectangle 46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65" name="Rectangle 46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48" name="Group 447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60" name="Rectangle 45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61" name="Rectangle 46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62" name="Rectangle 46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49" name="Group 448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57" name="Rectangle 45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58" name="Rectangle 45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59" name="Rectangle 45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50" name="Group 449"/>
                  <p:cNvGrpSpPr/>
                  <p:nvPr/>
                </p:nvGrpSpPr>
                <p:grpSpPr>
                  <a:xfrm>
                    <a:off x="414865" y="8441266"/>
                    <a:ext cx="838200" cy="588361"/>
                    <a:chOff x="414865" y="5867400"/>
                    <a:chExt cx="838200" cy="588361"/>
                  </a:xfrm>
                </p:grpSpPr>
                <p:sp>
                  <p:nvSpPr>
                    <p:cNvPr id="451" name="Rectangle 45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52" name="Rectangle 45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53" name="Rectangle 45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54" name="Rectangle 453"/>
                    <p:cNvSpPr/>
                    <p:nvPr/>
                  </p:nvSpPr>
                  <p:spPr bwMode="auto">
                    <a:xfrm>
                      <a:off x="414865" y="6203577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55" name="Rectangle 454"/>
                    <p:cNvSpPr/>
                    <p:nvPr/>
                  </p:nvSpPr>
                  <p:spPr bwMode="auto">
                    <a:xfrm>
                      <a:off x="719665" y="6203577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56" name="Rectangle 455"/>
                    <p:cNvSpPr/>
                    <p:nvPr/>
                  </p:nvSpPr>
                  <p:spPr bwMode="auto">
                    <a:xfrm>
                      <a:off x="1024465" y="6203577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403" name="Group 402"/>
                <p:cNvGrpSpPr/>
                <p:nvPr/>
              </p:nvGrpSpPr>
              <p:grpSpPr>
                <a:xfrm>
                  <a:off x="11382019" y="4237495"/>
                  <a:ext cx="806806" cy="2593307"/>
                  <a:chOff x="304800" y="5715000"/>
                  <a:chExt cx="1066800" cy="3429000"/>
                </a:xfrm>
              </p:grpSpPr>
              <p:sp>
                <p:nvSpPr>
                  <p:cNvPr id="404" name="Rectangle 403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405" name="Group 404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38" name="Rectangle 43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39" name="Rectangle 43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40" name="Rectangle 43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06" name="Group 405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35" name="Rectangle 43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36" name="Rectangle 43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37" name="Rectangle 43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07" name="Group 406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32" name="Rectangle 43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33" name="Rectangle 43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34" name="Rectangle 43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08" name="Group 407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29" name="Rectangle 42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30" name="Rectangle 42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31" name="Rectangle 43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09" name="Group 408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26" name="Rectangle 42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27" name="Rectangle 42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28" name="Rectangle 42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10" name="Group 409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23" name="Rectangle 42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24" name="Rectangle 42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25" name="Rectangle 42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11" name="Group 410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20" name="Rectangle 41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21" name="Rectangle 42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22" name="Rectangle 42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12" name="Group 411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17" name="Rectangle 41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18" name="Rectangle 41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19" name="Rectangle 41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413" name="Group 412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414" name="Rectangle 41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15" name="Rectangle 41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16" name="Rectangle 41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</p:grpSp>
        </p:grpSp>
        <p:grpSp>
          <p:nvGrpSpPr>
            <p:cNvPr id="1126" name="Group 1125"/>
            <p:cNvGrpSpPr/>
            <p:nvPr userDrawn="1"/>
          </p:nvGrpSpPr>
          <p:grpSpPr>
            <a:xfrm>
              <a:off x="5837639" y="6025260"/>
              <a:ext cx="6347791" cy="868017"/>
              <a:chOff x="485071" y="6001712"/>
              <a:chExt cx="6347791" cy="868017"/>
            </a:xfrm>
          </p:grpSpPr>
          <p:grpSp>
            <p:nvGrpSpPr>
              <p:cNvPr id="1127" name="Group 1126" descr="Lower building group."/>
              <p:cNvGrpSpPr/>
              <p:nvPr userDrawn="1"/>
            </p:nvGrpSpPr>
            <p:grpSpPr>
              <a:xfrm>
                <a:off x="987926" y="6050358"/>
                <a:ext cx="5556330" cy="810150"/>
                <a:chOff x="987926" y="4237495"/>
                <a:chExt cx="10669086" cy="2593308"/>
              </a:xfrm>
            </p:grpSpPr>
            <p:sp>
              <p:nvSpPr>
                <p:cNvPr id="1473" name="Rectangle 1472"/>
                <p:cNvSpPr/>
                <p:nvPr/>
              </p:nvSpPr>
              <p:spPr bwMode="auto">
                <a:xfrm>
                  <a:off x="987926" y="6213348"/>
                  <a:ext cx="1234908" cy="617454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DFDFDF"/>
                    </a:gs>
                    <a:gs pos="0">
                      <a:srgbClr val="FFFFFF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263525" dist="114300" dir="342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474" name="Group 1473"/>
                <p:cNvGrpSpPr/>
                <p:nvPr/>
              </p:nvGrpSpPr>
              <p:grpSpPr>
                <a:xfrm>
                  <a:off x="1358399" y="5534149"/>
                  <a:ext cx="864435" cy="1296653"/>
                  <a:chOff x="304800" y="5715000"/>
                  <a:chExt cx="1066800" cy="3429000"/>
                </a:xfrm>
              </p:grpSpPr>
              <p:sp>
                <p:nvSpPr>
                  <p:cNvPr id="1780" name="Rectangle 1779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781" name="Group 1780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814" name="Rectangle 181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15" name="Rectangle 181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16" name="Rectangle 181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82" name="Group 1781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811" name="Rectangle 181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12" name="Rectangle 181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13" name="Rectangle 181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83" name="Group 1782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808" name="Rectangle 180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09" name="Rectangle 180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10" name="Rectangle 180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84" name="Group 1783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805" name="Rectangle 180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06" name="Rectangle 180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07" name="Rectangle 180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85" name="Group 1784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802" name="Rectangle 180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03" name="Rectangle 180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04" name="Rectangle 180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86" name="Group 1785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99" name="Rectangle 179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00" name="Rectangle 179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01" name="Rectangle 180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87" name="Group 1786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96" name="Rectangle 179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97" name="Rectangle 179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98" name="Rectangle 179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88" name="Group 1787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93" name="Rectangle 179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94" name="Rectangle 179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95" name="Rectangle 179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89" name="Group 1788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90" name="Rectangle 178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91" name="Rectangle 179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92" name="Rectangle 179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sp>
              <p:nvSpPr>
                <p:cNvPr id="1475" name="Rectangle 1474"/>
                <p:cNvSpPr/>
                <p:nvPr/>
              </p:nvSpPr>
              <p:spPr bwMode="auto">
                <a:xfrm>
                  <a:off x="4136941" y="5904621"/>
                  <a:ext cx="1358399" cy="926181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CFCFCF"/>
                    </a:gs>
                    <a:gs pos="0">
                      <a:srgbClr val="D8D8D8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263525" dist="114300" dir="342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76" name="Rectangle 1475"/>
                <p:cNvSpPr/>
                <p:nvPr/>
              </p:nvSpPr>
              <p:spPr bwMode="auto">
                <a:xfrm>
                  <a:off x="2408070" y="5472403"/>
                  <a:ext cx="1234908" cy="1358399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DFDFDF"/>
                    </a:gs>
                    <a:gs pos="0">
                      <a:srgbClr val="FFFFFF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263525" dist="114300" dir="342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477" name="Group 1476"/>
                <p:cNvGrpSpPr/>
                <p:nvPr/>
              </p:nvGrpSpPr>
              <p:grpSpPr>
                <a:xfrm>
                  <a:off x="3395996" y="4546222"/>
                  <a:ext cx="802690" cy="2284580"/>
                  <a:chOff x="304800" y="5715000"/>
                  <a:chExt cx="1066800" cy="3429000"/>
                </a:xfrm>
              </p:grpSpPr>
              <p:sp>
                <p:nvSpPr>
                  <p:cNvPr id="1743" name="Rectangle 1742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CFCFC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744" name="Group 1743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77" name="Rectangle 177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78" name="Rectangle 177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79" name="Rectangle 177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45" name="Group 1744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74" name="Rectangle 177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75" name="Rectangle 177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76" name="Rectangle 177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46" name="Group 1745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71" name="Rectangle 177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72" name="Rectangle 177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73" name="Rectangle 177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47" name="Group 1746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68" name="Rectangle 176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69" name="Rectangle 176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70" name="Rectangle 176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48" name="Group 1747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65" name="Rectangle 176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66" name="Rectangle 176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67" name="Rectangle 176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49" name="Group 1748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62" name="Rectangle 176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63" name="Rectangle 176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64" name="Rectangle 176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50" name="Group 1749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59" name="Rectangle 175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60" name="Rectangle 175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61" name="Rectangle 176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51" name="Group 1750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56" name="Rectangle 175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57" name="Rectangle 175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58" name="Rectangle 175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752" name="Group 1751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53" name="Rectangle 175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54" name="Rectangle 175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55" name="Rectangle 175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1478" name="Group 1477"/>
                <p:cNvGrpSpPr/>
                <p:nvPr/>
              </p:nvGrpSpPr>
              <p:grpSpPr>
                <a:xfrm>
                  <a:off x="4013450" y="6398584"/>
                  <a:ext cx="802690" cy="432218"/>
                  <a:chOff x="2133600" y="8077200"/>
                  <a:chExt cx="1981200" cy="1066800"/>
                </a:xfrm>
              </p:grpSpPr>
              <p:sp>
                <p:nvSpPr>
                  <p:cNvPr id="1708" name="Rectangle 1707"/>
                  <p:cNvSpPr/>
                  <p:nvPr/>
                </p:nvSpPr>
                <p:spPr bwMode="auto">
                  <a:xfrm>
                    <a:off x="2133600" y="8077200"/>
                    <a:ext cx="1981200" cy="10668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709" name="Group 1708"/>
                  <p:cNvGrpSpPr/>
                  <p:nvPr/>
                </p:nvGrpSpPr>
                <p:grpSpPr>
                  <a:xfrm>
                    <a:off x="2252131" y="81788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1727" name="Group 1726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740" name="Rectangle 1739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41" name="Rectangle 1740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42" name="Rectangle 1741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728" name="Group 1727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737" name="Rectangle 1736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38" name="Rectangle 1737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39" name="Rectangle 1738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729" name="Group 1728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734" name="Rectangle 1733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35" name="Rectangle 1734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36" name="Rectangle 1735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730" name="Group 1729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731" name="Rectangle 1730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32" name="Rectangle 1731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33" name="Rectangle 1732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710" name="Group 1709"/>
                  <p:cNvGrpSpPr/>
                  <p:nvPr/>
                </p:nvGrpSpPr>
                <p:grpSpPr>
                  <a:xfrm>
                    <a:off x="2252131" y="85852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1711" name="Group 1710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724" name="Rectangle 1723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25" name="Rectangle 1724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26" name="Rectangle 1725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712" name="Group 1711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721" name="Rectangle 1720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22" name="Rectangle 1721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23" name="Rectangle 1722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713" name="Group 1712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718" name="Rectangle 1717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19" name="Rectangle 1718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20" name="Rectangle 1719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714" name="Group 1713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715" name="Rectangle 1714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16" name="Rectangle 1715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17" name="Rectangle 1716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</p:grpSp>
            <p:grpSp>
              <p:nvGrpSpPr>
                <p:cNvPr id="1479" name="Group 1478"/>
                <p:cNvGrpSpPr/>
                <p:nvPr/>
              </p:nvGrpSpPr>
              <p:grpSpPr>
                <a:xfrm>
                  <a:off x="4630904" y="4978440"/>
                  <a:ext cx="576290" cy="1852362"/>
                  <a:chOff x="304800" y="5715000"/>
                  <a:chExt cx="1066800" cy="3429000"/>
                </a:xfrm>
              </p:grpSpPr>
              <p:sp>
                <p:nvSpPr>
                  <p:cNvPr id="1671" name="Rectangle 1670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672" name="Group 1671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05" name="Rectangle 170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06" name="Rectangle 170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07" name="Rectangle 170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73" name="Group 1672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702" name="Rectangle 170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03" name="Rectangle 170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04" name="Rectangle 170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74" name="Group 1673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99" name="Rectangle 169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00" name="Rectangle 169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01" name="Rectangle 170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75" name="Group 1674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96" name="Rectangle 169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97" name="Rectangle 169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98" name="Rectangle 169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76" name="Group 1675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93" name="Rectangle 169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94" name="Rectangle 169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95" name="Rectangle 169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77" name="Group 1676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90" name="Rectangle 168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91" name="Rectangle 169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92" name="Rectangle 169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78" name="Group 1677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87" name="Rectangle 168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88" name="Rectangle 168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89" name="Rectangle 168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79" name="Group 1678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84" name="Rectangle 168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85" name="Rectangle 168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86" name="Rectangle 168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80" name="Group 1679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81" name="Rectangle 168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82" name="Rectangle 168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83" name="Rectangle 168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1480" name="Group 1479"/>
                <p:cNvGrpSpPr/>
                <p:nvPr/>
              </p:nvGrpSpPr>
              <p:grpSpPr>
                <a:xfrm>
                  <a:off x="5059006" y="4237495"/>
                  <a:ext cx="806806" cy="2593307"/>
                  <a:chOff x="304800" y="5715000"/>
                  <a:chExt cx="1066800" cy="3429000"/>
                </a:xfrm>
              </p:grpSpPr>
              <p:sp>
                <p:nvSpPr>
                  <p:cNvPr id="1634" name="Rectangle 1633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635" name="Group 1634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68" name="Rectangle 166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69" name="Rectangle 166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70" name="Rectangle 166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36" name="Group 1635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65" name="Rectangle 166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66" name="Rectangle 166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67" name="Rectangle 166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37" name="Group 1636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62" name="Rectangle 166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63" name="Rectangle 166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64" name="Rectangle 166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38" name="Group 1637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59" name="Rectangle 165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60" name="Rectangle 165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61" name="Rectangle 166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39" name="Group 1638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56" name="Rectangle 165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57" name="Rectangle 165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58" name="Rectangle 165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40" name="Group 1639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53" name="Rectangle 165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54" name="Rectangle 165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55" name="Rectangle 165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41" name="Group 1640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50" name="Rectangle 164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51" name="Rectangle 165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52" name="Rectangle 165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42" name="Group 1641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47" name="Rectangle 164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48" name="Rectangle 164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49" name="Rectangle 164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43" name="Group 1642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44" name="Rectangle 164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45" name="Rectangle 164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46" name="Rectangle 164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sp>
              <p:nvSpPr>
                <p:cNvPr id="1481" name="Rectangle 1480"/>
                <p:cNvSpPr/>
                <p:nvPr/>
              </p:nvSpPr>
              <p:spPr bwMode="auto">
                <a:xfrm>
                  <a:off x="6773649" y="6213348"/>
                  <a:ext cx="1234908" cy="617454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DFDFDF"/>
                    </a:gs>
                    <a:gs pos="0">
                      <a:srgbClr val="FFFFFF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263525" dist="114300" dir="342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482" name="Group 1481"/>
                <p:cNvGrpSpPr/>
                <p:nvPr/>
              </p:nvGrpSpPr>
              <p:grpSpPr>
                <a:xfrm>
                  <a:off x="7144122" y="5534149"/>
                  <a:ext cx="864435" cy="1296653"/>
                  <a:chOff x="304800" y="5715000"/>
                  <a:chExt cx="1066800" cy="3429000"/>
                </a:xfrm>
              </p:grpSpPr>
              <p:sp>
                <p:nvSpPr>
                  <p:cNvPr id="1597" name="Rectangle 1596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598" name="Group 1597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31" name="Rectangle 163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32" name="Rectangle 163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33" name="Rectangle 163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99" name="Group 1598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28" name="Rectangle 162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29" name="Rectangle 162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30" name="Rectangle 162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00" name="Group 1599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25" name="Rectangle 162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26" name="Rectangle 162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27" name="Rectangle 162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01" name="Group 1600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22" name="Rectangle 162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23" name="Rectangle 162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24" name="Rectangle 162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02" name="Group 1601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19" name="Rectangle 161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20" name="Rectangle 161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21" name="Rectangle 162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03" name="Group 1602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16" name="Rectangle 161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17" name="Rectangle 161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18" name="Rectangle 161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04" name="Group 1603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13" name="Rectangle 161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14" name="Rectangle 161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15" name="Rectangle 161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05" name="Group 1604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10" name="Rectangle 160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11" name="Rectangle 161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12" name="Rectangle 161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606" name="Group 1605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607" name="Rectangle 160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08" name="Rectangle 160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09" name="Rectangle 160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sp>
              <p:nvSpPr>
                <p:cNvPr id="1483" name="Rectangle 1482"/>
                <p:cNvSpPr/>
                <p:nvPr/>
              </p:nvSpPr>
              <p:spPr bwMode="auto">
                <a:xfrm>
                  <a:off x="9922664" y="5486401"/>
                  <a:ext cx="1734348" cy="1344402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CFCFCF"/>
                    </a:gs>
                    <a:gs pos="0">
                      <a:srgbClr val="D8D8D8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263525" dist="114300" dir="342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4" name="Rectangle 1483"/>
                <p:cNvSpPr/>
                <p:nvPr/>
              </p:nvSpPr>
              <p:spPr bwMode="auto">
                <a:xfrm>
                  <a:off x="8193793" y="5029201"/>
                  <a:ext cx="1234908" cy="1801602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CFCFCF"/>
                    </a:gs>
                    <a:gs pos="0">
                      <a:srgbClr val="D8D8D8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>
                  <a:noFill/>
                  <a:round/>
                  <a:headEnd/>
                  <a:tailEnd/>
                </a:ln>
                <a:effectLst>
                  <a:outerShdw blurRad="263525" dist="114300" dir="342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485" name="Group 1484"/>
                <p:cNvGrpSpPr/>
                <p:nvPr/>
              </p:nvGrpSpPr>
              <p:grpSpPr>
                <a:xfrm>
                  <a:off x="9181719" y="4546222"/>
                  <a:ext cx="802690" cy="2284580"/>
                  <a:chOff x="304800" y="5715000"/>
                  <a:chExt cx="1066800" cy="3429000"/>
                </a:xfrm>
              </p:grpSpPr>
              <p:sp>
                <p:nvSpPr>
                  <p:cNvPr id="1560" name="Rectangle 1559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CFCFC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561" name="Group 1560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94" name="Rectangle 159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95" name="Rectangle 159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96" name="Rectangle 159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62" name="Group 1561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91" name="Rectangle 159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92" name="Rectangle 159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93" name="Rectangle 159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63" name="Group 1562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88" name="Rectangle 158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9" name="Rectangle 158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90" name="Rectangle 158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64" name="Group 1563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85" name="Rectangle 158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6" name="Rectangle 158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7" name="Rectangle 158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65" name="Group 1564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82" name="Rectangle 158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3" name="Rectangle 158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4" name="Rectangle 158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66" name="Group 1565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79" name="Rectangle 157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0" name="Rectangle 157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1" name="Rectangle 158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67" name="Group 1566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76" name="Rectangle 157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77" name="Rectangle 157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78" name="Rectangle 157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68" name="Group 1567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73" name="Rectangle 157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74" name="Rectangle 157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75" name="Rectangle 157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69" name="Group 1568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70" name="Rectangle 156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71" name="Rectangle 157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72" name="Rectangle 157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1486" name="Group 1485"/>
                <p:cNvGrpSpPr/>
                <p:nvPr/>
              </p:nvGrpSpPr>
              <p:grpSpPr>
                <a:xfrm>
                  <a:off x="5785723" y="5066648"/>
                  <a:ext cx="548848" cy="1764154"/>
                  <a:chOff x="304800" y="5715000"/>
                  <a:chExt cx="1066800" cy="3429000"/>
                </a:xfrm>
              </p:grpSpPr>
              <p:sp>
                <p:nvSpPr>
                  <p:cNvPr id="1523" name="Rectangle 1522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524" name="Group 1523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57" name="Rectangle 155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58" name="Rectangle 155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59" name="Rectangle 155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25" name="Group 1524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54" name="Rectangle 155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55" name="Rectangle 155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56" name="Rectangle 155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26" name="Group 1525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51" name="Rectangle 155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52" name="Rectangle 155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53" name="Rectangle 155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27" name="Group 1526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48" name="Rectangle 154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49" name="Rectangle 154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50" name="Rectangle 154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28" name="Group 1527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45" name="Rectangle 154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46" name="Rectangle 154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47" name="Rectangle 154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29" name="Group 1528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42" name="Rectangle 154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43" name="Rectangle 154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44" name="Rectangle 154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30" name="Group 1529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39" name="Rectangle 153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40" name="Rectangle 153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41" name="Rectangle 154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31" name="Group 1530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36" name="Rectangle 153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37" name="Rectangle 153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38" name="Rectangle 153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532" name="Group 1531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533" name="Rectangle 153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34" name="Rectangle 153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35" name="Rectangle 153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1487" name="Group 1486"/>
                <p:cNvGrpSpPr/>
                <p:nvPr/>
              </p:nvGrpSpPr>
              <p:grpSpPr>
                <a:xfrm>
                  <a:off x="9799173" y="6398584"/>
                  <a:ext cx="802690" cy="432218"/>
                  <a:chOff x="2133600" y="8077200"/>
                  <a:chExt cx="1981200" cy="1066800"/>
                </a:xfrm>
              </p:grpSpPr>
              <p:sp>
                <p:nvSpPr>
                  <p:cNvPr id="1488" name="Rectangle 1487"/>
                  <p:cNvSpPr/>
                  <p:nvPr/>
                </p:nvSpPr>
                <p:spPr bwMode="auto">
                  <a:xfrm>
                    <a:off x="2133600" y="8077200"/>
                    <a:ext cx="1981200" cy="10668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489" name="Group 1488"/>
                  <p:cNvGrpSpPr/>
                  <p:nvPr/>
                </p:nvGrpSpPr>
                <p:grpSpPr>
                  <a:xfrm>
                    <a:off x="2252131" y="81788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1507" name="Group 1506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520" name="Rectangle 1519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521" name="Rectangle 1520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522" name="Rectangle 1521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508" name="Group 1507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517" name="Rectangle 1516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518" name="Rectangle 1517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519" name="Rectangle 1518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509" name="Group 1508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514" name="Rectangle 1513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515" name="Rectangle 1514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516" name="Rectangle 1515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510" name="Group 1509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511" name="Rectangle 1510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512" name="Rectangle 1511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513" name="Rectangle 1512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490" name="Group 1489"/>
                  <p:cNvGrpSpPr/>
                  <p:nvPr/>
                </p:nvGrpSpPr>
                <p:grpSpPr>
                  <a:xfrm>
                    <a:off x="2252131" y="85852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1491" name="Group 1490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504" name="Rectangle 1503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505" name="Rectangle 1504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506" name="Rectangle 1505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492" name="Group 1491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501" name="Rectangle 1500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502" name="Rectangle 1501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503" name="Rectangle 1502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493" name="Group 1492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498" name="Rectangle 1497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499" name="Rectangle 1498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500" name="Rectangle 1499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494" name="Group 1493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495" name="Rectangle 1494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496" name="Rectangle 1495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497" name="Rectangle 1496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1128" name="Group 1127" descr="Top building group."/>
              <p:cNvGrpSpPr/>
              <p:nvPr userDrawn="1"/>
            </p:nvGrpSpPr>
            <p:grpSpPr>
              <a:xfrm>
                <a:off x="485071" y="6001712"/>
                <a:ext cx="6347791" cy="868017"/>
                <a:chOff x="0" y="4052259"/>
                <a:chExt cx="12188825" cy="2778543"/>
              </a:xfrm>
            </p:grpSpPr>
            <p:grpSp>
              <p:nvGrpSpPr>
                <p:cNvPr id="1129" name="Group 1128"/>
                <p:cNvGrpSpPr/>
                <p:nvPr/>
              </p:nvGrpSpPr>
              <p:grpSpPr>
                <a:xfrm>
                  <a:off x="0" y="5066648"/>
                  <a:ext cx="548848" cy="1764154"/>
                  <a:chOff x="304800" y="5715000"/>
                  <a:chExt cx="1066800" cy="3429000"/>
                </a:xfrm>
              </p:grpSpPr>
              <p:sp>
                <p:nvSpPr>
                  <p:cNvPr id="1436" name="Rectangle 1435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437" name="Group 1436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70" name="Rectangle 146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71" name="Rectangle 147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72" name="Rectangle 147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38" name="Group 1437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67" name="Rectangle 146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68" name="Rectangle 146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69" name="Rectangle 146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39" name="Group 1438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64" name="Rectangle 146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65" name="Rectangle 146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66" name="Rectangle 146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40" name="Group 1439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61" name="Rectangle 146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62" name="Rectangle 146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63" name="Rectangle 146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41" name="Group 1440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58" name="Rectangle 145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59" name="Rectangle 145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60" name="Rectangle 145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42" name="Group 1441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55" name="Rectangle 145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56" name="Rectangle 145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57" name="Rectangle 145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43" name="Group 1442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52" name="Rectangle 145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53" name="Rectangle 145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54" name="Rectangle 145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44" name="Group 1443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49" name="Rectangle 144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50" name="Rectangle 144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51" name="Rectangle 145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45" name="Group 1444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46" name="Rectangle 144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47" name="Rectangle 144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48" name="Rectangle 144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1130" name="Group 1129"/>
                <p:cNvGrpSpPr/>
                <p:nvPr/>
              </p:nvGrpSpPr>
              <p:grpSpPr>
                <a:xfrm>
                  <a:off x="432218" y="4052259"/>
                  <a:ext cx="864435" cy="2778543"/>
                  <a:chOff x="304800" y="5715000"/>
                  <a:chExt cx="1066800" cy="3429000"/>
                </a:xfrm>
              </p:grpSpPr>
              <p:sp>
                <p:nvSpPr>
                  <p:cNvPr id="1399" name="Rectangle 1398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400" name="Group 1399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33" name="Rectangle 143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34" name="Rectangle 143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35" name="Rectangle 143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01" name="Group 1400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30" name="Rectangle 142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31" name="Rectangle 143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32" name="Rectangle 143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02" name="Group 1401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27" name="Rectangle 142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28" name="Rectangle 142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29" name="Rectangle 142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03" name="Group 1402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24" name="Rectangle 142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25" name="Rectangle 142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26" name="Rectangle 142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04" name="Group 1403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21" name="Rectangle 142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22" name="Rectangle 142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23" name="Rectangle 142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05" name="Group 1404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18" name="Rectangle 141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19" name="Rectangle 141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20" name="Rectangle 141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06" name="Group 1405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15" name="Rectangle 141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16" name="Rectangle 141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17" name="Rectangle 141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07" name="Group 1406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12" name="Rectangle 141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13" name="Rectangle 141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14" name="Rectangle 141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408" name="Group 1407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409" name="Rectangle 140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10" name="Rectangle 140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11" name="Rectangle 141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1131" name="Group 1130"/>
                <p:cNvGrpSpPr/>
                <p:nvPr/>
              </p:nvGrpSpPr>
              <p:grpSpPr>
                <a:xfrm>
                  <a:off x="1914107" y="5966366"/>
                  <a:ext cx="1605380" cy="864436"/>
                  <a:chOff x="2133600" y="8077200"/>
                  <a:chExt cx="1981200" cy="1066800"/>
                </a:xfrm>
              </p:grpSpPr>
              <p:sp>
                <p:nvSpPr>
                  <p:cNvPr id="1364" name="Rectangle 1363"/>
                  <p:cNvSpPr/>
                  <p:nvPr/>
                </p:nvSpPr>
                <p:spPr bwMode="auto">
                  <a:xfrm>
                    <a:off x="2133600" y="8077200"/>
                    <a:ext cx="1981200" cy="10668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365" name="Group 1364"/>
                  <p:cNvGrpSpPr/>
                  <p:nvPr/>
                </p:nvGrpSpPr>
                <p:grpSpPr>
                  <a:xfrm>
                    <a:off x="2252131" y="81788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1383" name="Group 1382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396" name="Rectangle 1395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97" name="Rectangle 1396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98" name="Rectangle 1397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384" name="Group 1383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393" name="Rectangle 1392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94" name="Rectangle 1393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95" name="Rectangle 1394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385" name="Group 1384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390" name="Rectangle 1389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91" name="Rectangle 1390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92" name="Rectangle 1391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386" name="Group 1385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387" name="Rectangle 1386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88" name="Rectangle 1387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89" name="Rectangle 1388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366" name="Group 1365"/>
                  <p:cNvGrpSpPr/>
                  <p:nvPr/>
                </p:nvGrpSpPr>
                <p:grpSpPr>
                  <a:xfrm>
                    <a:off x="2252131" y="85852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1367" name="Group 1366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380" name="Rectangle 1379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81" name="Rectangle 1380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82" name="Rectangle 1381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368" name="Group 1367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377" name="Rectangle 1376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78" name="Rectangle 1377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79" name="Rectangle 1378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369" name="Group 1368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374" name="Rectangle 1373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75" name="Rectangle 1374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76" name="Rectangle 1375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370" name="Group 1369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371" name="Rectangle 1370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72" name="Rectangle 1371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373" name="Rectangle 1372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</p:grpSp>
            <p:grpSp>
              <p:nvGrpSpPr>
                <p:cNvPr id="1132" name="Group 1131"/>
                <p:cNvGrpSpPr/>
                <p:nvPr/>
              </p:nvGrpSpPr>
              <p:grpSpPr>
                <a:xfrm>
                  <a:off x="1667126" y="4731458"/>
                  <a:ext cx="555709" cy="2099344"/>
                  <a:chOff x="304800" y="5715000"/>
                  <a:chExt cx="1066800" cy="3429000"/>
                </a:xfrm>
              </p:grpSpPr>
              <p:sp>
                <p:nvSpPr>
                  <p:cNvPr id="1324" name="Rectangle 1323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325" name="Group 1324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61" name="Rectangle 136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62" name="Rectangle 136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63" name="Rectangle 136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326" name="Group 1325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58" name="Rectangle 135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59" name="Rectangle 135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60" name="Rectangle 135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327" name="Group 1326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55" name="Rectangle 135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56" name="Rectangle 135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57" name="Rectangle 135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328" name="Group 1327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52" name="Rectangle 135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53" name="Rectangle 135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54" name="Rectangle 135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329" name="Group 1328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49" name="Rectangle 134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50" name="Rectangle 134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51" name="Rectangle 135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330" name="Group 1329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46" name="Rectangle 134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47" name="Rectangle 134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48" name="Rectangle 134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331" name="Group 1330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43" name="Rectangle 134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44" name="Rectangle 134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45" name="Rectangle 134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332" name="Group 1331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40" name="Rectangle 133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41" name="Rectangle 134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42" name="Rectangle 134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333" name="Group 1332"/>
                  <p:cNvGrpSpPr/>
                  <p:nvPr/>
                </p:nvGrpSpPr>
                <p:grpSpPr>
                  <a:xfrm>
                    <a:off x="414865" y="8441266"/>
                    <a:ext cx="838200" cy="588361"/>
                    <a:chOff x="414865" y="5867400"/>
                    <a:chExt cx="838200" cy="588361"/>
                  </a:xfrm>
                </p:grpSpPr>
                <p:sp>
                  <p:nvSpPr>
                    <p:cNvPr id="1334" name="Rectangle 133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35" name="Rectangle 133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36" name="Rectangle 133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37" name="Rectangle 1336"/>
                    <p:cNvSpPr/>
                    <p:nvPr/>
                  </p:nvSpPr>
                  <p:spPr bwMode="auto">
                    <a:xfrm>
                      <a:off x="414865" y="6203577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38" name="Rectangle 1337"/>
                    <p:cNvSpPr/>
                    <p:nvPr/>
                  </p:nvSpPr>
                  <p:spPr bwMode="auto">
                    <a:xfrm>
                      <a:off x="719665" y="6203577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39" name="Rectangle 1338"/>
                    <p:cNvSpPr/>
                    <p:nvPr/>
                  </p:nvSpPr>
                  <p:spPr bwMode="auto">
                    <a:xfrm>
                      <a:off x="1024465" y="6203577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1133" name="Group 1132"/>
                <p:cNvGrpSpPr/>
                <p:nvPr/>
              </p:nvGrpSpPr>
              <p:grpSpPr>
                <a:xfrm>
                  <a:off x="6217941" y="4052259"/>
                  <a:ext cx="864435" cy="2778543"/>
                  <a:chOff x="304800" y="5715000"/>
                  <a:chExt cx="1066800" cy="3429000"/>
                </a:xfrm>
              </p:grpSpPr>
              <p:sp>
                <p:nvSpPr>
                  <p:cNvPr id="1287" name="Rectangle 1286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288" name="Group 1287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21" name="Rectangle 132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22" name="Rectangle 132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23" name="Rectangle 132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89" name="Group 1288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18" name="Rectangle 131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19" name="Rectangle 131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20" name="Rectangle 131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90" name="Group 1289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15" name="Rectangle 131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16" name="Rectangle 131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17" name="Rectangle 131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91" name="Group 1290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12" name="Rectangle 131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13" name="Rectangle 131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14" name="Rectangle 131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92" name="Group 1291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09" name="Rectangle 130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10" name="Rectangle 130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11" name="Rectangle 131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93" name="Group 1292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06" name="Rectangle 130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07" name="Rectangle 130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08" name="Rectangle 130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94" name="Group 1293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03" name="Rectangle 130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04" name="Rectangle 130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05" name="Rectangle 130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95" name="Group 1294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300" name="Rectangle 129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01" name="Rectangle 130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02" name="Rectangle 130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96" name="Group 1295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97" name="Rectangle 129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98" name="Rectangle 129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99" name="Rectangle 129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1134" name="Group 1133"/>
                <p:cNvGrpSpPr/>
                <p:nvPr/>
              </p:nvGrpSpPr>
              <p:grpSpPr>
                <a:xfrm>
                  <a:off x="7699830" y="5966366"/>
                  <a:ext cx="1605380" cy="864436"/>
                  <a:chOff x="2133600" y="8077200"/>
                  <a:chExt cx="1981200" cy="1066800"/>
                </a:xfrm>
              </p:grpSpPr>
              <p:sp>
                <p:nvSpPr>
                  <p:cNvPr id="1252" name="Rectangle 1251"/>
                  <p:cNvSpPr/>
                  <p:nvPr/>
                </p:nvSpPr>
                <p:spPr bwMode="auto">
                  <a:xfrm>
                    <a:off x="2133600" y="8077200"/>
                    <a:ext cx="1981200" cy="10668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253" name="Group 1252"/>
                  <p:cNvGrpSpPr/>
                  <p:nvPr/>
                </p:nvGrpSpPr>
                <p:grpSpPr>
                  <a:xfrm>
                    <a:off x="2252131" y="81788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1271" name="Group 1270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284" name="Rectangle 1283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85" name="Rectangle 1284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86" name="Rectangle 1285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272" name="Group 1271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281" name="Rectangle 1280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82" name="Rectangle 1281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83" name="Rectangle 1282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273" name="Group 1272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278" name="Rectangle 1277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79" name="Rectangle 1278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80" name="Rectangle 1279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274" name="Group 1273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275" name="Rectangle 1274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76" name="Rectangle 1275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77" name="Rectangle 1276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254" name="Group 1253"/>
                  <p:cNvGrpSpPr/>
                  <p:nvPr/>
                </p:nvGrpSpPr>
                <p:grpSpPr>
                  <a:xfrm>
                    <a:off x="2252131" y="8585200"/>
                    <a:ext cx="1752598" cy="313267"/>
                    <a:chOff x="2252131" y="8178800"/>
                    <a:chExt cx="1752598" cy="313267"/>
                  </a:xfrm>
                </p:grpSpPr>
                <p:grpSp>
                  <p:nvGrpSpPr>
                    <p:cNvPr id="1255" name="Group 1254"/>
                    <p:cNvGrpSpPr/>
                    <p:nvPr/>
                  </p:nvGrpSpPr>
                  <p:grpSpPr>
                    <a:xfrm>
                      <a:off x="2252131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268" name="Rectangle 1267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69" name="Rectangle 1268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70" name="Rectangle 1269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256" name="Group 1255"/>
                    <p:cNvGrpSpPr/>
                    <p:nvPr/>
                  </p:nvGrpSpPr>
                  <p:grpSpPr>
                    <a:xfrm>
                      <a:off x="2252131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265" name="Rectangle 1264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66" name="Rectangle 1265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67" name="Rectangle 1266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257" name="Group 1256"/>
                    <p:cNvGrpSpPr/>
                    <p:nvPr/>
                  </p:nvGrpSpPr>
                  <p:grpSpPr>
                    <a:xfrm>
                      <a:off x="3166529" y="81788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262" name="Rectangle 1261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63" name="Rectangle 1262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64" name="Rectangle 1263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grpSp>
                  <p:nvGrpSpPr>
                    <p:cNvPr id="1258" name="Group 1257"/>
                    <p:cNvGrpSpPr/>
                    <p:nvPr/>
                  </p:nvGrpSpPr>
                  <p:grpSpPr>
                    <a:xfrm>
                      <a:off x="3166529" y="8382000"/>
                      <a:ext cx="838200" cy="110067"/>
                      <a:chOff x="414865" y="5867400"/>
                      <a:chExt cx="838200" cy="252184"/>
                    </a:xfrm>
                  </p:grpSpPr>
                  <p:sp>
                    <p:nvSpPr>
                      <p:cNvPr id="1259" name="Rectangle 1258"/>
                      <p:cNvSpPr/>
                      <p:nvPr/>
                    </p:nvSpPr>
                    <p:spPr bwMode="auto">
                      <a:xfrm>
                        <a:off x="4148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60" name="Rectangle 1259"/>
                      <p:cNvSpPr/>
                      <p:nvPr/>
                    </p:nvSpPr>
                    <p:spPr bwMode="auto">
                      <a:xfrm>
                        <a:off x="7196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261" name="Rectangle 1260"/>
                      <p:cNvSpPr/>
                      <p:nvPr/>
                    </p:nvSpPr>
                    <p:spPr bwMode="auto">
                      <a:xfrm>
                        <a:off x="1024465" y="5867400"/>
                        <a:ext cx="228600" cy="252184"/>
                      </a:xfrm>
                      <a:prstGeom prst="rect">
                        <a:avLst/>
                      </a:prstGeom>
                      <a:solidFill>
                        <a:srgbClr val="CFCFCF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</p:grpSp>
            </p:grpSp>
            <p:grpSp>
              <p:nvGrpSpPr>
                <p:cNvPr id="1135" name="Group 1134"/>
                <p:cNvGrpSpPr/>
                <p:nvPr/>
              </p:nvGrpSpPr>
              <p:grpSpPr>
                <a:xfrm>
                  <a:off x="10416627" y="4978440"/>
                  <a:ext cx="576290" cy="1852362"/>
                  <a:chOff x="304800" y="5715000"/>
                  <a:chExt cx="1066800" cy="3429000"/>
                </a:xfrm>
              </p:grpSpPr>
              <p:sp>
                <p:nvSpPr>
                  <p:cNvPr id="1215" name="Rectangle 1214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216" name="Group 1215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49" name="Rectangle 124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50" name="Rectangle 124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51" name="Rectangle 125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17" name="Group 1216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46" name="Rectangle 124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47" name="Rectangle 124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48" name="Rectangle 124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18" name="Group 1217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43" name="Rectangle 124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44" name="Rectangle 124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45" name="Rectangle 124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19" name="Group 1218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40" name="Rectangle 123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41" name="Rectangle 124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42" name="Rectangle 124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20" name="Group 1219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37" name="Rectangle 123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38" name="Rectangle 123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39" name="Rectangle 123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21" name="Group 1220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34" name="Rectangle 123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35" name="Rectangle 123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36" name="Rectangle 123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22" name="Group 1221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31" name="Rectangle 123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32" name="Rectangle 123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33" name="Rectangle 123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23" name="Group 1222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28" name="Rectangle 122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29" name="Rectangle 122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30" name="Rectangle 122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224" name="Group 1223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25" name="Rectangle 122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26" name="Rectangle 122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27" name="Rectangle 122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1136" name="Group 1135"/>
                <p:cNvGrpSpPr/>
                <p:nvPr/>
              </p:nvGrpSpPr>
              <p:grpSpPr>
                <a:xfrm>
                  <a:off x="7452849" y="4731458"/>
                  <a:ext cx="555709" cy="2099344"/>
                  <a:chOff x="304800" y="5715000"/>
                  <a:chExt cx="1066800" cy="3429000"/>
                </a:xfrm>
              </p:grpSpPr>
              <p:sp>
                <p:nvSpPr>
                  <p:cNvPr id="1175" name="Rectangle 1174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176" name="Group 1175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12" name="Rectangle 121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13" name="Rectangle 121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14" name="Rectangle 121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77" name="Group 1176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09" name="Rectangle 120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10" name="Rectangle 120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11" name="Rectangle 121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78" name="Group 1177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06" name="Rectangle 120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07" name="Rectangle 120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08" name="Rectangle 120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79" name="Group 1178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03" name="Rectangle 120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04" name="Rectangle 120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05" name="Rectangle 120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80" name="Group 1179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200" name="Rectangle 119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01" name="Rectangle 120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02" name="Rectangle 120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81" name="Group 1180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97" name="Rectangle 119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98" name="Rectangle 119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99" name="Rectangle 119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82" name="Group 1181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94" name="Rectangle 119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95" name="Rectangle 119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96" name="Rectangle 119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83" name="Group 1182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91" name="Rectangle 119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92" name="Rectangle 119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93" name="Rectangle 119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84" name="Group 1183"/>
                  <p:cNvGrpSpPr/>
                  <p:nvPr/>
                </p:nvGrpSpPr>
                <p:grpSpPr>
                  <a:xfrm>
                    <a:off x="414865" y="8441266"/>
                    <a:ext cx="838200" cy="588361"/>
                    <a:chOff x="414865" y="5867400"/>
                    <a:chExt cx="838200" cy="588361"/>
                  </a:xfrm>
                </p:grpSpPr>
                <p:sp>
                  <p:nvSpPr>
                    <p:cNvPr id="1185" name="Rectangle 1184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86" name="Rectangle 1185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87" name="Rectangle 1186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88" name="Rectangle 1187"/>
                    <p:cNvSpPr/>
                    <p:nvPr/>
                  </p:nvSpPr>
                  <p:spPr bwMode="auto">
                    <a:xfrm>
                      <a:off x="414865" y="6203577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89" name="Rectangle 1188"/>
                    <p:cNvSpPr/>
                    <p:nvPr/>
                  </p:nvSpPr>
                  <p:spPr bwMode="auto">
                    <a:xfrm>
                      <a:off x="719665" y="6203577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90" name="Rectangle 1189"/>
                    <p:cNvSpPr/>
                    <p:nvPr/>
                  </p:nvSpPr>
                  <p:spPr bwMode="auto">
                    <a:xfrm>
                      <a:off x="1024465" y="6203577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1137" name="Group 1136"/>
                <p:cNvGrpSpPr/>
                <p:nvPr/>
              </p:nvGrpSpPr>
              <p:grpSpPr>
                <a:xfrm>
                  <a:off x="11382019" y="4237495"/>
                  <a:ext cx="806806" cy="2593307"/>
                  <a:chOff x="304800" y="5715000"/>
                  <a:chExt cx="1066800" cy="3429000"/>
                </a:xfrm>
              </p:grpSpPr>
              <p:sp>
                <p:nvSpPr>
                  <p:cNvPr id="1138" name="Rectangle 1137"/>
                  <p:cNvSpPr/>
                  <p:nvPr/>
                </p:nvSpPr>
                <p:spPr bwMode="auto">
                  <a:xfrm>
                    <a:off x="304800" y="5715000"/>
                    <a:ext cx="1066800" cy="3429000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DFDFDF"/>
                      </a:gs>
                      <a:gs pos="0">
                        <a:srgbClr val="FFFFFF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9525">
                    <a:noFill/>
                    <a:round/>
                    <a:headEnd/>
                    <a:tailEnd/>
                  </a:ln>
                  <a:effectLst>
                    <a:outerShdw blurRad="263525" dist="114300" dir="3420000" algn="tl" rotWithShape="0">
                      <a:srgbClr val="000000">
                        <a:alpha val="43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1139" name="Group 1138"/>
                  <p:cNvGrpSpPr/>
                  <p:nvPr/>
                </p:nvGrpSpPr>
                <p:grpSpPr>
                  <a:xfrm>
                    <a:off x="414865" y="5867400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72" name="Rectangle 1171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73" name="Rectangle 1172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74" name="Rectangle 1173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40" name="Group 1139"/>
                  <p:cNvGrpSpPr/>
                  <p:nvPr/>
                </p:nvGrpSpPr>
                <p:grpSpPr>
                  <a:xfrm>
                    <a:off x="414865" y="6189133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69" name="Rectangle 1168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70" name="Rectangle 1169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71" name="Rectangle 1170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41" name="Group 1140"/>
                  <p:cNvGrpSpPr/>
                  <p:nvPr/>
                </p:nvGrpSpPr>
                <p:grpSpPr>
                  <a:xfrm>
                    <a:off x="414865" y="65108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66" name="Rectangle 1165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67" name="Rectangle 1166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68" name="Rectangle 1167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42" name="Group 1141"/>
                  <p:cNvGrpSpPr/>
                  <p:nvPr/>
                </p:nvGrpSpPr>
                <p:grpSpPr>
                  <a:xfrm>
                    <a:off x="414865" y="6832599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63" name="Rectangle 1162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64" name="Rectangle 1163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65" name="Rectangle 1164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43" name="Group 1142"/>
                  <p:cNvGrpSpPr/>
                  <p:nvPr/>
                </p:nvGrpSpPr>
                <p:grpSpPr>
                  <a:xfrm>
                    <a:off x="414865" y="7154332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60" name="Rectangle 1159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61" name="Rectangle 1160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62" name="Rectangle 1161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44" name="Group 1143"/>
                  <p:cNvGrpSpPr/>
                  <p:nvPr/>
                </p:nvGrpSpPr>
                <p:grpSpPr>
                  <a:xfrm>
                    <a:off x="414865" y="7476065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57" name="Rectangle 1156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58" name="Rectangle 1157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59" name="Rectangle 1158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45" name="Group 1144"/>
                  <p:cNvGrpSpPr/>
                  <p:nvPr/>
                </p:nvGrpSpPr>
                <p:grpSpPr>
                  <a:xfrm>
                    <a:off x="414865" y="7797798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54" name="Rectangle 1153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55" name="Rectangle 1154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56" name="Rectangle 1155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46" name="Group 1145"/>
                  <p:cNvGrpSpPr/>
                  <p:nvPr/>
                </p:nvGrpSpPr>
                <p:grpSpPr>
                  <a:xfrm>
                    <a:off x="414865" y="8119531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51" name="Rectangle 1150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52" name="Rectangle 1151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53" name="Rectangle 1152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1147" name="Group 1146"/>
                  <p:cNvGrpSpPr/>
                  <p:nvPr/>
                </p:nvGrpSpPr>
                <p:grpSpPr>
                  <a:xfrm>
                    <a:off x="414865" y="8441266"/>
                    <a:ext cx="838200" cy="252184"/>
                    <a:chOff x="414865" y="5867400"/>
                    <a:chExt cx="838200" cy="252184"/>
                  </a:xfrm>
                </p:grpSpPr>
                <p:sp>
                  <p:nvSpPr>
                    <p:cNvPr id="1148" name="Rectangle 1147"/>
                    <p:cNvSpPr/>
                    <p:nvPr/>
                  </p:nvSpPr>
                  <p:spPr bwMode="auto">
                    <a:xfrm>
                      <a:off x="4148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49" name="Rectangle 1148"/>
                    <p:cNvSpPr/>
                    <p:nvPr/>
                  </p:nvSpPr>
                  <p:spPr bwMode="auto">
                    <a:xfrm>
                      <a:off x="7196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150" name="Rectangle 1149"/>
                    <p:cNvSpPr/>
                    <p:nvPr/>
                  </p:nvSpPr>
                  <p:spPr bwMode="auto">
                    <a:xfrm>
                      <a:off x="1024465" y="5867400"/>
                      <a:ext cx="228600" cy="252184"/>
                    </a:xfrm>
                    <a:prstGeom prst="rect">
                      <a:avLst/>
                    </a:prstGeom>
                    <a:solidFill>
                      <a:srgbClr val="CFCFCF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</p:grpSp>
        </p:grpSp>
      </p:grpSp>
      <p:sp>
        <p:nvSpPr>
          <p:cNvPr id="1828" name="Freeform 6"/>
          <p:cNvSpPr>
            <a:spLocks/>
          </p:cNvSpPr>
          <p:nvPr userDrawn="1"/>
        </p:nvSpPr>
        <p:spPr bwMode="auto">
          <a:xfrm>
            <a:off x="11081711" y="6292009"/>
            <a:ext cx="1066800" cy="527777"/>
          </a:xfrm>
          <a:custGeom>
            <a:avLst/>
            <a:gdLst/>
            <a:ahLst/>
            <a:cxnLst>
              <a:cxn ang="0">
                <a:pos x="4589" y="1021"/>
              </a:cxn>
              <a:cxn ang="0">
                <a:pos x="4618" y="875"/>
              </a:cxn>
              <a:cxn ang="0">
                <a:pos x="4567" y="680"/>
              </a:cxn>
              <a:cxn ang="0">
                <a:pos x="4428" y="516"/>
              </a:cxn>
              <a:cxn ang="0">
                <a:pos x="4218" y="392"/>
              </a:cxn>
              <a:cxn ang="0">
                <a:pos x="3957" y="321"/>
              </a:cxn>
              <a:cxn ang="0">
                <a:pos x="3721" y="312"/>
              </a:cxn>
              <a:cxn ang="0">
                <a:pos x="3495" y="347"/>
              </a:cxn>
              <a:cxn ang="0">
                <a:pos x="3297" y="421"/>
              </a:cxn>
              <a:cxn ang="0">
                <a:pos x="3184" y="289"/>
              </a:cxn>
              <a:cxn ang="0">
                <a:pos x="3004" y="161"/>
              </a:cxn>
              <a:cxn ang="0">
                <a:pos x="2784" y="68"/>
              </a:cxn>
              <a:cxn ang="0">
                <a:pos x="2532" y="12"/>
              </a:cxn>
              <a:cxn ang="0">
                <a:pos x="2281" y="0"/>
              </a:cxn>
              <a:cxn ang="0">
                <a:pos x="1925" y="55"/>
              </a:cxn>
              <a:cxn ang="0">
                <a:pos x="1626" y="187"/>
              </a:cxn>
              <a:cxn ang="0">
                <a:pos x="1407" y="375"/>
              </a:cxn>
              <a:cxn ang="0">
                <a:pos x="1292" y="609"/>
              </a:cxn>
              <a:cxn ang="0">
                <a:pos x="1286" y="796"/>
              </a:cxn>
              <a:cxn ang="0">
                <a:pos x="1288" y="925"/>
              </a:cxn>
              <a:cxn ang="0">
                <a:pos x="1061" y="979"/>
              </a:cxn>
              <a:cxn ang="0">
                <a:pos x="874" y="1077"/>
              </a:cxn>
              <a:cxn ang="0">
                <a:pos x="738" y="1208"/>
              </a:cxn>
              <a:cxn ang="0">
                <a:pos x="667" y="1365"/>
              </a:cxn>
              <a:cxn ang="0">
                <a:pos x="625" y="1460"/>
              </a:cxn>
              <a:cxn ang="0">
                <a:pos x="397" y="1530"/>
              </a:cxn>
              <a:cxn ang="0">
                <a:pos x="211" y="1638"/>
              </a:cxn>
              <a:cxn ang="0">
                <a:pos x="77" y="1780"/>
              </a:cxn>
              <a:cxn ang="0">
                <a:pos x="8" y="1946"/>
              </a:cxn>
              <a:cxn ang="0">
                <a:pos x="11" y="2111"/>
              </a:cxn>
              <a:cxn ang="0">
                <a:pos x="104" y="2301"/>
              </a:cxn>
              <a:cxn ang="0">
                <a:pos x="281" y="2455"/>
              </a:cxn>
              <a:cxn ang="0">
                <a:pos x="524" y="2561"/>
              </a:cxn>
              <a:cxn ang="0">
                <a:pos x="812" y="2606"/>
              </a:cxn>
              <a:cxn ang="0">
                <a:pos x="998" y="2642"/>
              </a:cxn>
              <a:cxn ang="0">
                <a:pos x="1218" y="2704"/>
              </a:cxn>
              <a:cxn ang="0">
                <a:pos x="1428" y="2722"/>
              </a:cxn>
              <a:cxn ang="0">
                <a:pos x="1682" y="2695"/>
              </a:cxn>
              <a:cxn ang="0">
                <a:pos x="1907" y="2622"/>
              </a:cxn>
              <a:cxn ang="0">
                <a:pos x="2157" y="2648"/>
              </a:cxn>
              <a:cxn ang="0">
                <a:pos x="2545" y="2708"/>
              </a:cxn>
              <a:cxn ang="0">
                <a:pos x="2909" y="2720"/>
              </a:cxn>
              <a:cxn ang="0">
                <a:pos x="3296" y="2692"/>
              </a:cxn>
              <a:cxn ang="0">
                <a:pos x="3637" y="2624"/>
              </a:cxn>
              <a:cxn ang="0">
                <a:pos x="3822" y="2668"/>
              </a:cxn>
              <a:cxn ang="0">
                <a:pos x="4044" y="2714"/>
              </a:cxn>
              <a:cxn ang="0">
                <a:pos x="4266" y="2719"/>
              </a:cxn>
              <a:cxn ang="0">
                <a:pos x="4542" y="2668"/>
              </a:cxn>
              <a:cxn ang="0">
                <a:pos x="4772" y="2561"/>
              </a:cxn>
              <a:cxn ang="0">
                <a:pos x="4940" y="2408"/>
              </a:cxn>
              <a:cxn ang="0">
                <a:pos x="5029" y="2224"/>
              </a:cxn>
              <a:cxn ang="0">
                <a:pos x="5226" y="2078"/>
              </a:cxn>
              <a:cxn ang="0">
                <a:pos x="5439" y="1868"/>
              </a:cxn>
              <a:cxn ang="0">
                <a:pos x="5494" y="1732"/>
              </a:cxn>
              <a:cxn ang="0">
                <a:pos x="5497" y="1589"/>
              </a:cxn>
              <a:cxn ang="0">
                <a:pos x="5417" y="1396"/>
              </a:cxn>
              <a:cxn ang="0">
                <a:pos x="5250" y="1236"/>
              </a:cxn>
              <a:cxn ang="0">
                <a:pos x="5017" y="1122"/>
              </a:cxn>
              <a:cxn ang="0">
                <a:pos x="4733" y="1068"/>
              </a:cxn>
            </a:cxnLst>
            <a:rect l="0" t="0" r="r" b="b"/>
            <a:pathLst>
              <a:path w="5501" h="2722">
                <a:moveTo>
                  <a:pt x="4645" y="1065"/>
                </a:moveTo>
                <a:lnTo>
                  <a:pt x="4645" y="1065"/>
                </a:lnTo>
                <a:lnTo>
                  <a:pt x="4606" y="1065"/>
                </a:lnTo>
                <a:lnTo>
                  <a:pt x="4568" y="1068"/>
                </a:lnTo>
                <a:lnTo>
                  <a:pt x="4568" y="1068"/>
                </a:lnTo>
                <a:lnTo>
                  <a:pt x="4579" y="1045"/>
                </a:lnTo>
                <a:lnTo>
                  <a:pt x="4589" y="1021"/>
                </a:lnTo>
                <a:lnTo>
                  <a:pt x="4597" y="999"/>
                </a:lnTo>
                <a:lnTo>
                  <a:pt x="4604" y="975"/>
                </a:lnTo>
                <a:lnTo>
                  <a:pt x="4610" y="950"/>
                </a:lnTo>
                <a:lnTo>
                  <a:pt x="4613" y="925"/>
                </a:lnTo>
                <a:lnTo>
                  <a:pt x="4616" y="901"/>
                </a:lnTo>
                <a:lnTo>
                  <a:pt x="4618" y="875"/>
                </a:lnTo>
                <a:lnTo>
                  <a:pt x="4618" y="875"/>
                </a:lnTo>
                <a:lnTo>
                  <a:pt x="4616" y="846"/>
                </a:lnTo>
                <a:lnTo>
                  <a:pt x="4613" y="818"/>
                </a:lnTo>
                <a:lnTo>
                  <a:pt x="4607" y="789"/>
                </a:lnTo>
                <a:lnTo>
                  <a:pt x="4600" y="762"/>
                </a:lnTo>
                <a:lnTo>
                  <a:pt x="4591" y="733"/>
                </a:lnTo>
                <a:lnTo>
                  <a:pt x="4580" y="707"/>
                </a:lnTo>
                <a:lnTo>
                  <a:pt x="4567" y="680"/>
                </a:lnTo>
                <a:lnTo>
                  <a:pt x="4552" y="655"/>
                </a:lnTo>
                <a:lnTo>
                  <a:pt x="4535" y="630"/>
                </a:lnTo>
                <a:lnTo>
                  <a:pt x="4517" y="606"/>
                </a:lnTo>
                <a:lnTo>
                  <a:pt x="4497" y="582"/>
                </a:lnTo>
                <a:lnTo>
                  <a:pt x="4476" y="560"/>
                </a:lnTo>
                <a:lnTo>
                  <a:pt x="4453" y="537"/>
                </a:lnTo>
                <a:lnTo>
                  <a:pt x="4428" y="516"/>
                </a:lnTo>
                <a:lnTo>
                  <a:pt x="4402" y="495"/>
                </a:lnTo>
                <a:lnTo>
                  <a:pt x="4375" y="475"/>
                </a:lnTo>
                <a:lnTo>
                  <a:pt x="4346" y="457"/>
                </a:lnTo>
                <a:lnTo>
                  <a:pt x="4316" y="439"/>
                </a:lnTo>
                <a:lnTo>
                  <a:pt x="4284" y="422"/>
                </a:lnTo>
                <a:lnTo>
                  <a:pt x="4253" y="407"/>
                </a:lnTo>
                <a:lnTo>
                  <a:pt x="4218" y="392"/>
                </a:lnTo>
                <a:lnTo>
                  <a:pt x="4183" y="378"/>
                </a:lnTo>
                <a:lnTo>
                  <a:pt x="4148" y="366"/>
                </a:lnTo>
                <a:lnTo>
                  <a:pt x="4112" y="354"/>
                </a:lnTo>
                <a:lnTo>
                  <a:pt x="4074" y="345"/>
                </a:lnTo>
                <a:lnTo>
                  <a:pt x="4035" y="336"/>
                </a:lnTo>
                <a:lnTo>
                  <a:pt x="3996" y="329"/>
                </a:lnTo>
                <a:lnTo>
                  <a:pt x="3957" y="321"/>
                </a:lnTo>
                <a:lnTo>
                  <a:pt x="3916" y="317"/>
                </a:lnTo>
                <a:lnTo>
                  <a:pt x="3874" y="314"/>
                </a:lnTo>
                <a:lnTo>
                  <a:pt x="3831" y="311"/>
                </a:lnTo>
                <a:lnTo>
                  <a:pt x="3789" y="311"/>
                </a:lnTo>
                <a:lnTo>
                  <a:pt x="3789" y="311"/>
                </a:lnTo>
                <a:lnTo>
                  <a:pt x="3754" y="311"/>
                </a:lnTo>
                <a:lnTo>
                  <a:pt x="3721" y="312"/>
                </a:lnTo>
                <a:lnTo>
                  <a:pt x="3687" y="315"/>
                </a:lnTo>
                <a:lnTo>
                  <a:pt x="3653" y="318"/>
                </a:lnTo>
                <a:lnTo>
                  <a:pt x="3622" y="323"/>
                </a:lnTo>
                <a:lnTo>
                  <a:pt x="3588" y="327"/>
                </a:lnTo>
                <a:lnTo>
                  <a:pt x="3557" y="333"/>
                </a:lnTo>
                <a:lnTo>
                  <a:pt x="3525" y="339"/>
                </a:lnTo>
                <a:lnTo>
                  <a:pt x="3495" y="347"/>
                </a:lnTo>
                <a:lnTo>
                  <a:pt x="3465" y="356"/>
                </a:lnTo>
                <a:lnTo>
                  <a:pt x="3436" y="365"/>
                </a:lnTo>
                <a:lnTo>
                  <a:pt x="3406" y="374"/>
                </a:lnTo>
                <a:lnTo>
                  <a:pt x="3379" y="384"/>
                </a:lnTo>
                <a:lnTo>
                  <a:pt x="3350" y="397"/>
                </a:lnTo>
                <a:lnTo>
                  <a:pt x="3323" y="409"/>
                </a:lnTo>
                <a:lnTo>
                  <a:pt x="3297" y="421"/>
                </a:lnTo>
                <a:lnTo>
                  <a:pt x="3297" y="421"/>
                </a:lnTo>
                <a:lnTo>
                  <a:pt x="3280" y="398"/>
                </a:lnTo>
                <a:lnTo>
                  <a:pt x="3264" y="375"/>
                </a:lnTo>
                <a:lnTo>
                  <a:pt x="3246" y="353"/>
                </a:lnTo>
                <a:lnTo>
                  <a:pt x="3226" y="332"/>
                </a:lnTo>
                <a:lnTo>
                  <a:pt x="3205" y="311"/>
                </a:lnTo>
                <a:lnTo>
                  <a:pt x="3184" y="289"/>
                </a:lnTo>
                <a:lnTo>
                  <a:pt x="3161" y="270"/>
                </a:lnTo>
                <a:lnTo>
                  <a:pt x="3137" y="250"/>
                </a:lnTo>
                <a:lnTo>
                  <a:pt x="3113" y="231"/>
                </a:lnTo>
                <a:lnTo>
                  <a:pt x="3087" y="212"/>
                </a:lnTo>
                <a:lnTo>
                  <a:pt x="3060" y="196"/>
                </a:lnTo>
                <a:lnTo>
                  <a:pt x="3033" y="178"/>
                </a:lnTo>
                <a:lnTo>
                  <a:pt x="3004" y="161"/>
                </a:lnTo>
                <a:lnTo>
                  <a:pt x="2975" y="146"/>
                </a:lnTo>
                <a:lnTo>
                  <a:pt x="2945" y="131"/>
                </a:lnTo>
                <a:lnTo>
                  <a:pt x="2915" y="117"/>
                </a:lnTo>
                <a:lnTo>
                  <a:pt x="2883" y="104"/>
                </a:lnTo>
                <a:lnTo>
                  <a:pt x="2850" y="90"/>
                </a:lnTo>
                <a:lnTo>
                  <a:pt x="2817" y="78"/>
                </a:lnTo>
                <a:lnTo>
                  <a:pt x="2784" y="68"/>
                </a:lnTo>
                <a:lnTo>
                  <a:pt x="2749" y="57"/>
                </a:lnTo>
                <a:lnTo>
                  <a:pt x="2714" y="46"/>
                </a:lnTo>
                <a:lnTo>
                  <a:pt x="2680" y="39"/>
                </a:lnTo>
                <a:lnTo>
                  <a:pt x="2643" y="30"/>
                </a:lnTo>
                <a:lnTo>
                  <a:pt x="2606" y="24"/>
                </a:lnTo>
                <a:lnTo>
                  <a:pt x="2569" y="16"/>
                </a:lnTo>
                <a:lnTo>
                  <a:pt x="2532" y="12"/>
                </a:lnTo>
                <a:lnTo>
                  <a:pt x="2492" y="7"/>
                </a:lnTo>
                <a:lnTo>
                  <a:pt x="2455" y="4"/>
                </a:lnTo>
                <a:lnTo>
                  <a:pt x="2415" y="1"/>
                </a:lnTo>
                <a:lnTo>
                  <a:pt x="2376" y="0"/>
                </a:lnTo>
                <a:lnTo>
                  <a:pt x="2335" y="0"/>
                </a:lnTo>
                <a:lnTo>
                  <a:pt x="2335" y="0"/>
                </a:lnTo>
                <a:lnTo>
                  <a:pt x="2281" y="0"/>
                </a:lnTo>
                <a:lnTo>
                  <a:pt x="2228" y="3"/>
                </a:lnTo>
                <a:lnTo>
                  <a:pt x="2175" y="7"/>
                </a:lnTo>
                <a:lnTo>
                  <a:pt x="2123" y="13"/>
                </a:lnTo>
                <a:lnTo>
                  <a:pt x="2073" y="22"/>
                </a:lnTo>
                <a:lnTo>
                  <a:pt x="2021" y="31"/>
                </a:lnTo>
                <a:lnTo>
                  <a:pt x="1973" y="43"/>
                </a:lnTo>
                <a:lnTo>
                  <a:pt x="1925" y="55"/>
                </a:lnTo>
                <a:lnTo>
                  <a:pt x="1878" y="71"/>
                </a:lnTo>
                <a:lnTo>
                  <a:pt x="1833" y="86"/>
                </a:lnTo>
                <a:lnTo>
                  <a:pt x="1789" y="104"/>
                </a:lnTo>
                <a:lnTo>
                  <a:pt x="1745" y="122"/>
                </a:lnTo>
                <a:lnTo>
                  <a:pt x="1704" y="143"/>
                </a:lnTo>
                <a:lnTo>
                  <a:pt x="1664" y="164"/>
                </a:lnTo>
                <a:lnTo>
                  <a:pt x="1626" y="187"/>
                </a:lnTo>
                <a:lnTo>
                  <a:pt x="1590" y="211"/>
                </a:lnTo>
                <a:lnTo>
                  <a:pt x="1553" y="235"/>
                </a:lnTo>
                <a:lnTo>
                  <a:pt x="1520" y="261"/>
                </a:lnTo>
                <a:lnTo>
                  <a:pt x="1490" y="288"/>
                </a:lnTo>
                <a:lnTo>
                  <a:pt x="1460" y="317"/>
                </a:lnTo>
                <a:lnTo>
                  <a:pt x="1433" y="345"/>
                </a:lnTo>
                <a:lnTo>
                  <a:pt x="1407" y="375"/>
                </a:lnTo>
                <a:lnTo>
                  <a:pt x="1384" y="407"/>
                </a:lnTo>
                <a:lnTo>
                  <a:pt x="1363" y="439"/>
                </a:lnTo>
                <a:lnTo>
                  <a:pt x="1344" y="472"/>
                </a:lnTo>
                <a:lnTo>
                  <a:pt x="1327" y="505"/>
                </a:lnTo>
                <a:lnTo>
                  <a:pt x="1313" y="540"/>
                </a:lnTo>
                <a:lnTo>
                  <a:pt x="1301" y="575"/>
                </a:lnTo>
                <a:lnTo>
                  <a:pt x="1292" y="609"/>
                </a:lnTo>
                <a:lnTo>
                  <a:pt x="1285" y="646"/>
                </a:lnTo>
                <a:lnTo>
                  <a:pt x="1282" y="682"/>
                </a:lnTo>
                <a:lnTo>
                  <a:pt x="1280" y="719"/>
                </a:lnTo>
                <a:lnTo>
                  <a:pt x="1280" y="719"/>
                </a:lnTo>
                <a:lnTo>
                  <a:pt x="1280" y="745"/>
                </a:lnTo>
                <a:lnTo>
                  <a:pt x="1282" y="771"/>
                </a:lnTo>
                <a:lnTo>
                  <a:pt x="1286" y="796"/>
                </a:lnTo>
                <a:lnTo>
                  <a:pt x="1291" y="822"/>
                </a:lnTo>
                <a:lnTo>
                  <a:pt x="1297" y="848"/>
                </a:lnTo>
                <a:lnTo>
                  <a:pt x="1304" y="872"/>
                </a:lnTo>
                <a:lnTo>
                  <a:pt x="1312" y="896"/>
                </a:lnTo>
                <a:lnTo>
                  <a:pt x="1322" y="920"/>
                </a:lnTo>
                <a:lnTo>
                  <a:pt x="1322" y="920"/>
                </a:lnTo>
                <a:lnTo>
                  <a:pt x="1288" y="925"/>
                </a:lnTo>
                <a:lnTo>
                  <a:pt x="1253" y="929"/>
                </a:lnTo>
                <a:lnTo>
                  <a:pt x="1220" y="935"/>
                </a:lnTo>
                <a:lnTo>
                  <a:pt x="1187" y="943"/>
                </a:lnTo>
                <a:lnTo>
                  <a:pt x="1153" y="950"/>
                </a:lnTo>
                <a:lnTo>
                  <a:pt x="1122" y="959"/>
                </a:lnTo>
                <a:lnTo>
                  <a:pt x="1091" y="968"/>
                </a:lnTo>
                <a:lnTo>
                  <a:pt x="1061" y="979"/>
                </a:lnTo>
                <a:lnTo>
                  <a:pt x="1031" y="991"/>
                </a:lnTo>
                <a:lnTo>
                  <a:pt x="1002" y="1003"/>
                </a:lnTo>
                <a:lnTo>
                  <a:pt x="975" y="1017"/>
                </a:lnTo>
                <a:lnTo>
                  <a:pt x="948" y="1030"/>
                </a:lnTo>
                <a:lnTo>
                  <a:pt x="922" y="1045"/>
                </a:lnTo>
                <a:lnTo>
                  <a:pt x="897" y="1061"/>
                </a:lnTo>
                <a:lnTo>
                  <a:pt x="874" y="1077"/>
                </a:lnTo>
                <a:lnTo>
                  <a:pt x="850" y="1094"/>
                </a:lnTo>
                <a:lnTo>
                  <a:pt x="829" y="1112"/>
                </a:lnTo>
                <a:lnTo>
                  <a:pt x="808" y="1130"/>
                </a:lnTo>
                <a:lnTo>
                  <a:pt x="790" y="1148"/>
                </a:lnTo>
                <a:lnTo>
                  <a:pt x="771" y="1168"/>
                </a:lnTo>
                <a:lnTo>
                  <a:pt x="753" y="1189"/>
                </a:lnTo>
                <a:lnTo>
                  <a:pt x="738" y="1208"/>
                </a:lnTo>
                <a:lnTo>
                  <a:pt x="723" y="1230"/>
                </a:lnTo>
                <a:lnTo>
                  <a:pt x="711" y="1252"/>
                </a:lnTo>
                <a:lnTo>
                  <a:pt x="699" y="1273"/>
                </a:lnTo>
                <a:lnTo>
                  <a:pt x="688" y="1296"/>
                </a:lnTo>
                <a:lnTo>
                  <a:pt x="681" y="1319"/>
                </a:lnTo>
                <a:lnTo>
                  <a:pt x="673" y="1343"/>
                </a:lnTo>
                <a:lnTo>
                  <a:pt x="667" y="1365"/>
                </a:lnTo>
                <a:lnTo>
                  <a:pt x="663" y="1389"/>
                </a:lnTo>
                <a:lnTo>
                  <a:pt x="661" y="1415"/>
                </a:lnTo>
                <a:lnTo>
                  <a:pt x="660" y="1439"/>
                </a:lnTo>
                <a:lnTo>
                  <a:pt x="660" y="1439"/>
                </a:lnTo>
                <a:lnTo>
                  <a:pt x="661" y="1454"/>
                </a:lnTo>
                <a:lnTo>
                  <a:pt x="661" y="1454"/>
                </a:lnTo>
                <a:lnTo>
                  <a:pt x="625" y="1460"/>
                </a:lnTo>
                <a:lnTo>
                  <a:pt x="590" y="1468"/>
                </a:lnTo>
                <a:lnTo>
                  <a:pt x="557" y="1476"/>
                </a:lnTo>
                <a:lnTo>
                  <a:pt x="524" y="1485"/>
                </a:lnTo>
                <a:lnTo>
                  <a:pt x="491" y="1495"/>
                </a:lnTo>
                <a:lnTo>
                  <a:pt x="459" y="1506"/>
                </a:lnTo>
                <a:lnTo>
                  <a:pt x="429" y="1518"/>
                </a:lnTo>
                <a:lnTo>
                  <a:pt x="397" y="1530"/>
                </a:lnTo>
                <a:lnTo>
                  <a:pt x="368" y="1543"/>
                </a:lnTo>
                <a:lnTo>
                  <a:pt x="340" y="1557"/>
                </a:lnTo>
                <a:lnTo>
                  <a:pt x="312" y="1572"/>
                </a:lnTo>
                <a:lnTo>
                  <a:pt x="285" y="1589"/>
                </a:lnTo>
                <a:lnTo>
                  <a:pt x="260" y="1604"/>
                </a:lnTo>
                <a:lnTo>
                  <a:pt x="236" y="1622"/>
                </a:lnTo>
                <a:lnTo>
                  <a:pt x="211" y="1638"/>
                </a:lnTo>
                <a:lnTo>
                  <a:pt x="189" y="1658"/>
                </a:lnTo>
                <a:lnTo>
                  <a:pt x="168" y="1676"/>
                </a:lnTo>
                <a:lnTo>
                  <a:pt x="146" y="1696"/>
                </a:lnTo>
                <a:lnTo>
                  <a:pt x="127" y="1717"/>
                </a:lnTo>
                <a:lnTo>
                  <a:pt x="109" y="1738"/>
                </a:lnTo>
                <a:lnTo>
                  <a:pt x="92" y="1759"/>
                </a:lnTo>
                <a:lnTo>
                  <a:pt x="77" y="1780"/>
                </a:lnTo>
                <a:lnTo>
                  <a:pt x="63" y="1803"/>
                </a:lnTo>
                <a:lnTo>
                  <a:pt x="50" y="1826"/>
                </a:lnTo>
                <a:lnTo>
                  <a:pt x="39" y="1850"/>
                </a:lnTo>
                <a:lnTo>
                  <a:pt x="29" y="1872"/>
                </a:lnTo>
                <a:lnTo>
                  <a:pt x="20" y="1897"/>
                </a:lnTo>
                <a:lnTo>
                  <a:pt x="14" y="1921"/>
                </a:lnTo>
                <a:lnTo>
                  <a:pt x="8" y="1946"/>
                </a:lnTo>
                <a:lnTo>
                  <a:pt x="3" y="1972"/>
                </a:lnTo>
                <a:lnTo>
                  <a:pt x="2" y="1996"/>
                </a:lnTo>
                <a:lnTo>
                  <a:pt x="0" y="2023"/>
                </a:lnTo>
                <a:lnTo>
                  <a:pt x="0" y="2023"/>
                </a:lnTo>
                <a:lnTo>
                  <a:pt x="2" y="2052"/>
                </a:lnTo>
                <a:lnTo>
                  <a:pt x="5" y="2082"/>
                </a:lnTo>
                <a:lnTo>
                  <a:pt x="11" y="2111"/>
                </a:lnTo>
                <a:lnTo>
                  <a:pt x="18" y="2140"/>
                </a:lnTo>
                <a:lnTo>
                  <a:pt x="27" y="2168"/>
                </a:lnTo>
                <a:lnTo>
                  <a:pt x="39" y="2195"/>
                </a:lnTo>
                <a:lnTo>
                  <a:pt x="53" y="2223"/>
                </a:lnTo>
                <a:lnTo>
                  <a:pt x="68" y="2250"/>
                </a:lnTo>
                <a:lnTo>
                  <a:pt x="85" y="2275"/>
                </a:lnTo>
                <a:lnTo>
                  <a:pt x="104" y="2301"/>
                </a:lnTo>
                <a:lnTo>
                  <a:pt x="124" y="2325"/>
                </a:lnTo>
                <a:lnTo>
                  <a:pt x="146" y="2349"/>
                </a:lnTo>
                <a:lnTo>
                  <a:pt x="171" y="2372"/>
                </a:lnTo>
                <a:lnTo>
                  <a:pt x="196" y="2393"/>
                </a:lnTo>
                <a:lnTo>
                  <a:pt x="223" y="2414"/>
                </a:lnTo>
                <a:lnTo>
                  <a:pt x="251" y="2435"/>
                </a:lnTo>
                <a:lnTo>
                  <a:pt x="281" y="2455"/>
                </a:lnTo>
                <a:lnTo>
                  <a:pt x="312" y="2473"/>
                </a:lnTo>
                <a:lnTo>
                  <a:pt x="344" y="2490"/>
                </a:lnTo>
                <a:lnTo>
                  <a:pt x="377" y="2506"/>
                </a:lnTo>
                <a:lnTo>
                  <a:pt x="412" y="2521"/>
                </a:lnTo>
                <a:lnTo>
                  <a:pt x="448" y="2535"/>
                </a:lnTo>
                <a:lnTo>
                  <a:pt x="485" y="2548"/>
                </a:lnTo>
                <a:lnTo>
                  <a:pt x="524" y="2561"/>
                </a:lnTo>
                <a:lnTo>
                  <a:pt x="562" y="2571"/>
                </a:lnTo>
                <a:lnTo>
                  <a:pt x="602" y="2580"/>
                </a:lnTo>
                <a:lnTo>
                  <a:pt x="643" y="2588"/>
                </a:lnTo>
                <a:lnTo>
                  <a:pt x="684" y="2594"/>
                </a:lnTo>
                <a:lnTo>
                  <a:pt x="726" y="2600"/>
                </a:lnTo>
                <a:lnTo>
                  <a:pt x="768" y="2603"/>
                </a:lnTo>
                <a:lnTo>
                  <a:pt x="812" y="2606"/>
                </a:lnTo>
                <a:lnTo>
                  <a:pt x="856" y="2606"/>
                </a:lnTo>
                <a:lnTo>
                  <a:pt x="856" y="2606"/>
                </a:lnTo>
                <a:lnTo>
                  <a:pt x="913" y="2604"/>
                </a:lnTo>
                <a:lnTo>
                  <a:pt x="913" y="2604"/>
                </a:lnTo>
                <a:lnTo>
                  <a:pt x="942" y="2618"/>
                </a:lnTo>
                <a:lnTo>
                  <a:pt x="969" y="2630"/>
                </a:lnTo>
                <a:lnTo>
                  <a:pt x="998" y="2642"/>
                </a:lnTo>
                <a:lnTo>
                  <a:pt x="1028" y="2654"/>
                </a:lnTo>
                <a:lnTo>
                  <a:pt x="1058" y="2665"/>
                </a:lnTo>
                <a:lnTo>
                  <a:pt x="1088" y="2674"/>
                </a:lnTo>
                <a:lnTo>
                  <a:pt x="1120" y="2683"/>
                </a:lnTo>
                <a:lnTo>
                  <a:pt x="1152" y="2690"/>
                </a:lnTo>
                <a:lnTo>
                  <a:pt x="1185" y="2698"/>
                </a:lnTo>
                <a:lnTo>
                  <a:pt x="1218" y="2704"/>
                </a:lnTo>
                <a:lnTo>
                  <a:pt x="1253" y="2708"/>
                </a:lnTo>
                <a:lnTo>
                  <a:pt x="1286" y="2713"/>
                </a:lnTo>
                <a:lnTo>
                  <a:pt x="1321" y="2717"/>
                </a:lnTo>
                <a:lnTo>
                  <a:pt x="1357" y="2719"/>
                </a:lnTo>
                <a:lnTo>
                  <a:pt x="1392" y="2720"/>
                </a:lnTo>
                <a:lnTo>
                  <a:pt x="1428" y="2722"/>
                </a:lnTo>
                <a:lnTo>
                  <a:pt x="1428" y="2722"/>
                </a:lnTo>
                <a:lnTo>
                  <a:pt x="1466" y="2720"/>
                </a:lnTo>
                <a:lnTo>
                  <a:pt x="1504" y="2719"/>
                </a:lnTo>
                <a:lnTo>
                  <a:pt x="1540" y="2716"/>
                </a:lnTo>
                <a:lnTo>
                  <a:pt x="1576" y="2713"/>
                </a:lnTo>
                <a:lnTo>
                  <a:pt x="1612" y="2708"/>
                </a:lnTo>
                <a:lnTo>
                  <a:pt x="1647" y="2702"/>
                </a:lnTo>
                <a:lnTo>
                  <a:pt x="1682" y="2695"/>
                </a:lnTo>
                <a:lnTo>
                  <a:pt x="1716" y="2687"/>
                </a:lnTo>
                <a:lnTo>
                  <a:pt x="1750" y="2678"/>
                </a:lnTo>
                <a:lnTo>
                  <a:pt x="1783" y="2669"/>
                </a:lnTo>
                <a:lnTo>
                  <a:pt x="1815" y="2659"/>
                </a:lnTo>
                <a:lnTo>
                  <a:pt x="1846" y="2648"/>
                </a:lnTo>
                <a:lnTo>
                  <a:pt x="1876" y="2634"/>
                </a:lnTo>
                <a:lnTo>
                  <a:pt x="1907" y="2622"/>
                </a:lnTo>
                <a:lnTo>
                  <a:pt x="1935" y="2609"/>
                </a:lnTo>
                <a:lnTo>
                  <a:pt x="1963" y="2594"/>
                </a:lnTo>
                <a:lnTo>
                  <a:pt x="1963" y="2594"/>
                </a:lnTo>
                <a:lnTo>
                  <a:pt x="2009" y="2609"/>
                </a:lnTo>
                <a:lnTo>
                  <a:pt x="2058" y="2622"/>
                </a:lnTo>
                <a:lnTo>
                  <a:pt x="2106" y="2634"/>
                </a:lnTo>
                <a:lnTo>
                  <a:pt x="2157" y="2648"/>
                </a:lnTo>
                <a:lnTo>
                  <a:pt x="2209" y="2659"/>
                </a:lnTo>
                <a:lnTo>
                  <a:pt x="2263" y="2669"/>
                </a:lnTo>
                <a:lnTo>
                  <a:pt x="2317" y="2678"/>
                </a:lnTo>
                <a:lnTo>
                  <a:pt x="2373" y="2687"/>
                </a:lnTo>
                <a:lnTo>
                  <a:pt x="2429" y="2695"/>
                </a:lnTo>
                <a:lnTo>
                  <a:pt x="2486" y="2702"/>
                </a:lnTo>
                <a:lnTo>
                  <a:pt x="2545" y="2708"/>
                </a:lnTo>
                <a:lnTo>
                  <a:pt x="2606" y="2713"/>
                </a:lnTo>
                <a:lnTo>
                  <a:pt x="2666" y="2716"/>
                </a:lnTo>
                <a:lnTo>
                  <a:pt x="2726" y="2719"/>
                </a:lnTo>
                <a:lnTo>
                  <a:pt x="2788" y="2720"/>
                </a:lnTo>
                <a:lnTo>
                  <a:pt x="2852" y="2722"/>
                </a:lnTo>
                <a:lnTo>
                  <a:pt x="2852" y="2722"/>
                </a:lnTo>
                <a:lnTo>
                  <a:pt x="2909" y="2720"/>
                </a:lnTo>
                <a:lnTo>
                  <a:pt x="2966" y="2719"/>
                </a:lnTo>
                <a:lnTo>
                  <a:pt x="3024" y="2717"/>
                </a:lnTo>
                <a:lnTo>
                  <a:pt x="3080" y="2714"/>
                </a:lnTo>
                <a:lnTo>
                  <a:pt x="3134" y="2710"/>
                </a:lnTo>
                <a:lnTo>
                  <a:pt x="3188" y="2705"/>
                </a:lnTo>
                <a:lnTo>
                  <a:pt x="3243" y="2699"/>
                </a:lnTo>
                <a:lnTo>
                  <a:pt x="3296" y="2692"/>
                </a:lnTo>
                <a:lnTo>
                  <a:pt x="3347" y="2686"/>
                </a:lnTo>
                <a:lnTo>
                  <a:pt x="3398" y="2677"/>
                </a:lnTo>
                <a:lnTo>
                  <a:pt x="3448" y="2668"/>
                </a:lnTo>
                <a:lnTo>
                  <a:pt x="3498" y="2659"/>
                </a:lnTo>
                <a:lnTo>
                  <a:pt x="3545" y="2648"/>
                </a:lnTo>
                <a:lnTo>
                  <a:pt x="3591" y="2636"/>
                </a:lnTo>
                <a:lnTo>
                  <a:pt x="3637" y="2624"/>
                </a:lnTo>
                <a:lnTo>
                  <a:pt x="3682" y="2612"/>
                </a:lnTo>
                <a:lnTo>
                  <a:pt x="3682" y="2612"/>
                </a:lnTo>
                <a:lnTo>
                  <a:pt x="3709" y="2624"/>
                </a:lnTo>
                <a:lnTo>
                  <a:pt x="3736" y="2636"/>
                </a:lnTo>
                <a:lnTo>
                  <a:pt x="3764" y="2648"/>
                </a:lnTo>
                <a:lnTo>
                  <a:pt x="3794" y="2659"/>
                </a:lnTo>
                <a:lnTo>
                  <a:pt x="3822" y="2668"/>
                </a:lnTo>
                <a:lnTo>
                  <a:pt x="3853" y="2677"/>
                </a:lnTo>
                <a:lnTo>
                  <a:pt x="3883" y="2686"/>
                </a:lnTo>
                <a:lnTo>
                  <a:pt x="3914" y="2692"/>
                </a:lnTo>
                <a:lnTo>
                  <a:pt x="3946" y="2699"/>
                </a:lnTo>
                <a:lnTo>
                  <a:pt x="3978" y="2705"/>
                </a:lnTo>
                <a:lnTo>
                  <a:pt x="4011" y="2710"/>
                </a:lnTo>
                <a:lnTo>
                  <a:pt x="4044" y="2714"/>
                </a:lnTo>
                <a:lnTo>
                  <a:pt x="4078" y="2717"/>
                </a:lnTo>
                <a:lnTo>
                  <a:pt x="4112" y="2719"/>
                </a:lnTo>
                <a:lnTo>
                  <a:pt x="4147" y="2720"/>
                </a:lnTo>
                <a:lnTo>
                  <a:pt x="4182" y="2722"/>
                </a:lnTo>
                <a:lnTo>
                  <a:pt x="4182" y="2722"/>
                </a:lnTo>
                <a:lnTo>
                  <a:pt x="4224" y="2720"/>
                </a:lnTo>
                <a:lnTo>
                  <a:pt x="4266" y="2719"/>
                </a:lnTo>
                <a:lnTo>
                  <a:pt x="4308" y="2714"/>
                </a:lnTo>
                <a:lnTo>
                  <a:pt x="4349" y="2710"/>
                </a:lnTo>
                <a:lnTo>
                  <a:pt x="4388" y="2704"/>
                </a:lnTo>
                <a:lnTo>
                  <a:pt x="4429" y="2696"/>
                </a:lnTo>
                <a:lnTo>
                  <a:pt x="4467" y="2689"/>
                </a:lnTo>
                <a:lnTo>
                  <a:pt x="4505" y="2678"/>
                </a:lnTo>
                <a:lnTo>
                  <a:pt x="4542" y="2668"/>
                </a:lnTo>
                <a:lnTo>
                  <a:pt x="4579" y="2656"/>
                </a:lnTo>
                <a:lnTo>
                  <a:pt x="4613" y="2642"/>
                </a:lnTo>
                <a:lnTo>
                  <a:pt x="4648" y="2627"/>
                </a:lnTo>
                <a:lnTo>
                  <a:pt x="4680" y="2612"/>
                </a:lnTo>
                <a:lnTo>
                  <a:pt x="4712" y="2595"/>
                </a:lnTo>
                <a:lnTo>
                  <a:pt x="4743" y="2579"/>
                </a:lnTo>
                <a:lnTo>
                  <a:pt x="4772" y="2561"/>
                </a:lnTo>
                <a:lnTo>
                  <a:pt x="4801" y="2541"/>
                </a:lnTo>
                <a:lnTo>
                  <a:pt x="4828" y="2521"/>
                </a:lnTo>
                <a:lnTo>
                  <a:pt x="4853" y="2500"/>
                </a:lnTo>
                <a:lnTo>
                  <a:pt x="4878" y="2479"/>
                </a:lnTo>
                <a:lnTo>
                  <a:pt x="4899" y="2456"/>
                </a:lnTo>
                <a:lnTo>
                  <a:pt x="4920" y="2432"/>
                </a:lnTo>
                <a:lnTo>
                  <a:pt x="4940" y="2408"/>
                </a:lnTo>
                <a:lnTo>
                  <a:pt x="4958" y="2384"/>
                </a:lnTo>
                <a:lnTo>
                  <a:pt x="4974" y="2358"/>
                </a:lnTo>
                <a:lnTo>
                  <a:pt x="4988" y="2333"/>
                </a:lnTo>
                <a:lnTo>
                  <a:pt x="5001" y="2307"/>
                </a:lnTo>
                <a:lnTo>
                  <a:pt x="5012" y="2280"/>
                </a:lnTo>
                <a:lnTo>
                  <a:pt x="5021" y="2253"/>
                </a:lnTo>
                <a:lnTo>
                  <a:pt x="5029" y="2224"/>
                </a:lnTo>
                <a:lnTo>
                  <a:pt x="5033" y="2197"/>
                </a:lnTo>
                <a:lnTo>
                  <a:pt x="5036" y="2168"/>
                </a:lnTo>
                <a:lnTo>
                  <a:pt x="5036" y="2168"/>
                </a:lnTo>
                <a:lnTo>
                  <a:pt x="5087" y="2149"/>
                </a:lnTo>
                <a:lnTo>
                  <a:pt x="5136" y="2127"/>
                </a:lnTo>
                <a:lnTo>
                  <a:pt x="5183" y="2103"/>
                </a:lnTo>
                <a:lnTo>
                  <a:pt x="5226" y="2078"/>
                </a:lnTo>
                <a:lnTo>
                  <a:pt x="5267" y="2050"/>
                </a:lnTo>
                <a:lnTo>
                  <a:pt x="5305" y="2020"/>
                </a:lnTo>
                <a:lnTo>
                  <a:pt x="5340" y="1989"/>
                </a:lnTo>
                <a:lnTo>
                  <a:pt x="5373" y="1957"/>
                </a:lnTo>
                <a:lnTo>
                  <a:pt x="5401" y="1922"/>
                </a:lnTo>
                <a:lnTo>
                  <a:pt x="5427" y="1886"/>
                </a:lnTo>
                <a:lnTo>
                  <a:pt x="5439" y="1868"/>
                </a:lnTo>
                <a:lnTo>
                  <a:pt x="5450" y="1850"/>
                </a:lnTo>
                <a:lnTo>
                  <a:pt x="5459" y="1830"/>
                </a:lnTo>
                <a:lnTo>
                  <a:pt x="5468" y="1812"/>
                </a:lnTo>
                <a:lnTo>
                  <a:pt x="5475" y="1792"/>
                </a:lnTo>
                <a:lnTo>
                  <a:pt x="5483" y="1773"/>
                </a:lnTo>
                <a:lnTo>
                  <a:pt x="5488" y="1752"/>
                </a:lnTo>
                <a:lnTo>
                  <a:pt x="5494" y="1732"/>
                </a:lnTo>
                <a:lnTo>
                  <a:pt x="5497" y="1711"/>
                </a:lnTo>
                <a:lnTo>
                  <a:pt x="5500" y="1691"/>
                </a:lnTo>
                <a:lnTo>
                  <a:pt x="5501" y="1670"/>
                </a:lnTo>
                <a:lnTo>
                  <a:pt x="5501" y="1649"/>
                </a:lnTo>
                <a:lnTo>
                  <a:pt x="5501" y="1649"/>
                </a:lnTo>
                <a:lnTo>
                  <a:pt x="5501" y="1619"/>
                </a:lnTo>
                <a:lnTo>
                  <a:pt x="5497" y="1589"/>
                </a:lnTo>
                <a:lnTo>
                  <a:pt x="5492" y="1560"/>
                </a:lnTo>
                <a:lnTo>
                  <a:pt x="5484" y="1531"/>
                </a:lnTo>
                <a:lnTo>
                  <a:pt x="5474" y="1503"/>
                </a:lnTo>
                <a:lnTo>
                  <a:pt x="5463" y="1476"/>
                </a:lnTo>
                <a:lnTo>
                  <a:pt x="5450" y="1448"/>
                </a:lnTo>
                <a:lnTo>
                  <a:pt x="5435" y="1421"/>
                </a:lnTo>
                <a:lnTo>
                  <a:pt x="5417" y="1396"/>
                </a:lnTo>
                <a:lnTo>
                  <a:pt x="5398" y="1370"/>
                </a:lnTo>
                <a:lnTo>
                  <a:pt x="5377" y="1346"/>
                </a:lnTo>
                <a:lnTo>
                  <a:pt x="5355" y="1323"/>
                </a:lnTo>
                <a:lnTo>
                  <a:pt x="5332" y="1299"/>
                </a:lnTo>
                <a:lnTo>
                  <a:pt x="5306" y="1278"/>
                </a:lnTo>
                <a:lnTo>
                  <a:pt x="5279" y="1257"/>
                </a:lnTo>
                <a:lnTo>
                  <a:pt x="5250" y="1236"/>
                </a:lnTo>
                <a:lnTo>
                  <a:pt x="5220" y="1216"/>
                </a:lnTo>
                <a:lnTo>
                  <a:pt x="5190" y="1198"/>
                </a:lnTo>
                <a:lnTo>
                  <a:pt x="5157" y="1181"/>
                </a:lnTo>
                <a:lnTo>
                  <a:pt x="5124" y="1165"/>
                </a:lnTo>
                <a:lnTo>
                  <a:pt x="5089" y="1150"/>
                </a:lnTo>
                <a:lnTo>
                  <a:pt x="5053" y="1136"/>
                </a:lnTo>
                <a:lnTo>
                  <a:pt x="5017" y="1122"/>
                </a:lnTo>
                <a:lnTo>
                  <a:pt x="4979" y="1110"/>
                </a:lnTo>
                <a:lnTo>
                  <a:pt x="4940" y="1101"/>
                </a:lnTo>
                <a:lnTo>
                  <a:pt x="4900" y="1091"/>
                </a:lnTo>
                <a:lnTo>
                  <a:pt x="4860" y="1083"/>
                </a:lnTo>
                <a:lnTo>
                  <a:pt x="4817" y="1077"/>
                </a:lnTo>
                <a:lnTo>
                  <a:pt x="4775" y="1073"/>
                </a:lnTo>
                <a:lnTo>
                  <a:pt x="4733" y="1068"/>
                </a:lnTo>
                <a:lnTo>
                  <a:pt x="4689" y="1067"/>
                </a:lnTo>
                <a:lnTo>
                  <a:pt x="4645" y="1065"/>
                </a:lnTo>
                <a:lnTo>
                  <a:pt x="4645" y="1065"/>
                </a:lnTo>
                <a:close/>
              </a:path>
            </a:pathLst>
          </a:custGeom>
          <a:gradFill flip="none" rotWithShape="1">
            <a:gsLst>
              <a:gs pos="100000">
                <a:srgbClr val="DFDFDF"/>
              </a:gs>
              <a:gs pos="0">
                <a:srgbClr val="FFFFFF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round/>
            <a:headEnd/>
            <a:tailEnd/>
          </a:ln>
          <a:effectLst>
            <a:outerShdw blurRad="263525" dist="114300" dir="342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607410"/>
            <a:ext cx="1428625" cy="1140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32C2A-CE37-4CBD-B682-6776FE5EFC37}" type="datetime1">
              <a:rPr lang="id-ID" smtClean="0"/>
              <a:t>01/11/2018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0987" y="6438320"/>
            <a:ext cx="622332" cy="437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B3FD2-45BB-4354-8551-EF2A5168E54B}" type="slidenum">
              <a:rPr lang="id-ID" smtClean="0"/>
              <a:pPr/>
              <a:t>‹#›</a:t>
            </a:fld>
            <a:endParaRPr lang="id-ID" dirty="0"/>
          </a:p>
        </p:txBody>
      </p:sp>
      <p:pic>
        <p:nvPicPr>
          <p:cNvPr id="1819" name="Picture 1818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0" t="5571" r="866" b="78163"/>
          <a:stretch/>
        </p:blipFill>
        <p:spPr>
          <a:xfrm>
            <a:off x="710591" y="83820"/>
            <a:ext cx="1510326" cy="723026"/>
          </a:xfrm>
          <a:prstGeom prst="rect">
            <a:avLst/>
          </a:prstGeom>
          <a:ln>
            <a:noFill/>
          </a:ln>
        </p:spPr>
      </p:pic>
      <p:pic>
        <p:nvPicPr>
          <p:cNvPr id="1820" name="Picture 1819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2316" r="77922" b="76356"/>
          <a:stretch/>
        </p:blipFill>
        <p:spPr>
          <a:xfrm>
            <a:off x="10136344" y="6088"/>
            <a:ext cx="994073" cy="782003"/>
          </a:xfrm>
          <a:prstGeom prst="rect">
            <a:avLst/>
          </a:prstGeom>
        </p:spPr>
      </p:pic>
      <p:pic>
        <p:nvPicPr>
          <p:cNvPr id="1821" name="Picture 1820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" t="3401" r="88167" b="76356"/>
          <a:stretch/>
        </p:blipFill>
        <p:spPr>
          <a:xfrm>
            <a:off x="11160679" y="36445"/>
            <a:ext cx="887650" cy="720412"/>
          </a:xfrm>
          <a:prstGeom prst="rect">
            <a:avLst/>
          </a:prstGeom>
        </p:spPr>
      </p:pic>
      <p:pic>
        <p:nvPicPr>
          <p:cNvPr id="1822" name="Picture 1821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1" r="46825" b="75822"/>
          <a:stretch/>
        </p:blipFill>
        <p:spPr>
          <a:xfrm>
            <a:off x="88595" y="-20979"/>
            <a:ext cx="773780" cy="784176"/>
          </a:xfrm>
          <a:prstGeom prst="rect">
            <a:avLst/>
          </a:prstGeom>
        </p:spPr>
      </p:pic>
      <p:sp>
        <p:nvSpPr>
          <p:cNvPr id="1823" name="Title Placeholder 1822"/>
          <p:cNvSpPr>
            <a:spLocks noGrp="1"/>
          </p:cNvSpPr>
          <p:nvPr>
            <p:ph type="title"/>
          </p:nvPr>
        </p:nvSpPr>
        <p:spPr>
          <a:xfrm>
            <a:off x="838200" y="709575"/>
            <a:ext cx="10515600" cy="1012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1270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jpe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21" Type="http://schemas.openxmlformats.org/officeDocument/2006/relationships/image" Target="../media/image48.png"/><Relationship Id="rId34" Type="http://schemas.openxmlformats.org/officeDocument/2006/relationships/image" Target="../media/image61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8" Type="http://schemas.openxmlformats.org/officeDocument/2006/relationships/image" Target="../media/image35.png"/><Relationship Id="rId3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chart" Target="../charts/chart1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openxmlformats.org/officeDocument/2006/relationships/diagramColors" Target="../diagrams/colors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QuickStyle" Target="../diagrams/quickStyle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Layout" Target="../diagrams/layout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Data" Target="../diagrams/data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27.jpeg"/><Relationship Id="rId27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jpe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21" Type="http://schemas.openxmlformats.org/officeDocument/2006/relationships/image" Target="../media/image48.png"/><Relationship Id="rId34" Type="http://schemas.openxmlformats.org/officeDocument/2006/relationships/image" Target="../media/image61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8" Type="http://schemas.openxmlformats.org/officeDocument/2006/relationships/image" Target="../media/image35.png"/><Relationship Id="rId3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jpe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21" Type="http://schemas.openxmlformats.org/officeDocument/2006/relationships/image" Target="../media/image48.png"/><Relationship Id="rId34" Type="http://schemas.openxmlformats.org/officeDocument/2006/relationships/image" Target="../media/image61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8" Type="http://schemas.openxmlformats.org/officeDocument/2006/relationships/image" Target="../media/image35.png"/><Relationship Id="rId3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1264024"/>
            <a:ext cx="11176000" cy="2918012"/>
          </a:xfrm>
        </p:spPr>
        <p:txBody>
          <a:bodyPr>
            <a:noAutofit/>
          </a:bodyPr>
          <a:lstStyle/>
          <a:p>
            <a:r>
              <a:rPr lang="id-ID" sz="54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KEBIJAKAN SINGLE DATA SYSTEM UNTUK PEMBANGUNAN DAERAH </a:t>
            </a:r>
            <a:br>
              <a:rPr lang="id-ID" sz="54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id-ID" sz="54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 JAWA TENGAH</a:t>
            </a:r>
            <a:endParaRPr lang="id-ID" sz="32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73599"/>
            <a:ext cx="9144000" cy="94705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dirty="0" smtClean="0">
                <a:latin typeface="Adobe Garamond Pro" panose="02020502060506020403" pitchFamily="18" charset="0"/>
              </a:rPr>
              <a:t>DINAS KOMUNIKASI DAN INFORMATIKA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dirty="0" smtClean="0">
                <a:latin typeface="Adobe Garamond Pro" panose="02020502060506020403" pitchFamily="18" charset="0"/>
              </a:rPr>
              <a:t>PROVINSI JAWA TENGAH</a:t>
            </a:r>
            <a:endParaRPr lang="id-ID" dirty="0"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513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10</a:t>
            </a:fld>
            <a:endParaRPr lang="id-ID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11265587" y="6420396"/>
            <a:ext cx="622332" cy="437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/>
          </a:p>
        </p:txBody>
      </p:sp>
      <p:grpSp>
        <p:nvGrpSpPr>
          <p:cNvPr id="221" name="Group 220"/>
          <p:cNvGrpSpPr/>
          <p:nvPr/>
        </p:nvGrpSpPr>
        <p:grpSpPr>
          <a:xfrm>
            <a:off x="9911093" y="779550"/>
            <a:ext cx="2126876" cy="546100"/>
            <a:chOff x="3277871" y="993390"/>
            <a:chExt cx="2126876" cy="546100"/>
          </a:xfrm>
        </p:grpSpPr>
        <p:sp>
          <p:nvSpPr>
            <p:cNvPr id="222" name="Rounded Rectangle 221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23" name="Picture 2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207" y="1062959"/>
              <a:ext cx="311834" cy="406961"/>
            </a:xfrm>
            <a:prstGeom prst="rect">
              <a:avLst/>
            </a:prstGeom>
          </p:spPr>
        </p:pic>
        <p:sp>
          <p:nvSpPr>
            <p:cNvPr id="224" name="TextBox 223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KUDUS</a:t>
              </a:r>
              <a:endParaRPr lang="id-ID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5" name="Picture 2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1" y="1221088"/>
            <a:ext cx="9260764" cy="5435460"/>
          </a:xfrm>
          <a:prstGeom prst="rect">
            <a:avLst/>
          </a:prstGeom>
        </p:spPr>
      </p:pic>
      <p:cxnSp>
        <p:nvCxnSpPr>
          <p:cNvPr id="226" name="Elbow Connector 225"/>
          <p:cNvCxnSpPr>
            <a:stCxn id="398" idx="5"/>
            <a:endCxn id="222" idx="1"/>
          </p:cNvCxnSpPr>
          <p:nvPr/>
        </p:nvCxnSpPr>
        <p:spPr>
          <a:xfrm flipV="1">
            <a:off x="8140304" y="1052600"/>
            <a:ext cx="1770789" cy="1173486"/>
          </a:xfrm>
          <a:prstGeom prst="bentConnector3">
            <a:avLst>
              <a:gd name="adj1" fmla="val 61296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7" name="Title 1"/>
          <p:cNvSpPr>
            <a:spLocks noGrp="1"/>
          </p:cNvSpPr>
          <p:nvPr>
            <p:ph type="title"/>
          </p:nvPr>
        </p:nvSpPr>
        <p:spPr>
          <a:xfrm>
            <a:off x="2142564" y="176868"/>
            <a:ext cx="8009965" cy="456080"/>
          </a:xfrm>
        </p:spPr>
        <p:txBody>
          <a:bodyPr>
            <a:normAutofit fontScale="90000"/>
          </a:bodyPr>
          <a:lstStyle/>
          <a:p>
            <a:r>
              <a:rPr lang="id-ID" sz="3200" b="1" dirty="0" smtClean="0"/>
              <a:t>STATUS INTEGRASI SINGLE DATA SYSTEM JATENG</a:t>
            </a:r>
            <a:endParaRPr lang="id-ID" b="1" dirty="0"/>
          </a:p>
        </p:txBody>
      </p:sp>
      <p:grpSp>
        <p:nvGrpSpPr>
          <p:cNvPr id="228" name="Group 227"/>
          <p:cNvGrpSpPr/>
          <p:nvPr/>
        </p:nvGrpSpPr>
        <p:grpSpPr>
          <a:xfrm>
            <a:off x="177967" y="3812563"/>
            <a:ext cx="2126876" cy="546100"/>
            <a:chOff x="3277871" y="993390"/>
            <a:chExt cx="2126876" cy="546100"/>
          </a:xfrm>
        </p:grpSpPr>
        <p:sp>
          <p:nvSpPr>
            <p:cNvPr id="229" name="Rounded Rectangle 228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30" name="Picture 2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18" y="1043356"/>
              <a:ext cx="308413" cy="446168"/>
            </a:xfrm>
            <a:prstGeom prst="rect">
              <a:avLst/>
            </a:prstGeom>
          </p:spPr>
        </p:pic>
        <p:sp>
          <p:nvSpPr>
            <p:cNvPr id="231" name="TextBox 230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BANJARNEGARA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2" name="Freeform 39"/>
          <p:cNvSpPr>
            <a:spLocks/>
          </p:cNvSpPr>
          <p:nvPr/>
        </p:nvSpPr>
        <p:spPr bwMode="auto">
          <a:xfrm>
            <a:off x="4655758" y="3828750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233" name="Group 232"/>
          <p:cNvGrpSpPr/>
          <p:nvPr/>
        </p:nvGrpSpPr>
        <p:grpSpPr>
          <a:xfrm>
            <a:off x="175459" y="5597403"/>
            <a:ext cx="2126876" cy="546100"/>
            <a:chOff x="3277871" y="993390"/>
            <a:chExt cx="2126876" cy="546100"/>
          </a:xfrm>
        </p:grpSpPr>
        <p:sp>
          <p:nvSpPr>
            <p:cNvPr id="234" name="Rounded Rectangle 233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35" name="Picture 2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18" y="1108795"/>
              <a:ext cx="308413" cy="315289"/>
            </a:xfrm>
            <a:prstGeom prst="rect">
              <a:avLst/>
            </a:prstGeom>
          </p:spPr>
        </p:pic>
        <p:sp>
          <p:nvSpPr>
            <p:cNvPr id="236" name="TextBox 235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BANYUMAS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7" name="Freeform 39"/>
          <p:cNvSpPr>
            <a:spLocks/>
          </p:cNvSpPr>
          <p:nvPr/>
        </p:nvSpPr>
        <p:spPr bwMode="auto">
          <a:xfrm>
            <a:off x="3187193" y="4122750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grpSp>
        <p:nvGrpSpPr>
          <p:cNvPr id="238" name="Group 237"/>
          <p:cNvGrpSpPr/>
          <p:nvPr/>
        </p:nvGrpSpPr>
        <p:grpSpPr>
          <a:xfrm>
            <a:off x="2560930" y="1388993"/>
            <a:ext cx="2126876" cy="546100"/>
            <a:chOff x="3277871" y="993390"/>
            <a:chExt cx="2126876" cy="546100"/>
          </a:xfrm>
        </p:grpSpPr>
        <p:sp>
          <p:nvSpPr>
            <p:cNvPr id="239" name="Rounded Rectangle 238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40" name="Picture 2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8490" y="1060552"/>
              <a:ext cx="315270" cy="411776"/>
            </a:xfrm>
            <a:prstGeom prst="rect">
              <a:avLst/>
            </a:prstGeom>
          </p:spPr>
        </p:pic>
        <p:sp>
          <p:nvSpPr>
            <p:cNvPr id="241" name="TextBox 240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dirty="0" smtClean="0">
                  <a:solidFill>
                    <a:schemeClr val="bg1"/>
                  </a:solidFill>
                </a:rPr>
                <a:t>BATANGKAB</a:t>
              </a:r>
              <a:endParaRPr lang="id-ID" sz="2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42" name="Elbow Connector 241"/>
          <p:cNvCxnSpPr>
            <a:stCxn id="232" idx="5"/>
            <a:endCxn id="231" idx="3"/>
          </p:cNvCxnSpPr>
          <p:nvPr/>
        </p:nvCxnSpPr>
        <p:spPr>
          <a:xfrm flipH="1">
            <a:off x="2304843" y="3828750"/>
            <a:ext cx="2431374" cy="245423"/>
          </a:xfrm>
          <a:prstGeom prst="bentConnector5">
            <a:avLst>
              <a:gd name="adj1" fmla="val 392"/>
              <a:gd name="adj2" fmla="val -85151"/>
              <a:gd name="adj3" fmla="val 93805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3" name="Elbow Connector 242"/>
          <p:cNvCxnSpPr>
            <a:stCxn id="237" idx="5"/>
            <a:endCxn id="236" idx="3"/>
          </p:cNvCxnSpPr>
          <p:nvPr/>
        </p:nvCxnSpPr>
        <p:spPr>
          <a:xfrm flipH="1">
            <a:off x="2302335" y="4122750"/>
            <a:ext cx="965317" cy="1736263"/>
          </a:xfrm>
          <a:prstGeom prst="bentConnector3">
            <a:avLst>
              <a:gd name="adj1" fmla="val 48751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4" name="Freeform 39"/>
          <p:cNvSpPr>
            <a:spLocks/>
          </p:cNvSpPr>
          <p:nvPr/>
        </p:nvSpPr>
        <p:spPr bwMode="auto">
          <a:xfrm>
            <a:off x="5209756" y="2957941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45" name="Elbow Connector 244"/>
          <p:cNvCxnSpPr>
            <a:stCxn id="244" idx="5"/>
            <a:endCxn id="241" idx="3"/>
          </p:cNvCxnSpPr>
          <p:nvPr/>
        </p:nvCxnSpPr>
        <p:spPr>
          <a:xfrm flipH="1" flipV="1">
            <a:off x="4687806" y="1650603"/>
            <a:ext cx="602409" cy="1307338"/>
          </a:xfrm>
          <a:prstGeom prst="bentConnector3">
            <a:avLst>
              <a:gd name="adj1" fmla="val 37642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46" name="Group 245"/>
          <p:cNvGrpSpPr/>
          <p:nvPr/>
        </p:nvGrpSpPr>
        <p:grpSpPr>
          <a:xfrm>
            <a:off x="9914992" y="2485107"/>
            <a:ext cx="2126876" cy="586441"/>
            <a:chOff x="3277871" y="953049"/>
            <a:chExt cx="2126876" cy="586441"/>
          </a:xfrm>
        </p:grpSpPr>
        <p:sp>
          <p:nvSpPr>
            <p:cNvPr id="247" name="Rounded Rectangle 246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48" name="Picture 24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91898"/>
              <a:ext cx="333814" cy="349084"/>
            </a:xfrm>
            <a:prstGeom prst="rect">
              <a:avLst/>
            </a:prstGeom>
          </p:spPr>
        </p:pic>
        <p:sp>
          <p:nvSpPr>
            <p:cNvPr id="249" name="TextBox 248"/>
            <p:cNvSpPr txBox="1"/>
            <p:nvPr/>
          </p:nvSpPr>
          <p:spPr>
            <a:xfrm>
              <a:off x="3733031" y="953049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BLORA</a:t>
              </a:r>
              <a:endParaRPr lang="id-ID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0" name="Freeform 39"/>
          <p:cNvSpPr>
            <a:spLocks/>
          </p:cNvSpPr>
          <p:nvPr/>
        </p:nvSpPr>
        <p:spPr bwMode="auto">
          <a:xfrm>
            <a:off x="9589401" y="3023143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51" name="Elbow Connector 250"/>
          <p:cNvCxnSpPr>
            <a:stCxn id="250" idx="5"/>
            <a:endCxn id="247" idx="1"/>
          </p:cNvCxnSpPr>
          <p:nvPr/>
        </p:nvCxnSpPr>
        <p:spPr>
          <a:xfrm flipV="1">
            <a:off x="9669860" y="2798498"/>
            <a:ext cx="245132" cy="22464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52" name="Group 251"/>
          <p:cNvGrpSpPr/>
          <p:nvPr/>
        </p:nvGrpSpPr>
        <p:grpSpPr>
          <a:xfrm>
            <a:off x="7663007" y="3546967"/>
            <a:ext cx="2126876" cy="496455"/>
            <a:chOff x="3277871" y="993390"/>
            <a:chExt cx="2126876" cy="546100"/>
          </a:xfrm>
        </p:grpSpPr>
        <p:sp>
          <p:nvSpPr>
            <p:cNvPr id="253" name="Rounded Rectangle 25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54" name="Picture 25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8618"/>
              <a:ext cx="333814" cy="435644"/>
            </a:xfrm>
            <a:prstGeom prst="rect">
              <a:avLst/>
            </a:prstGeom>
          </p:spPr>
        </p:pic>
        <p:sp>
          <p:nvSpPr>
            <p:cNvPr id="255" name="TextBox 254"/>
            <p:cNvSpPr txBox="1"/>
            <p:nvPr/>
          </p:nvSpPr>
          <p:spPr>
            <a:xfrm>
              <a:off x="3733031" y="993390"/>
              <a:ext cx="1671716" cy="37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BOYOLALI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6" name="Freeform 39"/>
          <p:cNvSpPr>
            <a:spLocks/>
          </p:cNvSpPr>
          <p:nvPr/>
        </p:nvSpPr>
        <p:spPr bwMode="auto">
          <a:xfrm>
            <a:off x="7647460" y="400809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257" name="Group 256"/>
          <p:cNvGrpSpPr/>
          <p:nvPr/>
        </p:nvGrpSpPr>
        <p:grpSpPr>
          <a:xfrm>
            <a:off x="155593" y="805349"/>
            <a:ext cx="2126876" cy="546100"/>
            <a:chOff x="3277871" y="993390"/>
            <a:chExt cx="2126876" cy="546100"/>
          </a:xfrm>
        </p:grpSpPr>
        <p:sp>
          <p:nvSpPr>
            <p:cNvPr id="258" name="Rounded Rectangle 257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59" name="Picture 25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7052" y="1049600"/>
              <a:ext cx="458146" cy="433680"/>
            </a:xfrm>
            <a:prstGeom prst="rect">
              <a:avLst/>
            </a:prstGeom>
          </p:spPr>
        </p:pic>
        <p:sp>
          <p:nvSpPr>
            <p:cNvPr id="260" name="TextBox 259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BREBES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1" name="Freeform 39"/>
          <p:cNvSpPr>
            <a:spLocks/>
          </p:cNvSpPr>
          <p:nvPr/>
        </p:nvSpPr>
        <p:spPr bwMode="auto">
          <a:xfrm>
            <a:off x="2451292" y="300694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62" name="Elbow Connector 261"/>
          <p:cNvCxnSpPr>
            <a:stCxn id="261" idx="5"/>
            <a:endCxn id="260" idx="3"/>
          </p:cNvCxnSpPr>
          <p:nvPr/>
        </p:nvCxnSpPr>
        <p:spPr>
          <a:xfrm flipH="1" flipV="1">
            <a:off x="2282469" y="1066959"/>
            <a:ext cx="249282" cy="1939987"/>
          </a:xfrm>
          <a:prstGeom prst="bentConnector3">
            <a:avLst>
              <a:gd name="adj1" fmla="val 13019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63" name="Group 262"/>
          <p:cNvGrpSpPr/>
          <p:nvPr/>
        </p:nvGrpSpPr>
        <p:grpSpPr>
          <a:xfrm>
            <a:off x="181532" y="4397627"/>
            <a:ext cx="2126876" cy="561112"/>
            <a:chOff x="3277871" y="978378"/>
            <a:chExt cx="2126876" cy="561112"/>
          </a:xfrm>
          <a:solidFill>
            <a:srgbClr val="FF5050"/>
          </a:solidFill>
        </p:grpSpPr>
        <p:sp>
          <p:nvSpPr>
            <p:cNvPr id="264" name="Rounded Rectangle 263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65" name="Picture 26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1840"/>
              <a:ext cx="333814" cy="4492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266" name="TextBox 265"/>
            <p:cNvSpPr txBox="1"/>
            <p:nvPr/>
          </p:nvSpPr>
          <p:spPr>
            <a:xfrm>
              <a:off x="3707908" y="978378"/>
              <a:ext cx="141669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CILACAP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7" name="Freeform 39"/>
          <p:cNvSpPr>
            <a:spLocks/>
          </p:cNvSpPr>
          <p:nvPr/>
        </p:nvSpPr>
        <p:spPr bwMode="auto">
          <a:xfrm>
            <a:off x="2407725" y="4247835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268" name="Elbow Connector 267"/>
          <p:cNvCxnSpPr>
            <a:stCxn id="267" idx="5"/>
            <a:endCxn id="264" idx="3"/>
          </p:cNvCxnSpPr>
          <p:nvPr/>
        </p:nvCxnSpPr>
        <p:spPr>
          <a:xfrm flipH="1">
            <a:off x="2308408" y="4247835"/>
            <a:ext cx="179776" cy="437854"/>
          </a:xfrm>
          <a:prstGeom prst="bentConnector3">
            <a:avLst>
              <a:gd name="adj1" fmla="val 60439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69" name="Group 268"/>
          <p:cNvGrpSpPr/>
          <p:nvPr/>
        </p:nvGrpSpPr>
        <p:grpSpPr>
          <a:xfrm>
            <a:off x="5108428" y="782003"/>
            <a:ext cx="2126876" cy="546100"/>
            <a:chOff x="3277871" y="993390"/>
            <a:chExt cx="2126876" cy="546100"/>
          </a:xfrm>
        </p:grpSpPr>
        <p:sp>
          <p:nvSpPr>
            <p:cNvPr id="270" name="Rounded Rectangle 269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71" name="Picture 27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018" y="1031392"/>
              <a:ext cx="360212" cy="470096"/>
            </a:xfrm>
            <a:prstGeom prst="rect">
              <a:avLst/>
            </a:prstGeom>
          </p:spPr>
        </p:pic>
        <p:sp>
          <p:nvSpPr>
            <p:cNvPr id="272" name="TextBox 271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DEMAK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3" name="Freeform 39"/>
          <p:cNvSpPr>
            <a:spLocks/>
          </p:cNvSpPr>
          <p:nvPr/>
        </p:nvSpPr>
        <p:spPr bwMode="auto">
          <a:xfrm>
            <a:off x="7406395" y="2574282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74" name="Elbow Connector 273"/>
          <p:cNvCxnSpPr>
            <a:stCxn id="273" idx="5"/>
            <a:endCxn id="272" idx="3"/>
          </p:cNvCxnSpPr>
          <p:nvPr/>
        </p:nvCxnSpPr>
        <p:spPr>
          <a:xfrm flipH="1" flipV="1">
            <a:off x="7235304" y="1043613"/>
            <a:ext cx="251550" cy="1530669"/>
          </a:xfrm>
          <a:prstGeom prst="bentConnector3">
            <a:avLst>
              <a:gd name="adj1" fmla="val -1360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75" name="Group 274"/>
          <p:cNvGrpSpPr/>
          <p:nvPr/>
        </p:nvGrpSpPr>
        <p:grpSpPr>
          <a:xfrm>
            <a:off x="9911895" y="3106991"/>
            <a:ext cx="2126876" cy="546100"/>
            <a:chOff x="3277871" y="993390"/>
            <a:chExt cx="2126876" cy="546100"/>
          </a:xfrm>
        </p:grpSpPr>
        <p:sp>
          <p:nvSpPr>
            <p:cNvPr id="276" name="Rounded Rectangle 275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77" name="Picture 27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6645"/>
              <a:ext cx="333814" cy="439590"/>
            </a:xfrm>
            <a:prstGeom prst="rect">
              <a:avLst/>
            </a:prstGeom>
          </p:spPr>
        </p:pic>
        <p:sp>
          <p:nvSpPr>
            <p:cNvPr id="278" name="TextBox 277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GROBOGAN</a:t>
              </a:r>
              <a:endParaRPr lang="id-ID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9" name="Freeform 39"/>
          <p:cNvSpPr>
            <a:spLocks/>
          </p:cNvSpPr>
          <p:nvPr/>
        </p:nvSpPr>
        <p:spPr bwMode="auto">
          <a:xfrm>
            <a:off x="8191746" y="3126962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80" name="Elbow Connector 279"/>
          <p:cNvCxnSpPr>
            <a:stCxn id="279" idx="5"/>
            <a:endCxn id="276" idx="1"/>
          </p:cNvCxnSpPr>
          <p:nvPr/>
        </p:nvCxnSpPr>
        <p:spPr>
          <a:xfrm>
            <a:off x="8272205" y="3126962"/>
            <a:ext cx="1639690" cy="25307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1" name="Freeform 39"/>
          <p:cNvSpPr>
            <a:spLocks/>
          </p:cNvSpPr>
          <p:nvPr/>
        </p:nvSpPr>
        <p:spPr bwMode="auto">
          <a:xfrm>
            <a:off x="7750698" y="2054335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282" name="Group 281"/>
          <p:cNvGrpSpPr/>
          <p:nvPr/>
        </p:nvGrpSpPr>
        <p:grpSpPr>
          <a:xfrm>
            <a:off x="163364" y="2605630"/>
            <a:ext cx="2126876" cy="546100"/>
            <a:chOff x="3277871" y="993390"/>
            <a:chExt cx="2126876" cy="546100"/>
          </a:xfrm>
        </p:grpSpPr>
        <p:sp>
          <p:nvSpPr>
            <p:cNvPr id="283" name="Rounded Rectangle 28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84" name="Picture 28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18" y="1064659"/>
              <a:ext cx="308413" cy="403561"/>
            </a:xfrm>
            <a:prstGeom prst="rect">
              <a:avLst/>
            </a:prstGeom>
          </p:spPr>
        </p:pic>
        <p:sp>
          <p:nvSpPr>
            <p:cNvPr id="285" name="TextBox 284"/>
            <p:cNvSpPr txBox="1"/>
            <p:nvPr/>
          </p:nvSpPr>
          <p:spPr>
            <a:xfrm>
              <a:off x="3733031" y="993390"/>
              <a:ext cx="1671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>
                  <a:solidFill>
                    <a:schemeClr val="bg1"/>
                  </a:solidFill>
                </a:rPr>
                <a:t>PEMALANG</a:t>
              </a:r>
              <a:endParaRPr lang="id-ID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6" name="Freeform 39"/>
          <p:cNvSpPr>
            <a:spLocks/>
          </p:cNvSpPr>
          <p:nvPr/>
        </p:nvSpPr>
        <p:spPr bwMode="auto">
          <a:xfrm>
            <a:off x="3875827" y="2957940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87" name="Elbow Connector 286"/>
          <p:cNvCxnSpPr>
            <a:stCxn id="286" idx="5"/>
            <a:endCxn id="283" idx="3"/>
          </p:cNvCxnSpPr>
          <p:nvPr/>
        </p:nvCxnSpPr>
        <p:spPr>
          <a:xfrm flipH="1" flipV="1">
            <a:off x="2290240" y="2878680"/>
            <a:ext cx="1666046" cy="79260"/>
          </a:xfrm>
          <a:prstGeom prst="bentConnector3">
            <a:avLst>
              <a:gd name="adj1" fmla="val 80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88" name="Group 287"/>
          <p:cNvGrpSpPr/>
          <p:nvPr/>
        </p:nvGrpSpPr>
        <p:grpSpPr>
          <a:xfrm>
            <a:off x="154178" y="1392438"/>
            <a:ext cx="2126876" cy="546100"/>
            <a:chOff x="3277871" y="993390"/>
            <a:chExt cx="2126876" cy="546100"/>
          </a:xfrm>
        </p:grpSpPr>
        <p:sp>
          <p:nvSpPr>
            <p:cNvPr id="289" name="Rounded Rectangle 288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90" name="Picture 28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015" y="1064659"/>
              <a:ext cx="308219" cy="403561"/>
            </a:xfrm>
            <a:prstGeom prst="rect">
              <a:avLst/>
            </a:prstGeom>
          </p:spPr>
        </p:pic>
        <p:sp>
          <p:nvSpPr>
            <p:cNvPr id="291" name="TextBox 290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KOTA TEGAL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2" name="Freeform 39"/>
          <p:cNvSpPr>
            <a:spLocks/>
          </p:cNvSpPr>
          <p:nvPr/>
        </p:nvSpPr>
        <p:spPr bwMode="auto">
          <a:xfrm>
            <a:off x="3106590" y="2574282"/>
            <a:ext cx="136880" cy="174854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93" name="Elbow Connector 292"/>
          <p:cNvCxnSpPr>
            <a:stCxn id="292" idx="5"/>
            <a:endCxn id="289" idx="3"/>
          </p:cNvCxnSpPr>
          <p:nvPr/>
        </p:nvCxnSpPr>
        <p:spPr>
          <a:xfrm flipH="1" flipV="1">
            <a:off x="2281054" y="1665488"/>
            <a:ext cx="893391" cy="908794"/>
          </a:xfrm>
          <a:prstGeom prst="bentConnector3">
            <a:avLst>
              <a:gd name="adj1" fmla="val 8396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94" name="Group 293"/>
          <p:cNvGrpSpPr/>
          <p:nvPr/>
        </p:nvGrpSpPr>
        <p:grpSpPr>
          <a:xfrm>
            <a:off x="160875" y="1998542"/>
            <a:ext cx="2126876" cy="546100"/>
            <a:chOff x="3277871" y="993390"/>
            <a:chExt cx="2126876" cy="546100"/>
          </a:xfrm>
        </p:grpSpPr>
        <p:sp>
          <p:nvSpPr>
            <p:cNvPr id="295" name="Rounded Rectangle 294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96" name="Picture 29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015" y="1065318"/>
              <a:ext cx="308219" cy="402243"/>
            </a:xfrm>
            <a:prstGeom prst="rect">
              <a:avLst/>
            </a:prstGeom>
          </p:spPr>
        </p:pic>
        <p:sp>
          <p:nvSpPr>
            <p:cNvPr id="297" name="TextBox 296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TEGAL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8" name="Freeform 39"/>
          <p:cNvSpPr>
            <a:spLocks/>
          </p:cNvSpPr>
          <p:nvPr/>
        </p:nvSpPr>
        <p:spPr bwMode="auto">
          <a:xfrm>
            <a:off x="3240091" y="3031435"/>
            <a:ext cx="136880" cy="174854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99" name="Elbow Connector 298"/>
          <p:cNvCxnSpPr>
            <a:stCxn id="298" idx="5"/>
            <a:endCxn id="295" idx="3"/>
          </p:cNvCxnSpPr>
          <p:nvPr/>
        </p:nvCxnSpPr>
        <p:spPr>
          <a:xfrm flipH="1" flipV="1">
            <a:off x="2287751" y="2271592"/>
            <a:ext cx="1020195" cy="759843"/>
          </a:xfrm>
          <a:prstGeom prst="bentConnector3">
            <a:avLst>
              <a:gd name="adj1" fmla="val 62325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00" name="Group 299"/>
          <p:cNvGrpSpPr/>
          <p:nvPr/>
        </p:nvGrpSpPr>
        <p:grpSpPr>
          <a:xfrm>
            <a:off x="2566167" y="1978254"/>
            <a:ext cx="2126876" cy="584775"/>
            <a:chOff x="3277871" y="993390"/>
            <a:chExt cx="2126876" cy="584775"/>
          </a:xfrm>
        </p:grpSpPr>
        <p:sp>
          <p:nvSpPr>
            <p:cNvPr id="301" name="Rounded Rectangle 300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02" name="Picture 30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117" y="1064659"/>
              <a:ext cx="304015" cy="403561"/>
            </a:xfrm>
            <a:prstGeom prst="rect">
              <a:avLst/>
            </a:prstGeom>
          </p:spPr>
        </p:pic>
        <p:sp>
          <p:nvSpPr>
            <p:cNvPr id="303" name="TextBox 302"/>
            <p:cNvSpPr txBox="1"/>
            <p:nvPr/>
          </p:nvSpPr>
          <p:spPr>
            <a:xfrm>
              <a:off x="3733031" y="993390"/>
              <a:ext cx="1671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KOTA PEKALONGAN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4" name="Freeform 39"/>
          <p:cNvSpPr>
            <a:spLocks/>
          </p:cNvSpPr>
          <p:nvPr/>
        </p:nvSpPr>
        <p:spPr bwMode="auto">
          <a:xfrm>
            <a:off x="4717373" y="255408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305" name="Elbow Connector 304"/>
          <p:cNvCxnSpPr>
            <a:stCxn id="304" idx="5"/>
            <a:endCxn id="301" idx="3"/>
          </p:cNvCxnSpPr>
          <p:nvPr/>
        </p:nvCxnSpPr>
        <p:spPr>
          <a:xfrm flipH="1" flipV="1">
            <a:off x="4693043" y="2251304"/>
            <a:ext cx="104789" cy="302782"/>
          </a:xfrm>
          <a:prstGeom prst="bentConnector3">
            <a:avLst>
              <a:gd name="adj1" fmla="val -1266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06" name="Group 305"/>
          <p:cNvGrpSpPr/>
          <p:nvPr/>
        </p:nvGrpSpPr>
        <p:grpSpPr>
          <a:xfrm>
            <a:off x="2539917" y="784194"/>
            <a:ext cx="2126876" cy="546100"/>
            <a:chOff x="3277871" y="993390"/>
            <a:chExt cx="2126876" cy="546100"/>
          </a:xfrm>
        </p:grpSpPr>
        <p:sp>
          <p:nvSpPr>
            <p:cNvPr id="307" name="Rounded Rectangle 306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08" name="Picture 30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257" y="1060952"/>
              <a:ext cx="304015" cy="380495"/>
            </a:xfrm>
            <a:prstGeom prst="rect">
              <a:avLst/>
            </a:prstGeom>
          </p:spPr>
        </p:pic>
        <p:sp>
          <p:nvSpPr>
            <p:cNvPr id="309" name="TextBox 308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PEKALONGAN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0" name="Freeform 39"/>
          <p:cNvSpPr>
            <a:spLocks/>
          </p:cNvSpPr>
          <p:nvPr/>
        </p:nvSpPr>
        <p:spPr bwMode="auto">
          <a:xfrm>
            <a:off x="4578046" y="2996523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311" name="Elbow Connector 310"/>
          <p:cNvCxnSpPr>
            <a:stCxn id="310" idx="5"/>
            <a:endCxn id="307" idx="3"/>
          </p:cNvCxnSpPr>
          <p:nvPr/>
        </p:nvCxnSpPr>
        <p:spPr>
          <a:xfrm flipV="1">
            <a:off x="4658505" y="1057244"/>
            <a:ext cx="8288" cy="1939279"/>
          </a:xfrm>
          <a:prstGeom prst="bentConnector3">
            <a:avLst>
              <a:gd name="adj1" fmla="val 3462838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12" name="Group 311"/>
          <p:cNvGrpSpPr/>
          <p:nvPr/>
        </p:nvGrpSpPr>
        <p:grpSpPr>
          <a:xfrm>
            <a:off x="165222" y="3213736"/>
            <a:ext cx="2126876" cy="546100"/>
            <a:chOff x="3277871" y="993390"/>
            <a:chExt cx="2126876" cy="546100"/>
          </a:xfrm>
        </p:grpSpPr>
        <p:sp>
          <p:nvSpPr>
            <p:cNvPr id="313" name="Rounded Rectangle 31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14" name="Picture 31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261" y="1071895"/>
              <a:ext cx="387726" cy="389089"/>
            </a:xfrm>
            <a:prstGeom prst="rect">
              <a:avLst/>
            </a:prstGeom>
          </p:spPr>
        </p:pic>
        <p:sp>
          <p:nvSpPr>
            <p:cNvPr id="315" name="TextBox 314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PURBALINGGA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6" name="Freeform 39"/>
          <p:cNvSpPr>
            <a:spLocks/>
          </p:cNvSpPr>
          <p:nvPr/>
        </p:nvSpPr>
        <p:spPr bwMode="auto">
          <a:xfrm>
            <a:off x="3950394" y="3772269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17" name="Elbow Connector 316"/>
          <p:cNvCxnSpPr>
            <a:stCxn id="316" idx="5"/>
            <a:endCxn id="313" idx="3"/>
          </p:cNvCxnSpPr>
          <p:nvPr/>
        </p:nvCxnSpPr>
        <p:spPr>
          <a:xfrm flipH="1" flipV="1">
            <a:off x="2292098" y="3486786"/>
            <a:ext cx="1738755" cy="285483"/>
          </a:xfrm>
          <a:prstGeom prst="bentConnector3">
            <a:avLst>
              <a:gd name="adj1" fmla="val -32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18" name="Group 317"/>
          <p:cNvGrpSpPr/>
          <p:nvPr/>
        </p:nvGrpSpPr>
        <p:grpSpPr>
          <a:xfrm>
            <a:off x="175459" y="5010191"/>
            <a:ext cx="2126876" cy="546100"/>
            <a:chOff x="3277871" y="993390"/>
            <a:chExt cx="2126876" cy="546100"/>
          </a:xfrm>
        </p:grpSpPr>
        <p:sp>
          <p:nvSpPr>
            <p:cNvPr id="319" name="Rounded Rectangle 318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20" name="Picture 31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7" y="1048617"/>
              <a:ext cx="333814" cy="435646"/>
            </a:xfrm>
            <a:prstGeom prst="rect">
              <a:avLst/>
            </a:prstGeom>
          </p:spPr>
        </p:pic>
        <p:sp>
          <p:nvSpPr>
            <p:cNvPr id="321" name="TextBox 320"/>
            <p:cNvSpPr txBox="1"/>
            <p:nvPr/>
          </p:nvSpPr>
          <p:spPr>
            <a:xfrm>
              <a:off x="3732666" y="1020355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KEBUMEN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2" name="Freeform 39"/>
          <p:cNvSpPr>
            <a:spLocks/>
          </p:cNvSpPr>
          <p:nvPr/>
        </p:nvSpPr>
        <p:spPr bwMode="auto">
          <a:xfrm>
            <a:off x="4526535" y="4673872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23" name="Elbow Connector 322"/>
          <p:cNvCxnSpPr>
            <a:stCxn id="322" idx="5"/>
            <a:endCxn id="319" idx="3"/>
          </p:cNvCxnSpPr>
          <p:nvPr/>
        </p:nvCxnSpPr>
        <p:spPr>
          <a:xfrm flipH="1">
            <a:off x="2302335" y="4673872"/>
            <a:ext cx="2304659" cy="609369"/>
          </a:xfrm>
          <a:prstGeom prst="bentConnector3">
            <a:avLst>
              <a:gd name="adj1" fmla="val 90845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24" name="Group 323"/>
          <p:cNvGrpSpPr/>
          <p:nvPr/>
        </p:nvGrpSpPr>
        <p:grpSpPr>
          <a:xfrm>
            <a:off x="2849184" y="5068501"/>
            <a:ext cx="2126876" cy="496455"/>
            <a:chOff x="3277871" y="993390"/>
            <a:chExt cx="2126876" cy="546100"/>
          </a:xfrm>
        </p:grpSpPr>
        <p:sp>
          <p:nvSpPr>
            <p:cNvPr id="325" name="Rounded Rectangle 324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26" name="Picture 32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975" y="1062116"/>
              <a:ext cx="364298" cy="408648"/>
            </a:xfrm>
            <a:prstGeom prst="rect">
              <a:avLst/>
            </a:prstGeom>
          </p:spPr>
        </p:pic>
        <p:sp>
          <p:nvSpPr>
            <p:cNvPr id="327" name="TextBox 326"/>
            <p:cNvSpPr txBox="1"/>
            <p:nvPr/>
          </p:nvSpPr>
          <p:spPr>
            <a:xfrm>
              <a:off x="3733031" y="993390"/>
              <a:ext cx="1671716" cy="37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WONOSOBO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8" name="Group 327"/>
          <p:cNvGrpSpPr/>
          <p:nvPr/>
        </p:nvGrpSpPr>
        <p:grpSpPr>
          <a:xfrm>
            <a:off x="175459" y="6172650"/>
            <a:ext cx="2126876" cy="546100"/>
            <a:chOff x="3277871" y="993390"/>
            <a:chExt cx="2126876" cy="546100"/>
          </a:xfrm>
        </p:grpSpPr>
        <p:sp>
          <p:nvSpPr>
            <p:cNvPr id="329" name="Rounded Rectangle 328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30" name="Picture 32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305" y="1022463"/>
              <a:ext cx="393638" cy="487954"/>
            </a:xfrm>
            <a:prstGeom prst="rect">
              <a:avLst/>
            </a:prstGeom>
          </p:spPr>
        </p:pic>
        <p:sp>
          <p:nvSpPr>
            <p:cNvPr id="331" name="TextBox 330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PURWOREJO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2" name="Freeform 39"/>
          <p:cNvSpPr>
            <a:spLocks/>
          </p:cNvSpPr>
          <p:nvPr/>
        </p:nvSpPr>
        <p:spPr bwMode="auto">
          <a:xfrm>
            <a:off x="5369840" y="3898103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33" name="Elbow Connector 332"/>
          <p:cNvCxnSpPr>
            <a:stCxn id="332" idx="5"/>
            <a:endCxn id="325" idx="3"/>
          </p:cNvCxnSpPr>
          <p:nvPr/>
        </p:nvCxnSpPr>
        <p:spPr>
          <a:xfrm flipH="1">
            <a:off x="4976060" y="3898103"/>
            <a:ext cx="474239" cy="1418626"/>
          </a:xfrm>
          <a:prstGeom prst="bentConnector3">
            <a:avLst>
              <a:gd name="adj1" fmla="val 71115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4" name="Freeform 39"/>
          <p:cNvSpPr>
            <a:spLocks/>
          </p:cNvSpPr>
          <p:nvPr/>
        </p:nvSpPr>
        <p:spPr bwMode="auto">
          <a:xfrm>
            <a:off x="5542285" y="4833948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35" name="Elbow Connector 334"/>
          <p:cNvCxnSpPr>
            <a:stCxn id="334" idx="5"/>
            <a:endCxn id="329" idx="3"/>
          </p:cNvCxnSpPr>
          <p:nvPr/>
        </p:nvCxnSpPr>
        <p:spPr>
          <a:xfrm flipH="1">
            <a:off x="2302335" y="4833948"/>
            <a:ext cx="3320409" cy="1611752"/>
          </a:xfrm>
          <a:prstGeom prst="bentConnector3">
            <a:avLst>
              <a:gd name="adj1" fmla="val 90213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36" name="Group 335"/>
          <p:cNvGrpSpPr/>
          <p:nvPr/>
        </p:nvGrpSpPr>
        <p:grpSpPr>
          <a:xfrm>
            <a:off x="5118590" y="1368820"/>
            <a:ext cx="2126876" cy="584775"/>
            <a:chOff x="3277871" y="993390"/>
            <a:chExt cx="2126876" cy="584775"/>
          </a:xfrm>
        </p:grpSpPr>
        <p:sp>
          <p:nvSpPr>
            <p:cNvPr id="337" name="Rounded Rectangle 336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38" name="Picture 33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207" y="1062959"/>
              <a:ext cx="311834" cy="406961"/>
            </a:xfrm>
            <a:prstGeom prst="rect">
              <a:avLst/>
            </a:prstGeom>
          </p:spPr>
        </p:pic>
        <p:sp>
          <p:nvSpPr>
            <p:cNvPr id="339" name="TextBox 338"/>
            <p:cNvSpPr txBox="1"/>
            <p:nvPr/>
          </p:nvSpPr>
          <p:spPr>
            <a:xfrm>
              <a:off x="3733031" y="993390"/>
              <a:ext cx="1671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KOTA SEMARANG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0" name="Group 339"/>
          <p:cNvGrpSpPr/>
          <p:nvPr/>
        </p:nvGrpSpPr>
        <p:grpSpPr>
          <a:xfrm>
            <a:off x="5134756" y="1949470"/>
            <a:ext cx="2126876" cy="546100"/>
            <a:chOff x="3277871" y="993390"/>
            <a:chExt cx="2126876" cy="546100"/>
          </a:xfrm>
        </p:grpSpPr>
        <p:sp>
          <p:nvSpPr>
            <p:cNvPr id="341" name="Rounded Rectangle 340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42" name="Picture 34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8960" y="1046977"/>
              <a:ext cx="334328" cy="438926"/>
            </a:xfrm>
            <a:prstGeom prst="rect">
              <a:avLst/>
            </a:prstGeom>
          </p:spPr>
        </p:pic>
        <p:sp>
          <p:nvSpPr>
            <p:cNvPr id="343" name="TextBox 342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KENDAL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44" name="Freeform 39"/>
          <p:cNvSpPr>
            <a:spLocks/>
          </p:cNvSpPr>
          <p:nvPr/>
        </p:nvSpPr>
        <p:spPr bwMode="auto">
          <a:xfrm>
            <a:off x="6683190" y="286668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345" name="Elbow Connector 344"/>
          <p:cNvCxnSpPr>
            <a:stCxn id="344" idx="5"/>
            <a:endCxn id="337" idx="3"/>
          </p:cNvCxnSpPr>
          <p:nvPr/>
        </p:nvCxnSpPr>
        <p:spPr>
          <a:xfrm flipV="1">
            <a:off x="6763649" y="1641870"/>
            <a:ext cx="481817" cy="1224816"/>
          </a:xfrm>
          <a:prstGeom prst="bentConnector3">
            <a:avLst>
              <a:gd name="adj1" fmla="val 117791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6" name="Freeform 39"/>
          <p:cNvSpPr>
            <a:spLocks/>
          </p:cNvSpPr>
          <p:nvPr/>
        </p:nvSpPr>
        <p:spPr bwMode="auto">
          <a:xfrm>
            <a:off x="6071905" y="2783824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347" name="Elbow Connector 346"/>
          <p:cNvCxnSpPr>
            <a:stCxn id="346" idx="5"/>
            <a:endCxn id="341" idx="2"/>
          </p:cNvCxnSpPr>
          <p:nvPr/>
        </p:nvCxnSpPr>
        <p:spPr>
          <a:xfrm flipV="1">
            <a:off x="6152364" y="2495570"/>
            <a:ext cx="45830" cy="288254"/>
          </a:xfrm>
          <a:prstGeom prst="bentConnector4">
            <a:avLst>
              <a:gd name="adj1" fmla="val 20783"/>
              <a:gd name="adj2" fmla="val 5000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48" name="Group 347"/>
          <p:cNvGrpSpPr/>
          <p:nvPr/>
        </p:nvGrpSpPr>
        <p:grpSpPr>
          <a:xfrm>
            <a:off x="2862134" y="5603966"/>
            <a:ext cx="2126876" cy="496455"/>
            <a:chOff x="3277871" y="993390"/>
            <a:chExt cx="2126876" cy="546100"/>
          </a:xfrm>
        </p:grpSpPr>
        <p:sp>
          <p:nvSpPr>
            <p:cNvPr id="349" name="Rounded Rectangle 348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50" name="Picture 34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110" y="1041684"/>
              <a:ext cx="340506" cy="449513"/>
            </a:xfrm>
            <a:prstGeom prst="rect">
              <a:avLst/>
            </a:prstGeom>
          </p:spPr>
        </p:pic>
        <p:sp>
          <p:nvSpPr>
            <p:cNvPr id="351" name="TextBox 350"/>
            <p:cNvSpPr txBox="1"/>
            <p:nvPr/>
          </p:nvSpPr>
          <p:spPr>
            <a:xfrm>
              <a:off x="3733031" y="993390"/>
              <a:ext cx="1671716" cy="37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TEMANGGUNG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2" name="Freeform 39"/>
          <p:cNvSpPr>
            <a:spLocks/>
          </p:cNvSpPr>
          <p:nvPr/>
        </p:nvSpPr>
        <p:spPr bwMode="auto">
          <a:xfrm>
            <a:off x="5991918" y="3556400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53" name="Elbow Connector 352"/>
          <p:cNvCxnSpPr>
            <a:stCxn id="352" idx="5"/>
            <a:endCxn id="349" idx="3"/>
          </p:cNvCxnSpPr>
          <p:nvPr/>
        </p:nvCxnSpPr>
        <p:spPr>
          <a:xfrm flipH="1">
            <a:off x="4989010" y="3556400"/>
            <a:ext cx="1083367" cy="2295794"/>
          </a:xfrm>
          <a:prstGeom prst="bentConnector3">
            <a:avLst>
              <a:gd name="adj1" fmla="val 72628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54" name="Group 353"/>
          <p:cNvGrpSpPr/>
          <p:nvPr/>
        </p:nvGrpSpPr>
        <p:grpSpPr>
          <a:xfrm>
            <a:off x="5359978" y="5117340"/>
            <a:ext cx="2126876" cy="584775"/>
            <a:chOff x="3277871" y="949014"/>
            <a:chExt cx="2126876" cy="643252"/>
          </a:xfrm>
        </p:grpSpPr>
        <p:sp>
          <p:nvSpPr>
            <p:cNvPr id="355" name="Rounded Rectangle 354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56" name="Picture 35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06" y="1051694"/>
              <a:ext cx="329098" cy="429492"/>
            </a:xfrm>
            <a:prstGeom prst="rect">
              <a:avLst/>
            </a:prstGeom>
          </p:spPr>
        </p:pic>
        <p:sp>
          <p:nvSpPr>
            <p:cNvPr id="357" name="TextBox 356"/>
            <p:cNvSpPr txBox="1"/>
            <p:nvPr/>
          </p:nvSpPr>
          <p:spPr>
            <a:xfrm>
              <a:off x="3733031" y="949014"/>
              <a:ext cx="1671716" cy="643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KOTA MAGELANG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2862134" y="6148738"/>
            <a:ext cx="2126876" cy="496455"/>
            <a:chOff x="3277871" y="993390"/>
            <a:chExt cx="2126876" cy="546100"/>
          </a:xfrm>
        </p:grpSpPr>
        <p:sp>
          <p:nvSpPr>
            <p:cNvPr id="359" name="Rounded Rectangle 358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60" name="Picture 359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998" y="1048889"/>
              <a:ext cx="351361" cy="458548"/>
            </a:xfrm>
            <a:prstGeom prst="rect">
              <a:avLst/>
            </a:prstGeom>
          </p:spPr>
        </p:pic>
        <p:sp>
          <p:nvSpPr>
            <p:cNvPr id="361" name="TextBox 360"/>
            <p:cNvSpPr txBox="1"/>
            <p:nvPr/>
          </p:nvSpPr>
          <p:spPr>
            <a:xfrm>
              <a:off x="3733031" y="993390"/>
              <a:ext cx="1671716" cy="37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MAGELANG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2" name="Freeform 39"/>
          <p:cNvSpPr>
            <a:spLocks/>
          </p:cNvSpPr>
          <p:nvPr/>
        </p:nvSpPr>
        <p:spPr bwMode="auto">
          <a:xfrm>
            <a:off x="5878349" y="4234315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63" name="Elbow Connector 362"/>
          <p:cNvCxnSpPr>
            <a:stCxn id="362" idx="5"/>
            <a:endCxn id="359" idx="3"/>
          </p:cNvCxnSpPr>
          <p:nvPr/>
        </p:nvCxnSpPr>
        <p:spPr>
          <a:xfrm flipH="1">
            <a:off x="4989010" y="4234315"/>
            <a:ext cx="969798" cy="2162651"/>
          </a:xfrm>
          <a:prstGeom prst="bentConnector3">
            <a:avLst>
              <a:gd name="adj1" fmla="val 79563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4" name="Freeform 39"/>
          <p:cNvSpPr>
            <a:spLocks/>
          </p:cNvSpPr>
          <p:nvPr/>
        </p:nvSpPr>
        <p:spPr bwMode="auto">
          <a:xfrm>
            <a:off x="6215025" y="4160793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65" name="Elbow Connector 364"/>
          <p:cNvCxnSpPr>
            <a:stCxn id="364" idx="5"/>
            <a:endCxn id="355" idx="0"/>
          </p:cNvCxnSpPr>
          <p:nvPr/>
        </p:nvCxnSpPr>
        <p:spPr>
          <a:xfrm>
            <a:off x="6295484" y="4160793"/>
            <a:ext cx="127932" cy="996888"/>
          </a:xfrm>
          <a:prstGeom prst="bentConnector2">
            <a:avLst/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/>
        </p:nvGrpSpPr>
        <p:grpSpPr>
          <a:xfrm>
            <a:off x="7659919" y="778370"/>
            <a:ext cx="2126876" cy="546100"/>
            <a:chOff x="3277871" y="993390"/>
            <a:chExt cx="2126876" cy="546100"/>
          </a:xfrm>
        </p:grpSpPr>
        <p:sp>
          <p:nvSpPr>
            <p:cNvPr id="367" name="Rounded Rectangle 366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68" name="Picture 367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06" y="1054119"/>
              <a:ext cx="329098" cy="424642"/>
            </a:xfrm>
            <a:prstGeom prst="rect">
              <a:avLst/>
            </a:prstGeom>
          </p:spPr>
        </p:pic>
        <p:sp>
          <p:nvSpPr>
            <p:cNvPr id="369" name="TextBox 368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SEMARANG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70" name="Freeform 39"/>
          <p:cNvSpPr>
            <a:spLocks/>
          </p:cNvSpPr>
          <p:nvPr/>
        </p:nvSpPr>
        <p:spPr bwMode="auto">
          <a:xfrm>
            <a:off x="6889107" y="3368884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371" name="Elbow Connector 370"/>
          <p:cNvCxnSpPr>
            <a:stCxn id="370" idx="5"/>
            <a:endCxn id="367" idx="1"/>
          </p:cNvCxnSpPr>
          <p:nvPr/>
        </p:nvCxnSpPr>
        <p:spPr>
          <a:xfrm flipV="1">
            <a:off x="6969566" y="1051420"/>
            <a:ext cx="690353" cy="2317464"/>
          </a:xfrm>
          <a:prstGeom prst="bentConnector3">
            <a:avLst>
              <a:gd name="adj1" fmla="val 10094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72" name="Group 371"/>
          <p:cNvGrpSpPr/>
          <p:nvPr/>
        </p:nvGrpSpPr>
        <p:grpSpPr>
          <a:xfrm>
            <a:off x="5356509" y="5688020"/>
            <a:ext cx="2126876" cy="496455"/>
            <a:chOff x="3277871" y="993390"/>
            <a:chExt cx="2126876" cy="546100"/>
          </a:xfrm>
        </p:grpSpPr>
        <p:sp>
          <p:nvSpPr>
            <p:cNvPr id="373" name="Rounded Rectangle 37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74" name="Picture 37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06" y="1051694"/>
              <a:ext cx="329098" cy="429491"/>
            </a:xfrm>
            <a:prstGeom prst="rect">
              <a:avLst/>
            </a:prstGeom>
          </p:spPr>
        </p:pic>
        <p:sp>
          <p:nvSpPr>
            <p:cNvPr id="375" name="TextBox 374"/>
            <p:cNvSpPr txBox="1"/>
            <p:nvPr/>
          </p:nvSpPr>
          <p:spPr>
            <a:xfrm>
              <a:off x="3733031" y="993390"/>
              <a:ext cx="1671716" cy="37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KOTA SALATIGA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6" name="Group 375"/>
          <p:cNvGrpSpPr/>
          <p:nvPr/>
        </p:nvGrpSpPr>
        <p:grpSpPr>
          <a:xfrm>
            <a:off x="5371332" y="6236281"/>
            <a:ext cx="2126876" cy="496455"/>
            <a:chOff x="3277871" y="993390"/>
            <a:chExt cx="2126876" cy="546100"/>
          </a:xfrm>
        </p:grpSpPr>
        <p:sp>
          <p:nvSpPr>
            <p:cNvPr id="377" name="Rounded Rectangle 376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41" y="1051694"/>
              <a:ext cx="329026" cy="429491"/>
            </a:xfrm>
            <a:prstGeom prst="rect">
              <a:avLst/>
            </a:prstGeom>
          </p:spPr>
        </p:pic>
        <p:sp>
          <p:nvSpPr>
            <p:cNvPr id="379" name="TextBox 378"/>
            <p:cNvSpPr txBox="1"/>
            <p:nvPr/>
          </p:nvSpPr>
          <p:spPr>
            <a:xfrm>
              <a:off x="3733031" y="993390"/>
              <a:ext cx="1671716" cy="37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KLATEN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0" name="Group 379"/>
          <p:cNvGrpSpPr/>
          <p:nvPr/>
        </p:nvGrpSpPr>
        <p:grpSpPr>
          <a:xfrm>
            <a:off x="7696954" y="5839196"/>
            <a:ext cx="2126876" cy="496455"/>
            <a:chOff x="3277871" y="993390"/>
            <a:chExt cx="2126876" cy="546100"/>
          </a:xfrm>
        </p:grpSpPr>
        <p:sp>
          <p:nvSpPr>
            <p:cNvPr id="381" name="Rounded Rectangle 380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82" name="Picture 381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21" y="1051694"/>
              <a:ext cx="329067" cy="429491"/>
            </a:xfrm>
            <a:prstGeom prst="rect">
              <a:avLst/>
            </a:prstGeom>
          </p:spPr>
        </p:pic>
        <p:sp>
          <p:nvSpPr>
            <p:cNvPr id="383" name="TextBox 382"/>
            <p:cNvSpPr txBox="1"/>
            <p:nvPr/>
          </p:nvSpPr>
          <p:spPr>
            <a:xfrm>
              <a:off x="3733031" y="993390"/>
              <a:ext cx="1671716" cy="37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WONOGIRI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4" name="Freeform 39"/>
          <p:cNvSpPr>
            <a:spLocks/>
          </p:cNvSpPr>
          <p:nvPr/>
        </p:nvSpPr>
        <p:spPr bwMode="auto">
          <a:xfrm>
            <a:off x="7010919" y="3783392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385" name="Elbow Connector 384"/>
          <p:cNvCxnSpPr>
            <a:stCxn id="384" idx="5"/>
            <a:endCxn id="373" idx="3"/>
          </p:cNvCxnSpPr>
          <p:nvPr/>
        </p:nvCxnSpPr>
        <p:spPr>
          <a:xfrm>
            <a:off x="7091378" y="3783392"/>
            <a:ext cx="392007" cy="2152856"/>
          </a:xfrm>
          <a:prstGeom prst="bentConnector3">
            <a:avLst>
              <a:gd name="adj1" fmla="val 12721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6" name="Freeform 39"/>
          <p:cNvSpPr>
            <a:spLocks/>
          </p:cNvSpPr>
          <p:nvPr/>
        </p:nvSpPr>
        <p:spPr bwMode="auto">
          <a:xfrm>
            <a:off x="7365552" y="4766709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87" name="Elbow Connector 386"/>
          <p:cNvCxnSpPr>
            <a:stCxn id="386" idx="5"/>
            <a:endCxn id="377" idx="3"/>
          </p:cNvCxnSpPr>
          <p:nvPr/>
        </p:nvCxnSpPr>
        <p:spPr>
          <a:xfrm>
            <a:off x="7446011" y="4766709"/>
            <a:ext cx="52197" cy="1717800"/>
          </a:xfrm>
          <a:prstGeom prst="bentConnector3">
            <a:avLst>
              <a:gd name="adj1" fmla="val 463371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8" name="Freeform 39"/>
          <p:cNvSpPr>
            <a:spLocks/>
          </p:cNvSpPr>
          <p:nvPr/>
        </p:nvSpPr>
        <p:spPr bwMode="auto">
          <a:xfrm>
            <a:off x="8302811" y="5411207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89" name="Elbow Connector 388"/>
          <p:cNvCxnSpPr>
            <a:stCxn id="388" idx="5"/>
          </p:cNvCxnSpPr>
          <p:nvPr/>
        </p:nvCxnSpPr>
        <p:spPr>
          <a:xfrm>
            <a:off x="8383270" y="5411207"/>
            <a:ext cx="350684" cy="436561"/>
          </a:xfrm>
          <a:prstGeom prst="bentConnector2">
            <a:avLst/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90" name="Group 389"/>
          <p:cNvGrpSpPr/>
          <p:nvPr/>
        </p:nvGrpSpPr>
        <p:grpSpPr>
          <a:xfrm>
            <a:off x="9897467" y="4307478"/>
            <a:ext cx="2126876" cy="546100"/>
            <a:chOff x="3277871" y="993390"/>
            <a:chExt cx="2126876" cy="546100"/>
          </a:xfrm>
        </p:grpSpPr>
        <p:sp>
          <p:nvSpPr>
            <p:cNvPr id="391" name="Rounded Rectangle 390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92" name="Picture 391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8605" y="1046645"/>
              <a:ext cx="315039" cy="439590"/>
            </a:xfrm>
            <a:prstGeom prst="rect">
              <a:avLst/>
            </a:prstGeom>
          </p:spPr>
        </p:pic>
        <p:sp>
          <p:nvSpPr>
            <p:cNvPr id="393" name="TextBox 392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SURAKARTA</a:t>
              </a:r>
              <a:endParaRPr lang="id-ID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9907766" y="3709474"/>
            <a:ext cx="2126876" cy="546100"/>
            <a:chOff x="3277871" y="993390"/>
            <a:chExt cx="2126876" cy="546100"/>
          </a:xfrm>
        </p:grpSpPr>
        <p:sp>
          <p:nvSpPr>
            <p:cNvPr id="395" name="Rounded Rectangle 394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96" name="Picture 395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8617"/>
              <a:ext cx="333814" cy="435646"/>
            </a:xfrm>
            <a:prstGeom prst="rect">
              <a:avLst/>
            </a:prstGeom>
          </p:spPr>
        </p:pic>
        <p:sp>
          <p:nvSpPr>
            <p:cNvPr id="397" name="TextBox 396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SRAGEN</a:t>
              </a:r>
              <a:endParaRPr lang="id-ID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8" name="Freeform 39"/>
          <p:cNvSpPr>
            <a:spLocks/>
          </p:cNvSpPr>
          <p:nvPr/>
        </p:nvSpPr>
        <p:spPr bwMode="auto">
          <a:xfrm>
            <a:off x="8059845" y="222608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399" name="Elbow Connector 398"/>
          <p:cNvCxnSpPr>
            <a:stCxn id="404" idx="5"/>
            <a:endCxn id="411" idx="1"/>
          </p:cNvCxnSpPr>
          <p:nvPr/>
        </p:nvCxnSpPr>
        <p:spPr>
          <a:xfrm flipV="1">
            <a:off x="8591969" y="1634607"/>
            <a:ext cx="1317814" cy="668294"/>
          </a:xfrm>
          <a:prstGeom prst="bentConnector3">
            <a:avLst>
              <a:gd name="adj1" fmla="val 58673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00" name="Group 399"/>
          <p:cNvGrpSpPr/>
          <p:nvPr/>
        </p:nvGrpSpPr>
        <p:grpSpPr>
          <a:xfrm>
            <a:off x="9908473" y="1903223"/>
            <a:ext cx="2126876" cy="586441"/>
            <a:chOff x="3277871" y="953049"/>
            <a:chExt cx="2126876" cy="586441"/>
          </a:xfrm>
        </p:grpSpPr>
        <p:sp>
          <p:nvSpPr>
            <p:cNvPr id="401" name="Rounded Rectangle 400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02" name="Picture 401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49" y="1062959"/>
              <a:ext cx="308349" cy="406961"/>
            </a:xfrm>
            <a:prstGeom prst="rect">
              <a:avLst/>
            </a:prstGeom>
          </p:spPr>
        </p:pic>
        <p:sp>
          <p:nvSpPr>
            <p:cNvPr id="403" name="TextBox 402"/>
            <p:cNvSpPr txBox="1"/>
            <p:nvPr/>
          </p:nvSpPr>
          <p:spPr>
            <a:xfrm>
              <a:off x="3733031" y="953049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REMBANG</a:t>
              </a:r>
              <a:endParaRPr lang="id-ID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4" name="Freeform 39"/>
          <p:cNvSpPr>
            <a:spLocks/>
          </p:cNvSpPr>
          <p:nvPr/>
        </p:nvSpPr>
        <p:spPr bwMode="auto">
          <a:xfrm>
            <a:off x="8511510" y="2302901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405" name="Group 404"/>
          <p:cNvGrpSpPr/>
          <p:nvPr/>
        </p:nvGrpSpPr>
        <p:grpSpPr>
          <a:xfrm>
            <a:off x="7635501" y="1359197"/>
            <a:ext cx="2126876" cy="546100"/>
            <a:chOff x="3277871" y="993390"/>
            <a:chExt cx="2126876" cy="546100"/>
          </a:xfrm>
        </p:grpSpPr>
        <p:sp>
          <p:nvSpPr>
            <p:cNvPr id="406" name="Rounded Rectangle 405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07" name="Picture 406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207" y="1046645"/>
              <a:ext cx="311834" cy="439590"/>
            </a:xfrm>
            <a:prstGeom prst="rect">
              <a:avLst/>
            </a:prstGeom>
          </p:spPr>
        </p:pic>
        <p:sp>
          <p:nvSpPr>
            <p:cNvPr id="408" name="TextBox 407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JEPARA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09" name="Elbow Connector 408"/>
          <p:cNvCxnSpPr>
            <a:stCxn id="281" idx="5"/>
            <a:endCxn id="406" idx="2"/>
          </p:cNvCxnSpPr>
          <p:nvPr/>
        </p:nvCxnSpPr>
        <p:spPr>
          <a:xfrm flipV="1">
            <a:off x="7831157" y="1905297"/>
            <a:ext cx="867782" cy="149038"/>
          </a:xfrm>
          <a:prstGeom prst="bentConnector2">
            <a:avLst/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10" name="Group 409"/>
          <p:cNvGrpSpPr/>
          <p:nvPr/>
        </p:nvGrpSpPr>
        <p:grpSpPr>
          <a:xfrm>
            <a:off x="9909783" y="1361557"/>
            <a:ext cx="2126876" cy="546100"/>
            <a:chOff x="3277871" y="993390"/>
            <a:chExt cx="2126876" cy="546100"/>
          </a:xfrm>
        </p:grpSpPr>
        <p:sp>
          <p:nvSpPr>
            <p:cNvPr id="411" name="Rounded Rectangle 410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12" name="Picture 411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334" y="1062959"/>
              <a:ext cx="311579" cy="406961"/>
            </a:xfrm>
            <a:prstGeom prst="rect">
              <a:avLst/>
            </a:prstGeom>
          </p:spPr>
        </p:pic>
        <p:sp>
          <p:nvSpPr>
            <p:cNvPr id="413" name="TextBox 412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dirty="0" smtClean="0">
                  <a:solidFill>
                    <a:schemeClr val="bg1"/>
                  </a:solidFill>
                </a:rPr>
                <a:t>PATI</a:t>
              </a:r>
              <a:endParaRPr lang="id-ID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414" name="Freeform 39"/>
          <p:cNvSpPr>
            <a:spLocks/>
          </p:cNvSpPr>
          <p:nvPr/>
        </p:nvSpPr>
        <p:spPr bwMode="auto">
          <a:xfrm>
            <a:off x="9470479" y="2331134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15" name="Elbow Connector 414"/>
          <p:cNvCxnSpPr>
            <a:stCxn id="414" idx="5"/>
          </p:cNvCxnSpPr>
          <p:nvPr/>
        </p:nvCxnSpPr>
        <p:spPr>
          <a:xfrm flipV="1">
            <a:off x="9550938" y="2207724"/>
            <a:ext cx="346819" cy="12341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16" name="Group 415"/>
          <p:cNvGrpSpPr/>
          <p:nvPr/>
        </p:nvGrpSpPr>
        <p:grpSpPr>
          <a:xfrm>
            <a:off x="9883947" y="4905482"/>
            <a:ext cx="2126876" cy="546100"/>
            <a:chOff x="3277871" y="993390"/>
            <a:chExt cx="2126876" cy="546100"/>
          </a:xfrm>
        </p:grpSpPr>
        <p:sp>
          <p:nvSpPr>
            <p:cNvPr id="417" name="Rounded Rectangle 416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18" name="Picture 417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8617"/>
              <a:ext cx="333814" cy="435646"/>
            </a:xfrm>
            <a:prstGeom prst="rect">
              <a:avLst/>
            </a:prstGeom>
          </p:spPr>
        </p:pic>
        <p:sp>
          <p:nvSpPr>
            <p:cNvPr id="419" name="TextBox 418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SUKOHARJO</a:t>
              </a:r>
              <a:endParaRPr lang="id-ID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9876428" y="5481833"/>
            <a:ext cx="2126876" cy="546100"/>
            <a:chOff x="3277871" y="993390"/>
            <a:chExt cx="2126876" cy="546100"/>
          </a:xfrm>
        </p:grpSpPr>
        <p:sp>
          <p:nvSpPr>
            <p:cNvPr id="421" name="Rounded Rectangle 420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22" name="Picture 421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63061"/>
              <a:ext cx="333814" cy="406758"/>
            </a:xfrm>
            <a:prstGeom prst="rect">
              <a:avLst/>
            </a:prstGeom>
          </p:spPr>
        </p:pic>
        <p:sp>
          <p:nvSpPr>
            <p:cNvPr id="423" name="TextBox 422"/>
            <p:cNvSpPr txBox="1"/>
            <p:nvPr/>
          </p:nvSpPr>
          <p:spPr>
            <a:xfrm>
              <a:off x="3733031" y="993390"/>
              <a:ext cx="1671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 smtClean="0">
                  <a:solidFill>
                    <a:schemeClr val="bg1"/>
                  </a:solidFill>
                </a:rPr>
                <a:t>KARANGANYAR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24" name="Freeform 39"/>
          <p:cNvSpPr>
            <a:spLocks/>
          </p:cNvSpPr>
          <p:nvPr/>
        </p:nvSpPr>
        <p:spPr bwMode="auto">
          <a:xfrm>
            <a:off x="8554494" y="4149055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25" name="Elbow Connector 424"/>
          <p:cNvCxnSpPr>
            <a:stCxn id="424" idx="5"/>
            <a:endCxn id="395" idx="1"/>
          </p:cNvCxnSpPr>
          <p:nvPr/>
        </p:nvCxnSpPr>
        <p:spPr>
          <a:xfrm flipV="1">
            <a:off x="8634953" y="3982524"/>
            <a:ext cx="1272813" cy="166531"/>
          </a:xfrm>
          <a:prstGeom prst="bentConnector3">
            <a:avLst>
              <a:gd name="adj1" fmla="val 93903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26" name="Freeform 39"/>
          <p:cNvSpPr>
            <a:spLocks/>
          </p:cNvSpPr>
          <p:nvPr/>
        </p:nvSpPr>
        <p:spPr bwMode="auto">
          <a:xfrm>
            <a:off x="7938328" y="4421219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27" name="Elbow Connector 426"/>
          <p:cNvCxnSpPr>
            <a:stCxn id="426" idx="5"/>
            <a:endCxn id="391" idx="1"/>
          </p:cNvCxnSpPr>
          <p:nvPr/>
        </p:nvCxnSpPr>
        <p:spPr>
          <a:xfrm>
            <a:off x="8018787" y="4421219"/>
            <a:ext cx="1878680" cy="159309"/>
          </a:xfrm>
          <a:prstGeom prst="bentConnector3">
            <a:avLst>
              <a:gd name="adj1" fmla="val 9326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28" name="Freeform 39"/>
          <p:cNvSpPr>
            <a:spLocks/>
          </p:cNvSpPr>
          <p:nvPr/>
        </p:nvSpPr>
        <p:spPr bwMode="auto">
          <a:xfrm>
            <a:off x="8058366" y="4724568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29" name="Elbow Connector 428"/>
          <p:cNvCxnSpPr>
            <a:stCxn id="428" idx="5"/>
            <a:endCxn id="417" idx="1"/>
          </p:cNvCxnSpPr>
          <p:nvPr/>
        </p:nvCxnSpPr>
        <p:spPr>
          <a:xfrm>
            <a:off x="8138825" y="4724568"/>
            <a:ext cx="1745122" cy="453964"/>
          </a:xfrm>
          <a:prstGeom prst="bentConnector3">
            <a:avLst>
              <a:gd name="adj1" fmla="val 94392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0" name="Freeform 39"/>
          <p:cNvSpPr>
            <a:spLocks/>
          </p:cNvSpPr>
          <p:nvPr/>
        </p:nvSpPr>
        <p:spPr bwMode="auto">
          <a:xfrm>
            <a:off x="8565498" y="4898219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31" name="Elbow Connector 430"/>
          <p:cNvCxnSpPr>
            <a:stCxn id="430" idx="5"/>
            <a:endCxn id="421" idx="1"/>
          </p:cNvCxnSpPr>
          <p:nvPr/>
        </p:nvCxnSpPr>
        <p:spPr>
          <a:xfrm>
            <a:off x="8645957" y="4898219"/>
            <a:ext cx="1230471" cy="856664"/>
          </a:xfrm>
          <a:prstGeom prst="bentConnector3">
            <a:avLst>
              <a:gd name="adj1" fmla="val 82512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2" name="Rounded Rectangle 431"/>
          <p:cNvSpPr/>
          <p:nvPr/>
        </p:nvSpPr>
        <p:spPr>
          <a:xfrm>
            <a:off x="2477053" y="3136705"/>
            <a:ext cx="5083469" cy="513929"/>
          </a:xfrm>
          <a:prstGeom prst="round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27 TERHUBUNG</a:t>
            </a:r>
            <a:endParaRPr lang="id-ID" sz="3200" dirty="0"/>
          </a:p>
        </p:txBody>
      </p:sp>
      <p:sp>
        <p:nvSpPr>
          <p:cNvPr id="433" name="Rounded Rectangle 432"/>
          <p:cNvSpPr/>
          <p:nvPr/>
        </p:nvSpPr>
        <p:spPr>
          <a:xfrm>
            <a:off x="2446530" y="3913583"/>
            <a:ext cx="5083469" cy="513929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/>
              <a:t>8</a:t>
            </a:r>
            <a:r>
              <a:rPr lang="id-ID" sz="3200" dirty="0" smtClean="0"/>
              <a:t> BELUM TERHUBUNG</a:t>
            </a:r>
            <a:endParaRPr lang="id-ID" sz="3200" dirty="0"/>
          </a:p>
        </p:txBody>
      </p:sp>
      <p:sp>
        <p:nvSpPr>
          <p:cNvPr id="434" name="TextBox 433"/>
          <p:cNvSpPr txBox="1"/>
          <p:nvPr/>
        </p:nvSpPr>
        <p:spPr>
          <a:xfrm>
            <a:off x="8030626" y="6434260"/>
            <a:ext cx="323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UPDATE 22 OKTOBER 2018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165558775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724900" cy="1406525"/>
          </a:xfrm>
        </p:spPr>
        <p:txBody>
          <a:bodyPr>
            <a:normAutofit/>
          </a:bodyPr>
          <a:lstStyle/>
          <a:p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INTEGRASI APLIKASI SINGLE DATA SYSTEM SKPD PROVINSI JAWA TENGAH</a:t>
            </a:r>
            <a:endParaRPr lang="id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11</a:t>
            </a:fld>
            <a:endParaRPr lang="id-ID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63993978"/>
              </p:ext>
            </p:extLst>
          </p:nvPr>
        </p:nvGraphicFramePr>
        <p:xfrm>
          <a:off x="134567" y="1223682"/>
          <a:ext cx="11111975" cy="544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709094" y="703262"/>
            <a:ext cx="3866206" cy="3216201"/>
            <a:chOff x="-993299" y="1857709"/>
            <a:chExt cx="3866206" cy="3216201"/>
          </a:xfrm>
        </p:grpSpPr>
        <p:graphicFrame>
          <p:nvGraphicFramePr>
            <p:cNvPr id="6" name="Chart 5"/>
            <p:cNvGraphicFramePr/>
            <p:nvPr>
              <p:extLst/>
            </p:nvPr>
          </p:nvGraphicFramePr>
          <p:xfrm>
            <a:off x="-302748" y="2459810"/>
            <a:ext cx="2384826" cy="19919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7" name="Oval 6"/>
            <p:cNvSpPr/>
            <p:nvPr/>
          </p:nvSpPr>
          <p:spPr>
            <a:xfrm>
              <a:off x="263989" y="2815411"/>
              <a:ext cx="1280160" cy="1280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-921828" y="4090051"/>
              <a:ext cx="3794735" cy="983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id-ID" sz="4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leway" panose="020B0503030101060003" pitchFamily="34" charset="0"/>
                </a:rPr>
                <a:t>SKPD</a:t>
              </a:r>
              <a:endPara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-993299" y="1857709"/>
              <a:ext cx="3794735" cy="659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id-ID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leway" panose="020B0503030101060003" pitchFamily="34" charset="0"/>
                </a:rPr>
                <a:t>TERINTEGRASI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6594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40448" y="1224035"/>
            <a:ext cx="2333284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b="1" dirty="0" smtClean="0"/>
              <a:t>BPS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640448" y="359939"/>
            <a:ext cx="892163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KEBUTUHAN DATA BERDASARKAN </a:t>
            </a:r>
          </a:p>
          <a:p>
            <a:pPr algn="ctr"/>
            <a:r>
              <a:rPr lang="id-ID" sz="2400" b="1" dirty="0"/>
              <a:t>PERMENDAGRI NOMOR 86 TAHUN 2017</a:t>
            </a:r>
            <a:endParaRPr lang="en-AU" sz="2400" b="1" dirty="0"/>
          </a:p>
          <a:p>
            <a:pPr algn="ctr"/>
            <a:r>
              <a:rPr lang="en-AU" sz="2400" b="1" dirty="0"/>
              <a:t>SKPD DAN KABUPATEN/KOTA</a:t>
            </a:r>
            <a:endParaRPr lang="en-US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626224"/>
              </p:ext>
            </p:extLst>
          </p:nvPr>
        </p:nvGraphicFramePr>
        <p:xfrm>
          <a:off x="416859" y="1656082"/>
          <a:ext cx="11376211" cy="4449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1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2267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4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" indent="0">
                        <a:spcBef>
                          <a:spcPts val="480"/>
                        </a:spcBef>
                        <a:spcAft>
                          <a:spcPts val="480"/>
                        </a:spcAft>
                        <a:buFont typeface="Arial" pitchFamily="34" charset="0"/>
                        <a:buNone/>
                      </a:pPr>
                      <a:r>
                        <a:rPr lang="id-ID" sz="1600" dirty="0">
                          <a:effectLst/>
                          <a:latin typeface="+mn-lt"/>
                        </a:rPr>
                        <a:t>Pertumbuhan PDRB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Malgun Gothic"/>
                        <a:cs typeface="Bookman Old Style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r>
                        <a:rPr lang="en-AU" sz="1600" smtClean="0">
                          <a:latin typeface="+mn-lt"/>
                        </a:rPr>
                        <a:t>Prov/Kab/Kota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22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" indent="0">
                        <a:spcBef>
                          <a:spcPts val="480"/>
                        </a:spcBef>
                        <a:spcAft>
                          <a:spcPts val="480"/>
                        </a:spcAft>
                        <a:buFont typeface="Arial" pitchFamily="34" charset="0"/>
                        <a:buNone/>
                      </a:pPr>
                      <a:r>
                        <a:rPr lang="id-ID" sz="1600" dirty="0">
                          <a:effectLst/>
                          <a:latin typeface="+mn-lt"/>
                        </a:rPr>
                        <a:t>Laju inflasi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Malgun Gothic"/>
                        <a:cs typeface="Bookman Old Style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r>
                        <a:rPr lang="en-AU" sz="1600" smtClean="0">
                          <a:latin typeface="+mn-lt"/>
                        </a:rPr>
                        <a:t>Prov/ Kota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04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" indent="0">
                        <a:spcBef>
                          <a:spcPts val="480"/>
                        </a:spcBef>
                        <a:spcAft>
                          <a:spcPts val="480"/>
                        </a:spcAft>
                        <a:buFont typeface="Arial" pitchFamily="34" charset="0"/>
                        <a:buNone/>
                      </a:pPr>
                      <a:r>
                        <a:rPr lang="id-ID" sz="1600" dirty="0">
                          <a:effectLst/>
                          <a:latin typeface="+mn-lt"/>
                        </a:rPr>
                        <a:t>PDRB per kapita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Malgun Gothic"/>
                        <a:cs typeface="Bookman Old Style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r>
                        <a:rPr lang="en-AU" sz="1600" smtClean="0">
                          <a:latin typeface="+mn-lt"/>
                        </a:rPr>
                        <a:t>Prov/Kab/Kota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04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" indent="0">
                        <a:spcBef>
                          <a:spcPts val="480"/>
                        </a:spcBef>
                        <a:spcAft>
                          <a:spcPts val="480"/>
                        </a:spcAft>
                        <a:buFont typeface="Arial" pitchFamily="34" charset="0"/>
                        <a:buNone/>
                      </a:pPr>
                      <a:r>
                        <a:rPr lang="id-ID" sz="1600" dirty="0">
                          <a:effectLst/>
                          <a:latin typeface="+mn-lt"/>
                        </a:rPr>
                        <a:t>Indeks Gini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Malgun Gothic"/>
                        <a:cs typeface="Bookman Old Style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r>
                        <a:rPr lang="en-AU" sz="1600" smtClean="0">
                          <a:latin typeface="+mn-lt"/>
                        </a:rPr>
                        <a:t>Prov/Kab/Kota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848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" indent="0">
                        <a:spcBef>
                          <a:spcPts val="480"/>
                        </a:spcBef>
                        <a:spcAft>
                          <a:spcPts val="480"/>
                        </a:spcAft>
                        <a:buFont typeface="Arial" pitchFamily="34" charset="0"/>
                        <a:buNone/>
                      </a:pPr>
                      <a:r>
                        <a:rPr lang="id-ID" sz="1600" dirty="0">
                          <a:effectLst/>
                          <a:latin typeface="+mn-lt"/>
                        </a:rPr>
                        <a:t>Pemerataan pendapatan versi Bank Dunia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Malgun Gothic"/>
                        <a:cs typeface="Bookman Old Style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r>
                        <a:rPr lang="en-AU" sz="1600" smtClean="0">
                          <a:latin typeface="+mn-lt"/>
                        </a:rPr>
                        <a:t>Prov/Kab/Kota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795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" indent="0">
                        <a:spcBef>
                          <a:spcPts val="480"/>
                        </a:spcBef>
                        <a:spcAft>
                          <a:spcPts val="480"/>
                        </a:spcAft>
                        <a:buFont typeface="Arial" pitchFamily="34" charset="0"/>
                        <a:buNone/>
                      </a:pPr>
                      <a:r>
                        <a:rPr lang="id-ID" sz="1600" dirty="0">
                          <a:effectLst/>
                          <a:latin typeface="+mn-lt"/>
                        </a:rPr>
                        <a:t>Indeks ketimpangan Williamson (Indeks Ketimpangan Regional)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Malgun Gothic"/>
                        <a:cs typeface="Bookman Old Style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r>
                        <a:rPr lang="en-AU" sz="1600" dirty="0" err="1" smtClean="0">
                          <a:latin typeface="+mn-lt"/>
                        </a:rPr>
                        <a:t>Prov</a:t>
                      </a:r>
                      <a:r>
                        <a:rPr lang="en-AU" sz="1600" dirty="0" smtClean="0">
                          <a:latin typeface="+mn-lt"/>
                        </a:rPr>
                        <a:t>/</a:t>
                      </a:r>
                      <a:r>
                        <a:rPr lang="en-AU" sz="1600" dirty="0" err="1" smtClean="0">
                          <a:latin typeface="+mn-lt"/>
                        </a:rPr>
                        <a:t>Kab</a:t>
                      </a:r>
                      <a:r>
                        <a:rPr lang="en-AU" sz="1600" dirty="0" smtClean="0">
                          <a:latin typeface="+mn-lt"/>
                        </a:rPr>
                        <a:t>/Kota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858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" indent="0">
                        <a:spcBef>
                          <a:spcPts val="480"/>
                        </a:spcBef>
                        <a:spcAft>
                          <a:spcPts val="480"/>
                        </a:spcAft>
                        <a:buFont typeface="Arial" pitchFamily="34" charset="0"/>
                        <a:buNone/>
                      </a:pPr>
                      <a:r>
                        <a:rPr lang="id-ID" sz="1600" dirty="0">
                          <a:effectLst/>
                          <a:latin typeface="+mn-lt"/>
                        </a:rPr>
                        <a:t>Persentase penduduk diatas garis kemiskinan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Malgun Gothic"/>
                        <a:cs typeface="Bookman Old Style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r>
                        <a:rPr lang="en-AU" sz="1600" dirty="0" err="1" smtClean="0">
                          <a:latin typeface="+mn-lt"/>
                        </a:rPr>
                        <a:t>Prov</a:t>
                      </a:r>
                      <a:r>
                        <a:rPr lang="en-AU" sz="1600" dirty="0" smtClean="0">
                          <a:latin typeface="+mn-lt"/>
                        </a:rPr>
                        <a:t>/</a:t>
                      </a:r>
                      <a:r>
                        <a:rPr lang="en-AU" sz="1600" dirty="0" err="1" smtClean="0">
                          <a:latin typeface="+mn-lt"/>
                        </a:rPr>
                        <a:t>Kab</a:t>
                      </a:r>
                      <a:r>
                        <a:rPr lang="en-AU" sz="1600" dirty="0" smtClean="0">
                          <a:latin typeface="+mn-lt"/>
                        </a:rPr>
                        <a:t>/Kota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04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 kesenjangan kemiskinan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9787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Proporsi penduduk dengan pendapatan kurang dari USD 1,00 (PPP) per kapita per hari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690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10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IPM 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690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11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Indeks Kepuasan Masyarakat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1035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893009"/>
              </p:ext>
            </p:extLst>
          </p:nvPr>
        </p:nvGraphicFramePr>
        <p:xfrm>
          <a:off x="870746" y="580662"/>
          <a:ext cx="10774406" cy="5950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3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2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8326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Kontribusi 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sector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pertanian/perkebunan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thd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PDRB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591650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Kontribusi 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sector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pertanian (palawija)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thd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PDRB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982757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Kontribusi sektor perkebunan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thd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PDRB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322500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Kontribusi Produksi kelompok petani terhadap PDRB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Kontribusi sektor kehutanan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thd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PDRB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n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Kontribusi  sektor pertambangan thd  PDRB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Kontribusi sektor pariwisata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thd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PDRB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Kontribusi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sector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kelautan dan perikanan  terhadap PDRB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Kontribusi sektor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Perdag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thd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PDRB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Kontribusi sektor Industri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thd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PDRB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Kontribusi industri rumah tangga thd PDRB sektor Industri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Kontribusi transmigrasi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thd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PDRB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Pengeluaran konsumsi rumah tangga per kapita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Nilai tukar petani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4434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pengeluaran konsumsi non pangan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perkapita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870746" y="126408"/>
            <a:ext cx="2333284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b="1" dirty="0" smtClean="0"/>
              <a:t>BPS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597570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996630"/>
              </p:ext>
            </p:extLst>
          </p:nvPr>
        </p:nvGraphicFramePr>
        <p:xfrm>
          <a:off x="669039" y="1236843"/>
          <a:ext cx="1101645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3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7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8326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Pertumbuhan Industri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591650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Produktivitas total daerah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982757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Ekspor + Impor terhadap PDB (indikator keterbukaan ekonomi)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934908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ketergantungan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129490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650675" y="766941"/>
            <a:ext cx="2333284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b="1" dirty="0"/>
              <a:t>BPS PROVINSI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587306"/>
              </p:ext>
            </p:extLst>
          </p:nvPr>
        </p:nvGraphicFramePr>
        <p:xfrm>
          <a:off x="669039" y="4099278"/>
          <a:ext cx="11016456" cy="1228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3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7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4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8326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petugas  Perlindungan Masyarakat  (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Linmas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591650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Tingkat penyelesaian pelanggaran K3 (ketertiban, ketentraman, keindahan)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982757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650675" y="3645024"/>
            <a:ext cx="5381430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b="1" dirty="0"/>
              <a:t>BADAN KESATUAN BANGSA DAN POLITIK</a:t>
            </a:r>
          </a:p>
        </p:txBody>
      </p:sp>
    </p:spTree>
    <p:extLst>
      <p:ext uri="{BB962C8B-B14F-4D97-AF65-F5344CB8AC3E}">
        <p14:creationId xmlns:p14="http://schemas.microsoft.com/office/powerpoint/2010/main" val="30347328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416" y="283085"/>
            <a:ext cx="5920422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b="1" dirty="0"/>
              <a:t>DINAS PENDIDIKAN DAN KEBUDAYAAN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434707"/>
              </p:ext>
            </p:extLst>
          </p:nvPr>
        </p:nvGraphicFramePr>
        <p:xfrm>
          <a:off x="524437" y="715133"/>
          <a:ext cx="11295529" cy="6237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3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8326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APK PAUD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591650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APM PAUD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APK SD/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/Paket 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APM SD/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/Paket 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Angka pendidikan yang ditamatkan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APK SMP/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Mts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APM SMP/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Mts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sekolah/penduduk usia sekolah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guru/murid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10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guru/murid per kelas rata-rata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11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Pendidikan menengah: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12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APK SMA/SMK/MAN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4434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13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APM SMA/SMK/MAN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14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Angka Putus Sekolah (APS) SD/MI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15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Angka Putus Sekolah (APS) SMP/MTs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16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Angka Putus Sekolah (APS) SMA/SMK/MA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8470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17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Angka Kelulusan (AL) SD/MI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2499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91159" y="404505"/>
            <a:ext cx="5920422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b="1" dirty="0"/>
              <a:t>DINAS PENDIDIKAN DAN KEBUDAYAAN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452612"/>
              </p:ext>
            </p:extLst>
          </p:nvPr>
        </p:nvGraphicFramePr>
        <p:xfrm>
          <a:off x="443754" y="836553"/>
          <a:ext cx="11362764" cy="5838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2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8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55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27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18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Angka Kelulusan (AL) SMP/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MTs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AU" sz="1600" dirty="0" err="1">
                          <a:latin typeface="+mn-lt"/>
                        </a:rPr>
                        <a:t>Prov</a:t>
                      </a:r>
                      <a:r>
                        <a:rPr lang="en-AU" sz="1600" dirty="0">
                          <a:latin typeface="+mn-lt"/>
                        </a:rPr>
                        <a:t>/</a:t>
                      </a:r>
                      <a:r>
                        <a:rPr lang="en-AU" sz="1600" dirty="0" err="1">
                          <a:latin typeface="+mn-lt"/>
                        </a:rPr>
                        <a:t>Kab</a:t>
                      </a:r>
                      <a:r>
                        <a:rPr lang="en-AU" sz="1600" dirty="0">
                          <a:latin typeface="+mn-lt"/>
                        </a:rPr>
                        <a:t>/Kota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19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Angka Kelulusan (AL) SMA/SMK/MA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20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Angka Melanjutkan (AM) dari SD/MI ke SMP/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MTs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990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21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Angka Melanjutkan (AM) dari SMP/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MTs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ke SMA/SMK/MA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22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SD/MI kondisi bangunan baik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23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SMP/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MTs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kondisi bangunan baik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24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SMA/SMK/MA kondisi bangunan baik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25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 ketersediaan sekolah/penduduk usia  sekolah pendidikan dasar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AU" sz="1600" dirty="0" err="1">
                          <a:latin typeface="+mn-lt"/>
                        </a:rPr>
                        <a:t>Prov</a:t>
                      </a:r>
                      <a:r>
                        <a:rPr lang="en-AU" sz="1600" dirty="0">
                          <a:latin typeface="+mn-lt"/>
                        </a:rPr>
                        <a:t>/4 Kota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26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guru/murid sekolah pendidikan dasar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27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guru terhadap murid pendidikan menengah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28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guru/murid per kelas rata-rata sekolah dasar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29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guru terhadap murid per kelas rata- rata pendidikan menengah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latin typeface="+mn-lt"/>
                        </a:rPr>
                        <a:t>30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Proporsi murid kelas 1 yang berhasil menamatkan sekolah dasar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Angka melek huruf penduduk usia 15‐24 tahun, perempuan dan laki-laki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Penduduk yang berusia &gt;15 Tahun melek huruf (tidak buta aksara)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664868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Guru yang memenuhi kualifikasi S1/D-IV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0665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5232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20624" y="1083776"/>
            <a:ext cx="5920422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b="1" dirty="0"/>
              <a:t>DINAS PENDIDIKAN DAN KEBUDAYAAN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457913"/>
              </p:ext>
            </p:extLst>
          </p:nvPr>
        </p:nvGraphicFramePr>
        <p:xfrm>
          <a:off x="915446" y="1515825"/>
          <a:ext cx="10178377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4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3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321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461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Penyelenggaraan festival seni dan budaya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245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Benda, Situs dan Kawasan Cagar Budaya yang dilestarikan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22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 karya budaya yang direvitalisasi dan inventarisasi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645543"/>
                  </a:ext>
                </a:extLst>
              </a:tr>
              <a:tr h="14222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 cagar budaya yang dikelola secara terpadu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461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Angka melek huruf 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461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Angka rata-2 lama sekolah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461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40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Angka usia harapan hidup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8569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57754" y="505553"/>
            <a:ext cx="6505799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id-ID" sz="2400" b="1" dirty="0"/>
              <a:t>BADAN PERENCANAAN PEMBANGUNAN DAERAH</a:t>
            </a: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62788"/>
              </p:ext>
            </p:extLst>
          </p:nvPr>
        </p:nvGraphicFramePr>
        <p:xfrm>
          <a:off x="618565" y="937601"/>
          <a:ext cx="10972800" cy="470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0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57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4321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461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Tersedianya dokumen perencanaan RPJPD yang telah ditetapkan dengan PERDA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461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Tersedianya Dokumen Perencanaan : RPJMD yang telah ditetapkan dengan PERDA/PERKADA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956821"/>
                  </a:ext>
                </a:extLst>
              </a:tr>
              <a:tr h="306461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Tersedianya Dokumen Perencanaan : RKPD yang telah ditetapkan dengan PERKADA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65512"/>
                  </a:ext>
                </a:extLst>
              </a:tr>
              <a:tr h="306461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Tersedianya dokumen RTRW yang telah ditetapkan dengan PERDA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592057"/>
                  </a:ext>
                </a:extLst>
              </a:tr>
              <a:tr h="306461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Penjabaran Konsistensi Program  RPJMD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kedalam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RKPD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910450"/>
                  </a:ext>
                </a:extLst>
              </a:tr>
              <a:tr h="206245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Penjabaran Konsistensi Program RKPD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kedalam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APBD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22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Kesesuaian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rencana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pembangunan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dengan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RTRW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645543"/>
                  </a:ext>
                </a:extLst>
              </a:tr>
              <a:tr h="14222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implementasi  rencana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kelitbangan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461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pemanfaatan  hasil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kelitbangan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461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perangkat daerah yang difasilitasi dalam penerapan inovasi daerah.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461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kebijakan inovasi yang diterapkan di daerah.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0604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27334" y="139214"/>
            <a:ext cx="3040102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b="1" dirty="0"/>
              <a:t>DINAS KESEHATAN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568488"/>
              </p:ext>
            </p:extLst>
          </p:nvPr>
        </p:nvGraphicFramePr>
        <p:xfrm>
          <a:off x="645458" y="571262"/>
          <a:ext cx="10838331" cy="6227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3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50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Persentse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balita gizi buruk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AU" sz="1600" dirty="0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Prev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balita gizi kurang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AU" sz="1600" dirty="0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Desa Siaga Aktif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AU" sz="1600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2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Angka Kematian Bayi (AKB) per 1000 kelahiran hidup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AU" sz="1600" dirty="0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Angka  kelangsungan hidup bayi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AU" sz="1600" dirty="0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Angka Kematian Balita per 1000 kelahiran hidup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342008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Angka Kematian Neonatal per 1000 kelahiran hidup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Angka Kematian Ibu per 100,000 kelahiran hidup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924988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 posyandu  per satuan balita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15614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puskesmas, poliklinik, pustu per satuan penduduk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65915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Rumah Sakit per satuan penduduk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441039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dokter per satuan penduduk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523456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tenaga medis per satuan penduduk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905186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komplikasi kebidanan yang ditangani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36203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 pertolongan persalinan oleh tenaga kesehatan  yang memiliki  kompetensi kebidanan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998416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Desa/kelurahan Universal  Child Immunization (UCI)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06507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 Balita  Gizi Buruk  mendapat perawatan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934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3088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iped Right Arrow 20"/>
          <p:cNvSpPr/>
          <p:nvPr/>
        </p:nvSpPr>
        <p:spPr>
          <a:xfrm rot="16200000">
            <a:off x="6544401" y="5227819"/>
            <a:ext cx="517420" cy="815512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955"/>
          </a:p>
        </p:txBody>
      </p:sp>
      <p:sp>
        <p:nvSpPr>
          <p:cNvPr id="33" name="Striped Right Arrow 32"/>
          <p:cNvSpPr/>
          <p:nvPr/>
        </p:nvSpPr>
        <p:spPr>
          <a:xfrm>
            <a:off x="10104435" y="3368553"/>
            <a:ext cx="437684" cy="624822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55"/>
          </a:p>
        </p:txBody>
      </p:sp>
      <p:sp>
        <p:nvSpPr>
          <p:cNvPr id="5" name="Rounded Rectangle 4"/>
          <p:cNvSpPr/>
          <p:nvPr/>
        </p:nvSpPr>
        <p:spPr>
          <a:xfrm>
            <a:off x="218058" y="758654"/>
            <a:ext cx="5604836" cy="10043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bg1"/>
                </a:solidFill>
              </a:rPr>
              <a:t>VISI</a:t>
            </a:r>
            <a:endParaRPr lang="en-AU" sz="2800" b="1" dirty="0">
              <a:solidFill>
                <a:schemeClr val="bg1"/>
              </a:solidFill>
            </a:endParaRPr>
          </a:p>
          <a:p>
            <a:pPr algn="ctr"/>
            <a:r>
              <a:rPr lang="id-ID" b="1" dirty="0">
                <a:solidFill>
                  <a:schemeClr val="bg1"/>
                </a:solidFill>
              </a:rPr>
              <a:t>“MENUJU JAWA TENGAH SEJAHTERA DAN BERDIKARI”</a:t>
            </a:r>
            <a:endParaRPr lang="id-ID" dirty="0">
              <a:solidFill>
                <a:schemeClr val="bg1"/>
              </a:solidFill>
            </a:endParaRPr>
          </a:p>
          <a:p>
            <a:pPr algn="ctr"/>
            <a:r>
              <a:rPr lang="id-ID" dirty="0">
                <a:solidFill>
                  <a:schemeClr val="bg1"/>
                </a:solidFill>
              </a:rPr>
              <a:t>Mboten Korupsi Mboten Ngapusi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818355" y="3887330"/>
            <a:ext cx="2086439" cy="170807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Isu Strategis</a:t>
            </a:r>
          </a:p>
          <a:p>
            <a:pPr marL="88900" indent="-88900">
              <a:buFont typeface="Arial" panose="02080604020202020204" charset="0"/>
              <a:buChar char="•"/>
            </a:pPr>
            <a:r>
              <a:rPr lang="en-US" sz="1400" b="1" dirty="0" err="1" smtClean="0"/>
              <a:t>Pengemb</a:t>
            </a:r>
            <a:r>
              <a:rPr lang="id-ID" sz="1400" b="1" dirty="0" smtClean="0"/>
              <a:t>angan</a:t>
            </a:r>
            <a:r>
              <a:rPr lang="en-US" sz="1400" b="1" dirty="0" smtClean="0"/>
              <a:t> </a:t>
            </a:r>
            <a:r>
              <a:rPr lang="id-ID" sz="1400" b="1" dirty="0" err="1" smtClean="0"/>
              <a:t>Infrast</a:t>
            </a:r>
            <a:r>
              <a:rPr lang="en-AU" sz="1400" b="1" dirty="0" err="1" smtClean="0"/>
              <a:t>rukt</a:t>
            </a:r>
            <a:r>
              <a:rPr lang="id-ID" sz="1400" b="1" dirty="0" err="1" smtClean="0"/>
              <a:t>ur</a:t>
            </a:r>
            <a:endParaRPr lang="en-US" sz="1400" b="1" dirty="0"/>
          </a:p>
          <a:p>
            <a:pPr marL="88900" indent="-88900">
              <a:buFont typeface="Arial" panose="02080604020202020204" charset="0"/>
              <a:buChar char="•"/>
            </a:pPr>
            <a:r>
              <a:rPr lang="id-ID" sz="1400" b="1" dirty="0"/>
              <a:t>Tata Kelola </a:t>
            </a:r>
            <a:r>
              <a:rPr lang="id-ID" sz="1400" b="1" dirty="0" smtClean="0"/>
              <a:t>Pemerintah</a:t>
            </a:r>
            <a:endParaRPr lang="id-ID" sz="1400" b="1" dirty="0"/>
          </a:p>
        </p:txBody>
      </p:sp>
      <p:sp>
        <p:nvSpPr>
          <p:cNvPr id="9" name="円/楕円 16">
            <a:hlinkClick r:id="" action="ppaction://noaction"/>
          </p:cNvPr>
          <p:cNvSpPr/>
          <p:nvPr/>
        </p:nvSpPr>
        <p:spPr>
          <a:xfrm>
            <a:off x="5940893" y="4564604"/>
            <a:ext cx="2095135" cy="74996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err="1">
                <a:solidFill>
                  <a:schemeClr val="bg1"/>
                </a:solidFill>
              </a:rPr>
              <a:t>Infrastruktur</a:t>
            </a:r>
            <a:endParaRPr lang="en-US" b="1" u="sng" dirty="0">
              <a:solidFill>
                <a:schemeClr val="bg1"/>
              </a:solidFill>
            </a:endParaRPr>
          </a:p>
          <a:p>
            <a:pPr algn="ctr"/>
            <a:r>
              <a:rPr lang="en-US" b="1" i="1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Integrasi</a:t>
            </a:r>
            <a:r>
              <a:rPr lang="en-US" b="1" i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sarpras</a:t>
            </a:r>
            <a:endParaRPr lang="en-US" b="1" i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2" name="円/楕円 16">
            <a:hlinkClick r:id="" action="ppaction://noaction"/>
          </p:cNvPr>
          <p:cNvSpPr/>
          <p:nvPr/>
        </p:nvSpPr>
        <p:spPr>
          <a:xfrm>
            <a:off x="5942296" y="3329797"/>
            <a:ext cx="2093732" cy="74188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Integrasi</a:t>
            </a:r>
            <a:r>
              <a:rPr lang="en-US" b="1" dirty="0"/>
              <a:t> </a:t>
            </a:r>
            <a:r>
              <a:rPr lang="en-US" b="1" dirty="0" err="1"/>
              <a:t>Aplikasi</a:t>
            </a:r>
            <a:endParaRPr lang="en-US" b="1" dirty="0"/>
          </a:p>
        </p:txBody>
      </p:sp>
      <p:sp>
        <p:nvSpPr>
          <p:cNvPr id="13" name="Striped Right Arrow 12"/>
          <p:cNvSpPr/>
          <p:nvPr/>
        </p:nvSpPr>
        <p:spPr>
          <a:xfrm rot="16200000">
            <a:off x="8551754" y="4605814"/>
            <a:ext cx="1719936" cy="857005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55"/>
          </a:p>
        </p:txBody>
      </p:sp>
      <p:sp>
        <p:nvSpPr>
          <p:cNvPr id="14" name="Striped Right Arrow 13"/>
          <p:cNvSpPr/>
          <p:nvPr/>
        </p:nvSpPr>
        <p:spPr>
          <a:xfrm rot="5400000">
            <a:off x="9192880" y="2716131"/>
            <a:ext cx="437684" cy="624822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55"/>
          </a:p>
        </p:txBody>
      </p:sp>
      <p:sp>
        <p:nvSpPr>
          <p:cNvPr id="16" name="Rounded Rectangle 15"/>
          <p:cNvSpPr/>
          <p:nvPr/>
        </p:nvSpPr>
        <p:spPr>
          <a:xfrm>
            <a:off x="5954261" y="5784679"/>
            <a:ext cx="4174449" cy="82046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Supporting SDM &amp;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Penguatan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Kelembagaan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Striped Right Arrow 16"/>
          <p:cNvSpPr/>
          <p:nvPr/>
        </p:nvSpPr>
        <p:spPr>
          <a:xfrm rot="5400000">
            <a:off x="1169949" y="3335042"/>
            <a:ext cx="481036" cy="490811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55"/>
          </a:p>
        </p:txBody>
      </p:sp>
      <p:sp>
        <p:nvSpPr>
          <p:cNvPr id="19" name="Striped Right Arrow 18"/>
          <p:cNvSpPr/>
          <p:nvPr/>
        </p:nvSpPr>
        <p:spPr>
          <a:xfrm rot="5400000">
            <a:off x="1183145" y="1794476"/>
            <a:ext cx="454646" cy="530614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55"/>
          </a:p>
        </p:txBody>
      </p:sp>
      <p:sp>
        <p:nvSpPr>
          <p:cNvPr id="26" name="Right Brace 25"/>
          <p:cNvSpPr/>
          <p:nvPr/>
        </p:nvSpPr>
        <p:spPr>
          <a:xfrm>
            <a:off x="7918214" y="2469039"/>
            <a:ext cx="529057" cy="2470546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955"/>
          </a:p>
        </p:txBody>
      </p:sp>
      <p:cxnSp>
        <p:nvCxnSpPr>
          <p:cNvPr id="27" name="Straight Connector 26"/>
          <p:cNvCxnSpPr>
            <a:stCxn id="12" idx="3"/>
            <a:endCxn id="8" idx="1"/>
          </p:cNvCxnSpPr>
          <p:nvPr/>
        </p:nvCxnSpPr>
        <p:spPr>
          <a:xfrm flipV="1">
            <a:off x="8036028" y="3700738"/>
            <a:ext cx="372879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-Turn Arrow 2"/>
          <p:cNvSpPr/>
          <p:nvPr/>
        </p:nvSpPr>
        <p:spPr>
          <a:xfrm flipH="1">
            <a:off x="6732701" y="1130256"/>
            <a:ext cx="2759641" cy="1028348"/>
          </a:xfrm>
          <a:prstGeom prst="uturnArrow">
            <a:avLst>
              <a:gd name="adj1" fmla="val 36397"/>
              <a:gd name="adj2" fmla="val 23339"/>
              <a:gd name="adj3" fmla="val 34694"/>
              <a:gd name="adj4" fmla="val 53519"/>
              <a:gd name="adj5" fmla="val 1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55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822895" y="1977358"/>
            <a:ext cx="2305622" cy="218108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55"/>
          </a:p>
        </p:txBody>
      </p:sp>
      <p:grpSp>
        <p:nvGrpSpPr>
          <p:cNvPr id="24" name="Group 23"/>
          <p:cNvGrpSpPr/>
          <p:nvPr/>
        </p:nvGrpSpPr>
        <p:grpSpPr>
          <a:xfrm>
            <a:off x="2672515" y="2025161"/>
            <a:ext cx="3349163" cy="3367045"/>
            <a:chOff x="3473809" y="2141109"/>
            <a:chExt cx="2915067" cy="3096046"/>
          </a:xfrm>
        </p:grpSpPr>
        <p:sp>
          <p:nvSpPr>
            <p:cNvPr id="29" name="Right Arrow 28"/>
            <p:cNvSpPr/>
            <p:nvPr/>
          </p:nvSpPr>
          <p:spPr>
            <a:xfrm>
              <a:off x="5903119" y="4570681"/>
              <a:ext cx="471569" cy="66647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 sz="955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473809" y="2303167"/>
              <a:ext cx="2469651" cy="2785378"/>
              <a:chOff x="3497726" y="2493405"/>
              <a:chExt cx="2469651" cy="278537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107459" y="2493405"/>
                <a:ext cx="1859918" cy="278537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241935" indent="-241935">
                  <a:spcBef>
                    <a:spcPts val="320"/>
                  </a:spcBef>
                  <a:buFont typeface="Arial" panose="02080604020202020204" charset="0"/>
                  <a:buChar char="•"/>
                </a:pPr>
                <a:r>
                  <a:rPr lang="id-ID" sz="1600" b="1" dirty="0"/>
                  <a:t>Integrasi Data</a:t>
                </a:r>
                <a:r>
                  <a:rPr lang="en-US" sz="1600" b="1" dirty="0"/>
                  <a:t> (single data)</a:t>
                </a:r>
                <a:endParaRPr lang="id-ID" sz="1600" b="1" dirty="0"/>
              </a:p>
              <a:p>
                <a:pPr marL="241935" indent="-241935">
                  <a:spcBef>
                    <a:spcPts val="320"/>
                  </a:spcBef>
                  <a:buFont typeface="Arial" panose="02080604020202020204" charset="0"/>
                  <a:buChar char="•"/>
                </a:pPr>
                <a:r>
                  <a:rPr lang="id-ID" sz="1600" b="1" dirty="0"/>
                  <a:t>Integrasi Aplikasi</a:t>
                </a:r>
              </a:p>
              <a:p>
                <a:pPr marL="241935" indent="-241935">
                  <a:spcBef>
                    <a:spcPts val="320"/>
                  </a:spcBef>
                  <a:buFont typeface="Arial" panose="02080604020202020204" charset="0"/>
                  <a:buChar char="•"/>
                </a:pPr>
                <a:r>
                  <a:rPr lang="en-US" sz="1600" b="1" dirty="0" err="1"/>
                  <a:t>Integrasi</a:t>
                </a:r>
                <a:r>
                  <a:rPr lang="en-US" sz="1600" b="1" dirty="0"/>
                  <a:t> </a:t>
                </a:r>
                <a:r>
                  <a:rPr lang="en-US" sz="1600" b="1" dirty="0" err="1" smtClean="0"/>
                  <a:t>Infrastruk</a:t>
                </a:r>
                <a:r>
                  <a:rPr lang="id-ID" sz="1600" b="1" dirty="0" smtClean="0"/>
                  <a:t>tur</a:t>
                </a:r>
                <a:endParaRPr lang="id-ID" sz="1600" b="1" dirty="0"/>
              </a:p>
              <a:p>
                <a:pPr marL="241935" indent="-241935">
                  <a:spcBef>
                    <a:spcPts val="320"/>
                  </a:spcBef>
                  <a:buFont typeface="Arial" panose="02080604020202020204" charset="0"/>
                  <a:buChar char="•"/>
                </a:pPr>
                <a:r>
                  <a:rPr lang="en-US" sz="1600" b="1" dirty="0" err="1"/>
                  <a:t>Publikasi</a:t>
                </a:r>
                <a:r>
                  <a:rPr lang="en-US" sz="1600" b="1" dirty="0"/>
                  <a:t> </a:t>
                </a:r>
                <a:r>
                  <a:rPr lang="en-US" sz="1600" b="1" dirty="0" err="1"/>
                  <a:t>Informasi</a:t>
                </a:r>
                <a:r>
                  <a:rPr lang="en-US" sz="1600" b="1" dirty="0"/>
                  <a:t> &amp; </a:t>
                </a:r>
                <a:r>
                  <a:rPr lang="en-US" sz="1600" b="1" dirty="0" err="1"/>
                  <a:t>Komunikasi</a:t>
                </a:r>
                <a:endParaRPr lang="en-US" sz="1600" b="1" dirty="0"/>
              </a:p>
              <a:p>
                <a:pPr marL="241935" indent="-241935">
                  <a:spcBef>
                    <a:spcPts val="320"/>
                  </a:spcBef>
                  <a:buFont typeface="Arial" panose="02080604020202020204" charset="0"/>
                  <a:buChar char="•"/>
                </a:pPr>
                <a:r>
                  <a:rPr lang="en-US" sz="1600" b="1" dirty="0" err="1"/>
                  <a:t>Pengamanan</a:t>
                </a:r>
                <a:r>
                  <a:rPr lang="en-US" sz="1600" b="1" dirty="0"/>
                  <a:t> </a:t>
                </a:r>
                <a:r>
                  <a:rPr lang="en-US" sz="1600" b="1" dirty="0" err="1"/>
                  <a:t>Informasi</a:t>
                </a:r>
                <a:endParaRPr lang="en-US" sz="1600" b="1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497726" y="2493405"/>
                <a:ext cx="772289" cy="277202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wordArtVert"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SMART PROVINCE</a:t>
                </a:r>
              </a:p>
            </p:txBody>
          </p:sp>
        </p:grpSp>
        <p:sp>
          <p:nvSpPr>
            <p:cNvPr id="18" name="Right Arrow 17"/>
            <p:cNvSpPr/>
            <p:nvPr/>
          </p:nvSpPr>
          <p:spPr>
            <a:xfrm>
              <a:off x="5917307" y="2141109"/>
              <a:ext cx="471569" cy="66647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 sz="955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5917307" y="3313906"/>
              <a:ext cx="471569" cy="66647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 sz="955"/>
            </a:p>
          </p:txBody>
        </p:sp>
      </p:grpSp>
      <p:sp>
        <p:nvSpPr>
          <p:cNvPr id="8" name="円/楕円 16">
            <a:hlinkClick r:id="" action="ppaction://noaction"/>
          </p:cNvPr>
          <p:cNvSpPr/>
          <p:nvPr/>
        </p:nvSpPr>
        <p:spPr>
          <a:xfrm>
            <a:off x="8408907" y="3314133"/>
            <a:ext cx="1798424" cy="77321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u="sng" dirty="0" smtClean="0">
                <a:solidFill>
                  <a:schemeClr val="bg1"/>
                </a:solidFill>
              </a:rPr>
              <a:t>Informasi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b="1" u="sng" dirty="0">
                <a:solidFill>
                  <a:schemeClr val="bg1"/>
                </a:solidFill>
              </a:rPr>
              <a:t>+ </a:t>
            </a:r>
            <a:r>
              <a:rPr lang="en-US" b="1" u="sng" dirty="0" err="1">
                <a:solidFill>
                  <a:schemeClr val="bg1"/>
                </a:solidFill>
              </a:rPr>
              <a:t>Komunikasi</a:t>
            </a:r>
            <a:r>
              <a:rPr lang="en-US" b="1" u="sng" dirty="0">
                <a:solidFill>
                  <a:schemeClr val="bg1"/>
                </a:solidFill>
              </a:rPr>
              <a:t> </a:t>
            </a:r>
            <a:r>
              <a:rPr lang="en-US" b="1" u="sng" dirty="0" err="1">
                <a:solidFill>
                  <a:schemeClr val="bg1"/>
                </a:solidFill>
              </a:rPr>
              <a:t>Publik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22172" y="2374909"/>
            <a:ext cx="1776593" cy="86581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MISI</a:t>
            </a:r>
            <a:endParaRPr lang="id-ID" sz="1400" dirty="0">
              <a:solidFill>
                <a:schemeClr val="tx1"/>
              </a:solidFill>
            </a:endParaRPr>
          </a:p>
          <a:p>
            <a:pPr algn="ctr"/>
            <a:r>
              <a:rPr lang="id-ID" b="1" dirty="0" smtClean="0">
                <a:solidFill>
                  <a:schemeClr val="bg1"/>
                </a:solidFill>
              </a:rPr>
              <a:t>JAWA TEGAH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179950" y="151990"/>
            <a:ext cx="5478487" cy="699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Kerangka</a:t>
            </a:r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Kebijakan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円/楕円 16">
            <a:hlinkClick r:id="" action="ppaction://noaction"/>
          </p:cNvPr>
          <p:cNvSpPr/>
          <p:nvPr/>
        </p:nvSpPr>
        <p:spPr>
          <a:xfrm>
            <a:off x="8543123" y="1957458"/>
            <a:ext cx="1523228" cy="975875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Keamanan</a:t>
            </a:r>
            <a:r>
              <a:rPr lang="en-US" sz="2000" b="1" dirty="0"/>
              <a:t> </a:t>
            </a:r>
            <a:r>
              <a:rPr lang="en-US" sz="2000" b="1" dirty="0" err="1"/>
              <a:t>Informasi</a:t>
            </a:r>
            <a:endParaRPr lang="en-US" sz="1600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円/楕円 16">
            <a:hlinkClick r:id="" action="ppaction://noaction"/>
          </p:cNvPr>
          <p:cNvSpPr/>
          <p:nvPr/>
        </p:nvSpPr>
        <p:spPr>
          <a:xfrm>
            <a:off x="5954261" y="2145680"/>
            <a:ext cx="2081768" cy="6228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Integrasi</a:t>
            </a:r>
            <a:r>
              <a:rPr lang="en-US" b="1" dirty="0">
                <a:solidFill>
                  <a:schemeClr val="bg1"/>
                </a:solidFill>
              </a:rPr>
              <a:t> Data</a:t>
            </a:r>
          </a:p>
          <a:p>
            <a:pPr algn="ctr"/>
            <a:r>
              <a:rPr lang="en-US" b="1" i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(single data)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513301" y="3271154"/>
            <a:ext cx="1562585" cy="7470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KETERBUKAAN </a:t>
            </a:r>
          </a:p>
          <a:p>
            <a:pPr algn="ctr"/>
            <a:r>
              <a:rPr lang="id-ID" dirty="0" smtClean="0"/>
              <a:t> INFORMASI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7605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65970" y="488836"/>
            <a:ext cx="3040102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b="1" dirty="0"/>
              <a:t>DINAS KESEHATAN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568623"/>
              </p:ext>
            </p:extLst>
          </p:nvPr>
        </p:nvGraphicFramePr>
        <p:xfrm>
          <a:off x="632012" y="920884"/>
          <a:ext cx="11066929" cy="5048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err="1"/>
                        <a:t>Jenis</a:t>
                      </a:r>
                      <a:r>
                        <a:rPr lang="en-AU" sz="1600" dirty="0"/>
                        <a:t> Data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Level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Proporsi penduduk dengan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asupan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kalori di bawah tingkat konsumsi minimum (standar yang digunakan Indonesia 2.100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Kkal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/kapita/hari)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anak usia 1 tahun yang diimunisasi campak Non Polio AFP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 100.000 penduduk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balita pneumonia yang ditangani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664868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penemuan dan penanganan penderita penyakit TBC BTA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066545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Tingkat prevalensi Tuberkulosis (per 100.000 penduduk)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580839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Tingkat kematian karena Tuberkulosis (per 100.000 penduduk)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555340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Proporsi jumlah kasus Tuberkulosis yang terdeteksi dalam program DOTS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992746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Proporsi kasus Tuberkulosis yang diobati dan sembuh dalam program DOTS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588636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penemuan dan penanganan penderita penyakit DBD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1059153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Penderita  diare  yang ditangani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3802656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Angka kejadian Malaria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0235053"/>
                  </a:ext>
                </a:extLst>
              </a:tr>
              <a:tr h="164110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Tingkat kematian akibat malaria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74883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Proporsi anak balita yang tidur dengan kelambu berinsektisida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5510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458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46652" y="221367"/>
            <a:ext cx="3040102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b="1" dirty="0"/>
              <a:t>DINAS KESEHATAN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348551"/>
              </p:ext>
            </p:extLst>
          </p:nvPr>
        </p:nvGraphicFramePr>
        <p:xfrm>
          <a:off x="349623" y="653415"/>
          <a:ext cx="11268635" cy="6204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9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12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6106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94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Proporsi anak balita dengan demam yang diobati dengan obat anti malaria yang tepat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018515"/>
                  </a:ext>
                </a:extLst>
              </a:tr>
              <a:tr h="45689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3</a:t>
                      </a:r>
                      <a:r>
                        <a:rPr lang="id-ID" sz="1600" dirty="0" smtClean="0">
                          <a:latin typeface="+mn-lt"/>
                        </a:rPr>
                        <a:t>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Proporsi  jumlah penduduk usia 15‐24 tahun yang memiliki pengetahuan komprehensif  tentang HIV/AIDS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  <a:tr h="308097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pelayanan kesehatan rujukan pasien masyarakat miskin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337607"/>
                  </a:ext>
                </a:extLst>
              </a:tr>
              <a:tr h="308097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 kunjungan bayi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200116"/>
                  </a:ext>
                </a:extLst>
              </a:tr>
              <a:tr h="308097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puskesmas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46887"/>
                  </a:ext>
                </a:extLst>
              </a:tr>
              <a:tr h="308097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 pembantu puskesmas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830138"/>
                  </a:ext>
                </a:extLst>
              </a:tr>
              <a:tr h="308097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 kunjungan Ibu hamil K4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218339"/>
                  </a:ext>
                </a:extLst>
              </a:tr>
              <a:tr h="308097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40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 pelayanan nifas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664868"/>
                  </a:ext>
                </a:extLst>
              </a:tr>
              <a:tr h="308097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41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 neonatus dengan komplikasi yang ditangani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0839"/>
                  </a:ext>
                </a:extLst>
              </a:tr>
              <a:tr h="308097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42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 pelayanan anak balita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553405"/>
                  </a:ext>
                </a:extLst>
              </a:tr>
              <a:tr h="456894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43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pemberian makanan pendamping ASI pada anak usia 6 - 24 bulan keluarga miskin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927465"/>
                  </a:ext>
                </a:extLst>
              </a:tr>
              <a:tr h="308097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44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penjaringan kesehatan siswa SD dan setingkat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059153"/>
                  </a:ext>
                </a:extLst>
              </a:tr>
              <a:tr h="308097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45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pelayanan kesehatan dasar masyarakat miskin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235053"/>
                  </a:ext>
                </a:extLst>
              </a:tr>
              <a:tr h="456894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46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pelayanan gawat darurat level 1 yang harus diberikan sarana kesehatan (RS)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294478"/>
                  </a:ext>
                </a:extLst>
              </a:tr>
              <a:tr h="456894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47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 Desa/ Kelurahan mengalami KLB yang dilakukan penyelidikan epidemiologi &lt; 24 jam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741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5907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14640" y="520044"/>
            <a:ext cx="5704398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US" sz="2400" b="1" dirty="0"/>
              <a:t>DINAS PU BINA MARGA DAN CIPTA KARYA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266539"/>
              </p:ext>
            </p:extLst>
          </p:nvPr>
        </p:nvGraphicFramePr>
        <p:xfrm>
          <a:off x="497541" y="974674"/>
          <a:ext cx="11187952" cy="5534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1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8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Proporsi panjang jaringan jalan dalam kondisi baik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panjang jalan dengan jumlah penduduk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538883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jalan kabupaten dalam kondisi baik ( &gt; 40 KM/Jam)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706469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jalan yang memiliki trotoar dan drainase/saluran pembuangan  air (minimal  1,5 m)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392576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sempadan jalan yang dipakai pedagang kaki lima atau bangunan rumah liar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24845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sempadan sungai yang dipakai bangunan liar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1614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drainase  dalam kondisi baik/ pembuangan aliran air tidak tersumbat  Tidak terjadi genangan &gt; 2 kali setahun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4878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 pembangunan turap di  wilayah jalan penghubung dan aliran sungai rawan longsor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   irigasi  kabupaten  dalam kondisi baik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674287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Jaringan Irigasi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664868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penduduk berakses air minum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734028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Proporsi rumah tangga dengan akses  berkelanjutan terhadap air minum layak, perkotaan dan perdesaan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12883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Tersedianya fasilitas  pengurangan sampah di perkotaan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148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1253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5A33D01-2F65-4D82-810B-B6B7C42C801A}"/>
              </a:ext>
            </a:extLst>
          </p:cNvPr>
          <p:cNvSpPr/>
          <p:nvPr/>
        </p:nvSpPr>
        <p:spPr>
          <a:xfrm>
            <a:off x="1618524" y="726522"/>
            <a:ext cx="6180668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GB" sz="2400" dirty="0"/>
              <a:t>DINAS </a:t>
            </a:r>
            <a:r>
              <a:rPr lang="id-ID" sz="2400" dirty="0"/>
              <a:t>P</a:t>
            </a:r>
            <a:r>
              <a:rPr lang="en-AU" sz="2400" dirty="0"/>
              <a:t>U </a:t>
            </a:r>
            <a:r>
              <a:rPr lang="en-GB" sz="2400" dirty="0"/>
              <a:t>SUMBER DAYA AIR</a:t>
            </a:r>
            <a:r>
              <a:rPr lang="id-ID" sz="2400" dirty="0"/>
              <a:t> DAN TATA RUANG</a:t>
            </a:r>
            <a:endParaRPr lang="en-US" sz="24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AA574C-DE62-4008-9725-3D2612326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155214"/>
              </p:ext>
            </p:extLst>
          </p:nvPr>
        </p:nvGraphicFramePr>
        <p:xfrm>
          <a:off x="376519" y="1158570"/>
          <a:ext cx="11174504" cy="2539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3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Ruang Terbuka Hijau per Satuan Luas Wilayah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HPL/HGB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bangunan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IMB  per 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satuan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bangunan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1614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Ruang  publik  yang berubah peruntukannya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4878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Ketaatan  terhadap RTRW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23873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Tersedianya data dan informasi penanganan sampah di wilayah provinsi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223753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jumlah sampah yang tertangani pada kondisi khusus di Provinsi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436603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5A33D01-2F65-4D82-810B-B6B7C42C801A}"/>
              </a:ext>
            </a:extLst>
          </p:cNvPr>
          <p:cNvSpPr/>
          <p:nvPr/>
        </p:nvSpPr>
        <p:spPr>
          <a:xfrm>
            <a:off x="1618524" y="3933056"/>
            <a:ext cx="2457359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id-ID" sz="2400" dirty="0"/>
              <a:t>BANK INDONESIA</a:t>
            </a:r>
            <a:endParaRPr lang="en-US" sz="2400" b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AAA574C-DE62-4008-9725-3D2612326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74237"/>
              </p:ext>
            </p:extLst>
          </p:nvPr>
        </p:nvGraphicFramePr>
        <p:xfrm>
          <a:off x="376519" y="4365104"/>
          <a:ext cx="11174503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8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3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terhadap simpanan umum pinjaman di bank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pinjaman terhadap simpanan di BPR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16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0043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42BAA6D3-68F8-4E51-A91D-EBC28BC060BC}"/>
              </a:ext>
            </a:extLst>
          </p:cNvPr>
          <p:cNvSpPr/>
          <p:nvPr/>
        </p:nvSpPr>
        <p:spPr>
          <a:xfrm>
            <a:off x="1648602" y="821523"/>
            <a:ext cx="7669539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s-ES" sz="2400" dirty="0"/>
              <a:t>DINAS </a:t>
            </a:r>
            <a:r>
              <a:rPr lang="id-ID" sz="2400" dirty="0"/>
              <a:t>PERUMAHAN RAKYAT </a:t>
            </a:r>
            <a:r>
              <a:rPr lang="es-ES" sz="2400" dirty="0"/>
              <a:t>DAN </a:t>
            </a:r>
            <a:r>
              <a:rPr lang="id-ID" sz="2400" dirty="0"/>
              <a:t>KAWASAN PERMUKIMAN</a:t>
            </a:r>
            <a:endParaRPr lang="en-US" sz="24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705946B-BDD3-4D5C-AC1B-6D11C372A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449274"/>
              </p:ext>
            </p:extLst>
          </p:nvPr>
        </p:nvGraphicFramePr>
        <p:xfrm>
          <a:off x="443754" y="1253572"/>
          <a:ext cx="1124174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4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9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 rumah tinggal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bersanitasi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 areal kawasan kumuh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495498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rumah layak huni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17288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 permukiman layak huni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1614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ketersediaan rumah layak huni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4878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 layanan rumah layak huni yang terjangkau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pemukiman yang tertata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674287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lingkungan pemukiman kumuh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664868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luasan permukiman kumuh di kawasan perkotaan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4471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Proporsi rumah tangga kumuh perkotaan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768478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Lingkungan Yang Sehat dan Aman yang didukung dengan PSU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9702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luas lahan bersertifikat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2407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Penyelesaian  kasus tanah Negara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611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8754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0E949E86-17CF-403F-85B8-AE3BE00EA753}"/>
              </a:ext>
            </a:extLst>
          </p:cNvPr>
          <p:cNvSpPr/>
          <p:nvPr/>
        </p:nvSpPr>
        <p:spPr>
          <a:xfrm>
            <a:off x="1608261" y="896562"/>
            <a:ext cx="4429179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GB" sz="2400" dirty="0"/>
              <a:t>SATUAN POLISI PAMONG PRAJA</a:t>
            </a:r>
            <a:endParaRPr lang="en-US" sz="24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29EB1E-CA04-41A0-8805-54EA0CB5C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312168"/>
              </p:ext>
            </p:extLst>
          </p:nvPr>
        </p:nvGraphicFramePr>
        <p:xfrm>
          <a:off x="578225" y="1363548"/>
          <a:ext cx="1113416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6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4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05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 Penegakan PERDA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</a:tbl>
          </a:graphicData>
        </a:graphic>
      </p:graphicFrame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3F90FD15-94A0-4E18-901D-3F3A130BD722}"/>
              </a:ext>
            </a:extLst>
          </p:cNvPr>
          <p:cNvSpPr/>
          <p:nvPr/>
        </p:nvSpPr>
        <p:spPr>
          <a:xfrm>
            <a:off x="1564851" y="2229777"/>
            <a:ext cx="5479503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id-ID" sz="2400" b="1" dirty="0"/>
              <a:t>BADAN KESATUAN BANGSA DAN POLITIK</a:t>
            </a:r>
            <a:endParaRPr lang="en-US" sz="24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9E67E0-3C0C-49DD-8AB5-E5D764FD8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287221"/>
              </p:ext>
            </p:extLst>
          </p:nvPr>
        </p:nvGraphicFramePr>
        <p:xfrm>
          <a:off x="578224" y="2696763"/>
          <a:ext cx="1113416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6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4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05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480"/>
                        </a:spcBef>
                        <a:spcAft>
                          <a:spcPts val="480"/>
                        </a:spcAft>
                        <a:buFont typeface="Arial" pitchFamily="34" charset="0"/>
                        <a:buNone/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Kondusivitas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daerah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provinsi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 </a:t>
                      </a:r>
                      <a:r>
                        <a:rPr lang="fi-FI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an kabupaten/kota di Jawa Tengah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Malgun Gothic"/>
                        <a:cs typeface="Bookman Old Style"/>
                      </a:endParaRPr>
                    </a:p>
                  </a:txBody>
                  <a:tcPr marL="63896" marR="63896" marT="0" marB="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</a:rPr>
                        <a:t>Kegiatan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pembinaan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terhadap</a:t>
                      </a:r>
                      <a:r>
                        <a:rPr lang="en-US" sz="1600" dirty="0">
                          <a:effectLst/>
                        </a:rPr>
                        <a:t> LSM, </a:t>
                      </a:r>
                      <a:r>
                        <a:rPr lang="en-US" sz="1600" dirty="0" err="1">
                          <a:effectLst/>
                        </a:rPr>
                        <a:t>Ormas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dan</a:t>
                      </a:r>
                      <a:r>
                        <a:rPr lang="en-US" sz="1600" dirty="0">
                          <a:effectLst/>
                        </a:rPr>
                        <a:t> OKP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896" marR="63896" marT="0" marB="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1614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480"/>
                        </a:spcBef>
                        <a:spcAft>
                          <a:spcPts val="480"/>
                        </a:spcAft>
                        <a:buFont typeface="Arial" pitchFamily="34" charset="0"/>
                        <a:buNone/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Persentase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Penggunaan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hak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pilih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Pemilu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Legislatif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Malgun Gothic"/>
                        <a:cs typeface="Bookman Old Style"/>
                      </a:endParaRPr>
                    </a:p>
                  </a:txBody>
                  <a:tcPr marL="63896" marR="63896" marT="0" marB="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4878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Persentase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Penggunaan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hak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pilih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Pemilu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Presiden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dan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 Wakil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Presiden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Malgun Gothic"/>
                        <a:cs typeface="Bookman Old Style"/>
                      </a:endParaRPr>
                    </a:p>
                  </a:txBody>
                  <a:tcPr marL="63896" marR="63896" marT="0" marB="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Persentase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Penggunaan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hak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pilih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Pemilu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Kepala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 Daerah</a:t>
                      </a:r>
                    </a:p>
                  </a:txBody>
                  <a:tcPr marL="63896" marR="63896" marT="0" marB="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75222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480"/>
                        </a:spcBef>
                        <a:spcAft>
                          <a:spcPts val="480"/>
                        </a:spcAft>
                        <a:buFont typeface="Arial" pitchFamily="34" charset="0"/>
                        <a:buNone/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Indeks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Demokrasi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 Indonesia di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Jawa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 Tengah</a:t>
                      </a:r>
                    </a:p>
                  </a:txBody>
                  <a:tcPr marL="63896" marR="63896" marT="0" marB="0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6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3726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C741CCD-235E-4C35-86B2-E5D13B2B77BF}"/>
              </a:ext>
            </a:extLst>
          </p:cNvPr>
          <p:cNvSpPr/>
          <p:nvPr/>
        </p:nvSpPr>
        <p:spPr>
          <a:xfrm>
            <a:off x="2229728" y="320962"/>
            <a:ext cx="2311151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AU" sz="2400" b="1" dirty="0"/>
              <a:t>DINAS SOSIAL</a:t>
            </a:r>
            <a:endParaRPr lang="en-US" sz="24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F01753-EA83-4E76-BFCF-42718D1E1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655569"/>
              </p:ext>
            </p:extLst>
          </p:nvPr>
        </p:nvGraphicFramePr>
        <p:xfrm>
          <a:off x="242046" y="787947"/>
          <a:ext cx="11564471" cy="4101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8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3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66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PMKS yang memperoleh bantuan sosial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PMKS yang tertangani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1614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PMKS skala yang memperoleh bantuan sosial untuk pemenuhan kebutuhan dasar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4878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panti sosial yang menerima program pemberdayaan sosial melalui kelompok usaha bersama (KUBE) atau kelompok sosial ekonomi sejenis lainnya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panti sosial yang menyediakan sarana prasarana pelayanan kesehatan sosial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75222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wahana kesejahteraan sosial berbasis masyarakat (WKBSM) yang menyediakan sarana prasarana pelayanan kesejahteraan sosial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677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penyandang cacat fisik dan mental, serta lanjut usia tidak potensial yang telah menerima jaminan sosial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67363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PMKS yang memperoleh bantuan sosial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282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2927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C741CCD-235E-4C35-86B2-E5D13B2B77BF}"/>
              </a:ext>
            </a:extLst>
          </p:cNvPr>
          <p:cNvSpPr/>
          <p:nvPr/>
        </p:nvSpPr>
        <p:spPr>
          <a:xfrm>
            <a:off x="2377645" y="224353"/>
            <a:ext cx="5623519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s-ES" sz="2400" dirty="0"/>
              <a:t>DINAS TENAGA KERJA</a:t>
            </a:r>
            <a:r>
              <a:rPr lang="id-ID" sz="2400" dirty="0"/>
              <a:t> DAN</a:t>
            </a:r>
            <a:r>
              <a:rPr lang="es-ES" sz="2400" dirty="0"/>
              <a:t> TRANSMIGRASI</a:t>
            </a:r>
            <a:endParaRPr lang="en-US" sz="24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F01753-EA83-4E76-BFCF-42718D1E1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643927"/>
              </p:ext>
            </p:extLst>
          </p:nvPr>
        </p:nvGraphicFramePr>
        <p:xfrm>
          <a:off x="242047" y="691338"/>
          <a:ext cx="11672047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6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8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3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Angka  partisipasi angkatan kerja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4508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Tingkt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partisipasi angkatan kerja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7369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Tingkat pengangguran terbuka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803698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Angka  sengketa pengusaha-pekerja per tahun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61510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Besaran kasus yang diselesaikan dengan Perjanjian Bersama (PB)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39368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Besaran pencari kerja yang terdaftar yang ditempatkan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13513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Keselamatan dan perlindungan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91446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Besaran pekerja/buruh yang menjadi peserta program Jamsostek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591688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Perselisihan buruh dan pengusaha terhadap kebijakan pemerintah daerah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82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Besaran  Pemeriksaan Perusahaan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Besaran  Pengujian Peralatan di Perusahaan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1614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Besaran tenaga kerja yang mendapatkan pelatihan berbasis kompetensi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4878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Besaran tenaga kerja yang mendapatkan pelatihan berbasis masyarakat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Besaran tenaga kerja yang mendapatkan pelatihan kewirausahaan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75222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 lulusan S1/S2/S3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677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penduduk yang bekerja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673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9604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C741CCD-235E-4C35-86B2-E5D13B2B77BF}"/>
              </a:ext>
            </a:extLst>
          </p:cNvPr>
          <p:cNvSpPr/>
          <p:nvPr/>
        </p:nvSpPr>
        <p:spPr>
          <a:xfrm>
            <a:off x="2265464" y="411999"/>
            <a:ext cx="5623519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s-ES" sz="2400" dirty="0"/>
              <a:t>DINAS TENAGA KERJA</a:t>
            </a:r>
            <a:r>
              <a:rPr lang="id-ID" sz="2400" dirty="0"/>
              <a:t> DAN</a:t>
            </a:r>
            <a:r>
              <a:rPr lang="es-ES" sz="2400" dirty="0"/>
              <a:t> TRANSMIGRASI</a:t>
            </a:r>
            <a:endParaRPr lang="en-US" sz="24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F01753-EA83-4E76-BFCF-42718D1E1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529097"/>
              </p:ext>
            </p:extLst>
          </p:nvPr>
        </p:nvGraphicFramePr>
        <p:xfrm>
          <a:off x="331573" y="844047"/>
          <a:ext cx="11474945" cy="1412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2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29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latin typeface="+mn-lt"/>
                        </a:rPr>
                        <a:t>17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Laju  pertumbuhan PDB per tenaga kerja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270986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latin typeface="+mn-lt"/>
                        </a:rPr>
                        <a:t>18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kesempatan kerja thd penduduk usia 15 tahun ke atas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109439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</a:t>
                      </a:r>
                      <a:r>
                        <a:rPr lang="id-ID" sz="1400" dirty="0" smtClean="0">
                          <a:latin typeface="+mn-lt"/>
                        </a:rPr>
                        <a:t>9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Proporsi tenaga kerja yang berusaha sendiri dan pekerja bebas keluarga terhadap total kesempatan kerja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976116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5A33D01-2F65-4D82-810B-B6B7C42C801A}"/>
              </a:ext>
            </a:extLst>
          </p:cNvPr>
          <p:cNvSpPr/>
          <p:nvPr/>
        </p:nvSpPr>
        <p:spPr>
          <a:xfrm>
            <a:off x="2265464" y="2668255"/>
            <a:ext cx="3033423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id-ID" sz="2400" dirty="0"/>
              <a:t>KEPOLISIAN DAERAH</a:t>
            </a:r>
            <a:endParaRPr lang="en-US" sz="24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AA574C-DE62-4008-9725-3D2612326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617093"/>
              </p:ext>
            </p:extLst>
          </p:nvPr>
        </p:nvGraphicFramePr>
        <p:xfrm>
          <a:off x="331572" y="3119468"/>
          <a:ext cx="1147494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0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2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2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Angka  kriminalitas yang tertangani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</a:tbl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5A33D01-2F65-4D82-810B-B6B7C42C801A}"/>
              </a:ext>
            </a:extLst>
          </p:cNvPr>
          <p:cNvSpPr/>
          <p:nvPr/>
        </p:nvSpPr>
        <p:spPr>
          <a:xfrm>
            <a:off x="2265464" y="4500711"/>
            <a:ext cx="1953303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id-ID" sz="2400" dirty="0"/>
              <a:t>INSPEKTORAT</a:t>
            </a:r>
            <a:endParaRPr lang="en-US" sz="2400" b="1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AAA574C-DE62-4008-9725-3D2612326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705590"/>
              </p:ext>
            </p:extLst>
          </p:nvPr>
        </p:nvGraphicFramePr>
        <p:xfrm>
          <a:off x="331572" y="4932759"/>
          <a:ext cx="1147494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0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2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2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Persentase tindak lanjut temuan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Persentase pelanggaran pegawai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911006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temuan BPK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085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2643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C741CCD-235E-4C35-86B2-E5D13B2B77BF}"/>
              </a:ext>
            </a:extLst>
          </p:cNvPr>
          <p:cNvSpPr/>
          <p:nvPr/>
        </p:nvSpPr>
        <p:spPr>
          <a:xfrm>
            <a:off x="2078179" y="415091"/>
            <a:ext cx="7999783" cy="77601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id-ID" sz="2400" dirty="0"/>
              <a:t>DINAS</a:t>
            </a:r>
            <a:r>
              <a:rPr lang="en-GB" sz="2400" dirty="0"/>
              <a:t> PEMBERDAYAAN PEREMPUAN</a:t>
            </a:r>
            <a:r>
              <a:rPr lang="id-ID" sz="2400" dirty="0"/>
              <a:t>,</a:t>
            </a:r>
            <a:r>
              <a:rPr lang="en-GB" sz="2400" dirty="0"/>
              <a:t> PERLINDUNGAN ANAK</a:t>
            </a:r>
            <a:r>
              <a:rPr lang="id-ID" sz="2400" dirty="0"/>
              <a:t>, PENGENDALIAN PENDUDUK DAN KELUARGA BERENCANA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F01753-EA83-4E76-BFCF-42718D1E1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79870"/>
              </p:ext>
            </p:extLst>
          </p:nvPr>
        </p:nvGraphicFramePr>
        <p:xfrm>
          <a:off x="537884" y="1191109"/>
          <a:ext cx="11080375" cy="4853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9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9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22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1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partisipasi perempuan di lembaga pemerintah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4508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2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Proporsi  kursi  yang diduduki  perempuan di DPR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39334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3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Partisipasi perempuan di lembaga swasta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3390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4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KDRT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5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jumlah tenaga kerja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dibawah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umur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1614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6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Partisipasi  angkatan kerja perempuan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4878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7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perempuan dan anak korban kekerasan yang mendapatkan penanganan pengaduan oleh petugas terlatih di dalam unit pelayanan terpadu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8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perempuan dan anak korban kekerasan yang mendapatkan layanan kesehatan oleh tenaga kesehatan terlatih di Puskesmas mampu tatalaksana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KtP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/A dan PPT/PKT di Rumah Sakit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75222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9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layanan rehabilitasi sosial yang diberikan oleh petugas rehabilitasi sosial terlatih bagi perempuan dan anak korban kekerasan di dalam unit pelayanan terpadu.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677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10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penegakan hukum dari tingkat penyidikan sampai dengan putusan pengadilan atas kasus-kasus kekerasan terhadap perempuan dan anak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504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7047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5550" y="64961"/>
            <a:ext cx="9724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ALUR</a:t>
            </a:r>
            <a:r>
              <a:rPr lang="en-A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KERJA </a:t>
            </a:r>
            <a:r>
              <a:rPr lang="id-ID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</a:t>
            </a:r>
            <a:r>
              <a:rPr lang="en-A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A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en-A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520790" y="1048411"/>
            <a:ext cx="1440160" cy="122413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KAB/KOTA</a:t>
            </a:r>
          </a:p>
        </p:txBody>
      </p:sp>
      <p:sp>
        <p:nvSpPr>
          <p:cNvPr id="4" name="Oval 3"/>
          <p:cNvSpPr/>
          <p:nvPr/>
        </p:nvSpPr>
        <p:spPr>
          <a:xfrm>
            <a:off x="520572" y="2848611"/>
            <a:ext cx="1440160" cy="122413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PPID</a:t>
            </a:r>
          </a:p>
        </p:txBody>
      </p:sp>
      <p:sp>
        <p:nvSpPr>
          <p:cNvPr id="5" name="Oval 4"/>
          <p:cNvSpPr/>
          <p:nvPr/>
        </p:nvSpPr>
        <p:spPr>
          <a:xfrm>
            <a:off x="443754" y="4675597"/>
            <a:ext cx="1557319" cy="122413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SKPD</a:t>
            </a:r>
            <a:endParaRPr lang="x-none"/>
          </a:p>
        </p:txBody>
      </p:sp>
      <p:sp>
        <p:nvSpPr>
          <p:cNvPr id="6" name="Oval 5"/>
          <p:cNvSpPr/>
          <p:nvPr/>
        </p:nvSpPr>
        <p:spPr>
          <a:xfrm>
            <a:off x="2535127" y="2848611"/>
            <a:ext cx="1116959" cy="122413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DIP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4228149" y="2992627"/>
            <a:ext cx="1177716" cy="9361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latin typeface="Tahoma" pitchFamily="34" charset="0"/>
                <a:ea typeface="Tahoma" pitchFamily="34" charset="0"/>
                <a:cs typeface="Tahoma" pitchFamily="34" charset="0"/>
              </a:rPr>
              <a:t>SDS </a:t>
            </a:r>
          </a:p>
          <a:p>
            <a:pPr algn="ctr"/>
            <a:r>
              <a:rPr lang="en-AU" b="1" dirty="0">
                <a:latin typeface="Tahoma" pitchFamily="34" charset="0"/>
                <a:ea typeface="Tahoma" pitchFamily="34" charset="0"/>
                <a:cs typeface="Tahoma" pitchFamily="34" charset="0"/>
              </a:rPr>
              <a:t>FORUM</a:t>
            </a:r>
          </a:p>
        </p:txBody>
      </p:sp>
      <p:sp>
        <p:nvSpPr>
          <p:cNvPr id="10" name="Arrow: Striped Right 9"/>
          <p:cNvSpPr/>
          <p:nvPr/>
        </p:nvSpPr>
        <p:spPr>
          <a:xfrm>
            <a:off x="3724093" y="3154155"/>
            <a:ext cx="440160" cy="64807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Arrow: Striped Right 10"/>
          <p:cNvSpPr/>
          <p:nvPr/>
        </p:nvSpPr>
        <p:spPr>
          <a:xfrm>
            <a:off x="2027014" y="3154155"/>
            <a:ext cx="440160" cy="64807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rrow: Striped Right 11"/>
          <p:cNvSpPr/>
          <p:nvPr/>
        </p:nvSpPr>
        <p:spPr>
          <a:xfrm rot="16200000">
            <a:off x="1020572" y="4040799"/>
            <a:ext cx="440160" cy="64807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rrow: Striped Right 12"/>
          <p:cNvSpPr/>
          <p:nvPr/>
        </p:nvSpPr>
        <p:spPr>
          <a:xfrm rot="5400000">
            <a:off x="1020572" y="2234515"/>
            <a:ext cx="440160" cy="64807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Arrow: Striped Right 13"/>
          <p:cNvSpPr/>
          <p:nvPr/>
        </p:nvSpPr>
        <p:spPr>
          <a:xfrm>
            <a:off x="5464008" y="3154155"/>
            <a:ext cx="440160" cy="64807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Arrow: Striped Right 14"/>
          <p:cNvSpPr/>
          <p:nvPr/>
        </p:nvSpPr>
        <p:spPr>
          <a:xfrm>
            <a:off x="9083831" y="3139837"/>
            <a:ext cx="440160" cy="64807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4228150" y="1431747"/>
            <a:ext cx="1116959" cy="9361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BPS</a:t>
            </a:r>
          </a:p>
        </p:txBody>
      </p:sp>
      <p:sp>
        <p:nvSpPr>
          <p:cNvPr id="17" name="Oval 16"/>
          <p:cNvSpPr/>
          <p:nvPr/>
        </p:nvSpPr>
        <p:spPr>
          <a:xfrm>
            <a:off x="4263319" y="4541634"/>
            <a:ext cx="1116959" cy="9361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BIG</a:t>
            </a:r>
          </a:p>
        </p:txBody>
      </p:sp>
      <p:sp>
        <p:nvSpPr>
          <p:cNvPr id="18" name="Arrow: Striped Right 17"/>
          <p:cNvSpPr/>
          <p:nvPr/>
        </p:nvSpPr>
        <p:spPr>
          <a:xfrm rot="16200000">
            <a:off x="4608414" y="3906192"/>
            <a:ext cx="440160" cy="64807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Arrow: Striped Right 18"/>
          <p:cNvSpPr/>
          <p:nvPr/>
        </p:nvSpPr>
        <p:spPr>
          <a:xfrm rot="5400000">
            <a:off x="4595276" y="2361169"/>
            <a:ext cx="440160" cy="64807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9592133" y="2853833"/>
            <a:ext cx="2196351" cy="3580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latin typeface="Tahoma" pitchFamily="34" charset="0"/>
                <a:ea typeface="Tahoma" pitchFamily="34" charset="0"/>
                <a:cs typeface="Tahoma" pitchFamily="34" charset="0"/>
              </a:rPr>
              <a:t>USER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592133" y="3213873"/>
            <a:ext cx="2196352" cy="12095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6530" indent="-176530">
              <a:buFontTx/>
              <a:buChar char="-"/>
            </a:pPr>
            <a:r>
              <a:rPr lang="en-AU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Pemerintah</a:t>
            </a:r>
            <a:r>
              <a:rPr lang="en-A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176530" indent="-176530">
              <a:buFontTx/>
              <a:buChar char="-"/>
            </a:pPr>
            <a:r>
              <a:rPr lang="en-AU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Masy</a:t>
            </a:r>
            <a:r>
              <a:rPr lang="id-ID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arakat</a:t>
            </a:r>
            <a:endParaRPr lang="en-A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6530" indent="-176530">
              <a:buFontTx/>
              <a:buChar char="-"/>
            </a:pPr>
            <a:r>
              <a:rPr lang="en-AU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Dunia</a:t>
            </a:r>
            <a:r>
              <a:rPr lang="en-A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Usaha</a:t>
            </a:r>
          </a:p>
          <a:p>
            <a:pPr marL="176530" indent="-176530">
              <a:buFontTx/>
              <a:buChar char="-"/>
            </a:pPr>
            <a:r>
              <a:rPr lang="en-AU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Perg</a:t>
            </a:r>
            <a:r>
              <a:rPr lang="id-ID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uruan</a:t>
            </a:r>
            <a:r>
              <a:rPr lang="en-A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Tinggi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23214" y="6156931"/>
            <a:ext cx="4003126" cy="58718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100" b="1" dirty="0" smtClean="0"/>
          </a:p>
          <a:p>
            <a:r>
              <a:rPr lang="en-AU" sz="1100" b="1" dirty="0" err="1" smtClean="0"/>
              <a:t>Keterangan</a:t>
            </a:r>
            <a:r>
              <a:rPr lang="en-AU" sz="1100" b="1" dirty="0" smtClean="0"/>
              <a:t> </a:t>
            </a:r>
            <a:r>
              <a:rPr lang="en-AU" sz="1100" b="1" dirty="0"/>
              <a:t>:</a:t>
            </a:r>
          </a:p>
          <a:p>
            <a:r>
              <a:rPr lang="en-AU" sz="1100" b="1" dirty="0" smtClean="0"/>
              <a:t>PPID</a:t>
            </a:r>
            <a:r>
              <a:rPr lang="id-ID" sz="1100" b="1" dirty="0" smtClean="0"/>
              <a:t>	</a:t>
            </a:r>
            <a:r>
              <a:rPr lang="en-AU" sz="1100" b="1" dirty="0" smtClean="0"/>
              <a:t>: </a:t>
            </a:r>
            <a:r>
              <a:rPr lang="en-AU" sz="1100" b="1" dirty="0" err="1"/>
              <a:t>Pejabat</a:t>
            </a:r>
            <a:r>
              <a:rPr lang="en-AU" sz="1100" b="1" dirty="0"/>
              <a:t> </a:t>
            </a:r>
            <a:r>
              <a:rPr lang="en-AU" sz="1100" b="1" dirty="0" err="1" smtClean="0"/>
              <a:t>Pengelo</a:t>
            </a:r>
            <a:r>
              <a:rPr lang="id-ID" sz="1100" b="1" dirty="0" err="1" smtClean="0"/>
              <a:t>la</a:t>
            </a:r>
            <a:r>
              <a:rPr lang="en-AU" sz="1100" b="1" dirty="0" smtClean="0"/>
              <a:t> </a:t>
            </a:r>
            <a:r>
              <a:rPr lang="en-AU" sz="1100" b="1" dirty="0" err="1"/>
              <a:t>Informasi</a:t>
            </a:r>
            <a:r>
              <a:rPr lang="en-AU" sz="1100" b="1" dirty="0"/>
              <a:t> </a:t>
            </a:r>
            <a:r>
              <a:rPr lang="en-AU" sz="1100" b="1" dirty="0" err="1"/>
              <a:t>dan</a:t>
            </a:r>
            <a:r>
              <a:rPr lang="en-AU" sz="1100" b="1" dirty="0"/>
              <a:t> </a:t>
            </a:r>
            <a:r>
              <a:rPr lang="en-AU" sz="1100" b="1" dirty="0" err="1"/>
              <a:t>Dokumentasi</a:t>
            </a:r>
            <a:endParaRPr lang="en-AU" sz="1100" b="1" dirty="0"/>
          </a:p>
          <a:p>
            <a:r>
              <a:rPr lang="en-AU" sz="1100" b="1" dirty="0"/>
              <a:t>DIP	</a:t>
            </a:r>
            <a:r>
              <a:rPr lang="en-AU" sz="1100" b="1" dirty="0" smtClean="0"/>
              <a:t>: </a:t>
            </a:r>
            <a:r>
              <a:rPr lang="en-AU" sz="1100" b="1" dirty="0" err="1"/>
              <a:t>Daftar</a:t>
            </a:r>
            <a:r>
              <a:rPr lang="en-AU" sz="1100" b="1" dirty="0"/>
              <a:t> </a:t>
            </a:r>
            <a:r>
              <a:rPr lang="en-AU" sz="1100" b="1" dirty="0" err="1"/>
              <a:t>Informasi</a:t>
            </a:r>
            <a:r>
              <a:rPr lang="en-AU" sz="1100" b="1" dirty="0"/>
              <a:t> </a:t>
            </a:r>
            <a:r>
              <a:rPr lang="en-AU" sz="1100" b="1" dirty="0" err="1"/>
              <a:t>Publik</a:t>
            </a:r>
            <a:endParaRPr lang="en-AU" sz="1100" b="1" dirty="0"/>
          </a:p>
          <a:p>
            <a:pPr algn="ctr"/>
            <a:endParaRPr lang="id-ID" sz="1100" dirty="0"/>
          </a:p>
        </p:txBody>
      </p:sp>
      <p:sp>
        <p:nvSpPr>
          <p:cNvPr id="24" name="Oval 23"/>
          <p:cNvSpPr/>
          <p:nvPr/>
        </p:nvSpPr>
        <p:spPr>
          <a:xfrm>
            <a:off x="5948794" y="2956619"/>
            <a:ext cx="1244679" cy="10431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SDS</a:t>
            </a:r>
            <a:endParaRPr lang="en-A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Arrow: Striped Right 13"/>
          <p:cNvSpPr/>
          <p:nvPr/>
        </p:nvSpPr>
        <p:spPr>
          <a:xfrm>
            <a:off x="7241888" y="3154155"/>
            <a:ext cx="440160" cy="64807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6" name="Group 25"/>
          <p:cNvGrpSpPr/>
          <p:nvPr/>
        </p:nvGrpSpPr>
        <p:grpSpPr>
          <a:xfrm>
            <a:off x="7682048" y="3023811"/>
            <a:ext cx="1387627" cy="1120944"/>
            <a:chOff x="7169521" y="4431526"/>
            <a:chExt cx="1883629" cy="1578996"/>
          </a:xfrm>
        </p:grpSpPr>
        <p:grpSp>
          <p:nvGrpSpPr>
            <p:cNvPr id="27" name="Group 26"/>
            <p:cNvGrpSpPr/>
            <p:nvPr/>
          </p:nvGrpSpPr>
          <p:grpSpPr>
            <a:xfrm>
              <a:off x="7169521" y="4431526"/>
              <a:ext cx="1883629" cy="1578996"/>
              <a:chOff x="9398818" y="4821719"/>
              <a:chExt cx="2448137" cy="194738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8818" y="4821719"/>
                <a:ext cx="2448137" cy="1947381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87717" y="4927600"/>
                <a:ext cx="2270337" cy="1409699"/>
              </a:xfrm>
              <a:prstGeom prst="rect">
                <a:avLst/>
              </a:prstGeom>
            </p:spPr>
          </p:pic>
        </p:grpSp>
        <p:pic>
          <p:nvPicPr>
            <p:cNvPr id="28" name="Picture 1" descr="C:\Users\Public\Pictures\logo open data.jpg"/>
            <p:cNvPicPr>
              <a:picLocks noChangeAspect="1" noChangeArrowheads="1"/>
            </p:cNvPicPr>
            <p:nvPr/>
          </p:nvPicPr>
          <p:blipFill rotWithShape="1">
            <a:blip r:embed="rId4"/>
            <a:srcRect l="21884" t="4359" r="8558" b="79487"/>
            <a:stretch>
              <a:fillRect/>
            </a:stretch>
          </p:blipFill>
          <p:spPr bwMode="auto">
            <a:xfrm>
              <a:off x="7591675" y="4537309"/>
              <a:ext cx="1358482" cy="24233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2723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C741CCD-235E-4C35-86B2-E5D13B2B77BF}"/>
              </a:ext>
            </a:extLst>
          </p:cNvPr>
          <p:cNvSpPr/>
          <p:nvPr/>
        </p:nvSpPr>
        <p:spPr>
          <a:xfrm>
            <a:off x="1624610" y="132702"/>
            <a:ext cx="7999783" cy="77601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id-ID" sz="2400" dirty="0"/>
              <a:t>DINAS</a:t>
            </a:r>
            <a:r>
              <a:rPr lang="en-GB" sz="2400" dirty="0"/>
              <a:t> PEMBERDAYAAN PEREMPUAN</a:t>
            </a:r>
            <a:r>
              <a:rPr lang="id-ID" sz="2400" dirty="0"/>
              <a:t>,</a:t>
            </a:r>
            <a:r>
              <a:rPr lang="en-GB" sz="2400" dirty="0"/>
              <a:t> PERLINDUNGAN ANAK</a:t>
            </a:r>
            <a:r>
              <a:rPr lang="id-ID" sz="2400" dirty="0"/>
              <a:t>, PENGENDALIAN PENDUDUK DAN KELUARGA BERENCANA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F01753-EA83-4E76-BFCF-42718D1E1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797457"/>
              </p:ext>
            </p:extLst>
          </p:nvPr>
        </p:nvGraphicFramePr>
        <p:xfrm>
          <a:off x="457200" y="970506"/>
          <a:ext cx="11187952" cy="569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7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8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11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perempuan dan anak korban kekerasan yang mendapatkan layanan bantuan hukum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71290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12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layanan pemulangan bagi perempuan dan anak korban kekerasan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1855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13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layanan reintegrasi sosial bagi perempuan dan anak korban kekerasan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917809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 APM perempuan/laki‐laki di SD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4508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 APM perempuan/laki‐laki di SMP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266247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 APM perempuan/laki‐laki di SMA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531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 APM perempuan/laki‐laki di Perguruan Tinggi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75661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melek huruf perempuan terhadap laki laki pada kelompok usia 15-24 tahun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0780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Kontribusi perempuan dalam pekerjaan upahan di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sector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nonpertanian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40394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Laju  pertumbuhan penduduk  (LPP)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03331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Fertility Rate (TFR)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Perangkat Daerah (Dinas/Badan) yang berperan aktif dalam pembangunan Daerah melalui Kampung KB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1614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Perangkat Daerah (Dinas/Badan) yang menyusun dan memanfaatkan Rancangan  Induk Pengendalian Penduduk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48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3817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C741CCD-235E-4C35-86B2-E5D13B2B77BF}"/>
              </a:ext>
            </a:extLst>
          </p:cNvPr>
          <p:cNvSpPr/>
          <p:nvPr/>
        </p:nvSpPr>
        <p:spPr>
          <a:xfrm>
            <a:off x="1785974" y="194488"/>
            <a:ext cx="7999783" cy="77601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id-ID" sz="2400" dirty="0"/>
              <a:t>DINAS</a:t>
            </a:r>
            <a:r>
              <a:rPr lang="en-GB" sz="2400" dirty="0"/>
              <a:t> PEMBERDAYAAN PEREMPUAN</a:t>
            </a:r>
            <a:r>
              <a:rPr lang="id-ID" sz="2400" dirty="0"/>
              <a:t>,</a:t>
            </a:r>
            <a:r>
              <a:rPr lang="en-GB" sz="2400" dirty="0"/>
              <a:t> PERLINDUNGAN ANAK</a:t>
            </a:r>
            <a:r>
              <a:rPr lang="id-ID" sz="2400" dirty="0"/>
              <a:t>, PENGENDALIAN PENDUDUK DAN KELUARGA BERENCANA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F01753-EA83-4E76-BFCF-42718D1E1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908080"/>
              </p:ext>
            </p:extLst>
          </p:nvPr>
        </p:nvGraphicFramePr>
        <p:xfrm>
          <a:off x="497541" y="970506"/>
          <a:ext cx="11161058" cy="537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2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9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  kebijakan (Peraturan Daerah/Peraturan Kepala Daerah) yang mengatur tentang pengendalian kuantitas dan kualitas penduduk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085313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 sektor yang menyepakati dan memanfaatkan data profil (parameter dan proyeksi penduduk) untuk perencanaan dan pelaksanaan program pembangunan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00653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 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kerjasama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penyelenggaraan pendidikan formal, non formal,  dan  informal yang  melakukan pendidikan kependudukan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56573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Rata-rata jumlah anak per keluarga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4508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Ratio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Akseptor KB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639319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Angka pemakaian kontrasepsi/CPR bagi perempuan menikah usia 15 - 49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266247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Angka kelahiran remaja (perempuan usia 15–19) per 1.000 perempuan usia 15–19 tahun (ASFR 15–19)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531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Pasangan Usia Subur (PUS) yang istrinya dibawah 20 tahun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75661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PUS yang ingin ber-KB tidak terpenuhi (unmet need)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0780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n-NO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Penggunaan Kontrasepsi Jangka Panjang (MKJP)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40394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 tingkat keberlangsungan pemakaian kontrasepsi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03331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anggota Bina Keluarga Balita (BKB) ber-KB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anggota Bina Keluarga Remaja (BKR) ber-KB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16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1761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C741CCD-235E-4C35-86B2-E5D13B2B77BF}"/>
              </a:ext>
            </a:extLst>
          </p:cNvPr>
          <p:cNvSpPr/>
          <p:nvPr/>
        </p:nvSpPr>
        <p:spPr>
          <a:xfrm>
            <a:off x="1624610" y="132702"/>
            <a:ext cx="7999783" cy="77601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id-ID" sz="2400" dirty="0"/>
              <a:t>DINAS</a:t>
            </a:r>
            <a:r>
              <a:rPr lang="en-GB" sz="2400" dirty="0"/>
              <a:t> PEMBERDAYAAN PEREMPUAN</a:t>
            </a:r>
            <a:r>
              <a:rPr lang="id-ID" sz="2400" dirty="0"/>
              <a:t>,</a:t>
            </a:r>
            <a:r>
              <a:rPr lang="en-GB" sz="2400" dirty="0"/>
              <a:t> PERLINDUNGAN ANAK</a:t>
            </a:r>
            <a:r>
              <a:rPr lang="id-ID" sz="2400" dirty="0"/>
              <a:t>, PENGENDALIAN PENDUDUK DAN KELUARGA BERENCANA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F01753-EA83-4E76-BFCF-42718D1E1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05447"/>
              </p:ext>
            </p:extLst>
          </p:nvPr>
        </p:nvGraphicFramePr>
        <p:xfrm>
          <a:off x="658906" y="970506"/>
          <a:ext cx="11093823" cy="470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6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7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anggota Bina Keluarga Lansia (BKL) ber-KB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91664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Pusat  Pelayanan Keluarga  Sejahtera (PPKS)  di  setiap Kecamatan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7877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Remaja  dalam Pusat Informasi Dan Konseling Remaja/Mahasiswa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571339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40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PKB/PLKB yang didayagunakan Perangkat Daerah KB untuk perencanaan dan pelaksanaan pembangunan daerah di bidang pengendalian penduduk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4523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41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PUS peserta KB anggota Usaha Peningkatan Pendapatan  Keluarga Sejahtera (UPPKS) yang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-KB mandiri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4508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42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 petugas Pembantu Pembina KB Desa (PPKBD) setiap desa/kelurahan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639319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43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ketersediaan dan distribusi alat dan obat kontrasepsi untuk memenuhi permintaan masyarakat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266247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44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Faskes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 jejaringnya (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diseluruh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tingkatan wilayah) yang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bekerjasama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dengan BPJS dan memberikan pelayanan KBKR sesuai dengan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standarisasi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pelayanan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531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45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penyediaan Informasi Data Mikro Keluarga di setiap desa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75661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46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n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remaja yang terkena Infeksi Menular Seksual (IMS)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0780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47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kelompok kegiatan yang melakukan pembinaan keluarga melalui 8 fungsi keluarga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403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6576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C741CCD-235E-4C35-86B2-E5D13B2B77BF}"/>
              </a:ext>
            </a:extLst>
          </p:cNvPr>
          <p:cNvSpPr/>
          <p:nvPr/>
        </p:nvSpPr>
        <p:spPr>
          <a:xfrm>
            <a:off x="2150896" y="296152"/>
            <a:ext cx="7947846" cy="77601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id-ID" sz="2400" dirty="0"/>
              <a:t>DINAS</a:t>
            </a:r>
            <a:r>
              <a:rPr lang="en-GB" sz="2400" dirty="0"/>
              <a:t> PEMBERDAYAAN PEREMPUAN</a:t>
            </a:r>
            <a:r>
              <a:rPr lang="id-ID" sz="2400" dirty="0"/>
              <a:t>,</a:t>
            </a:r>
            <a:r>
              <a:rPr lang="en-GB" sz="2400" dirty="0"/>
              <a:t> PERLINDUNGAN ANAK</a:t>
            </a:r>
            <a:r>
              <a:rPr lang="id-ID" sz="2400" dirty="0"/>
              <a:t>, PENGENDALIAN PENDUDUK DAN KELUARGA BERENCANA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F01753-EA83-4E76-BFCF-42718D1E1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686743"/>
              </p:ext>
            </p:extLst>
          </p:nvPr>
        </p:nvGraphicFramePr>
        <p:xfrm>
          <a:off x="858128" y="1072170"/>
          <a:ext cx="10773578" cy="1695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0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1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48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keluarga yang mempunyai balita dan anak yang memahami dan melaksanakan pengasuhan dan pembinaan tumbuh kembang anak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03331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49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Rata-rata usia kawin pertama wanita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50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Pembiayaan Program Kependudukan, Keluarga Bencana dan Pembangunan Keluarga melalui APBD dan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APBDes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16145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5A33D01-2F65-4D82-810B-B6B7C42C801A}"/>
              </a:ext>
            </a:extLst>
          </p:cNvPr>
          <p:cNvSpPr/>
          <p:nvPr/>
        </p:nvSpPr>
        <p:spPr>
          <a:xfrm>
            <a:off x="2221290" y="2924945"/>
            <a:ext cx="3033423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id-ID" sz="2400" dirty="0"/>
              <a:t>SEKRETARIAT DPRD</a:t>
            </a:r>
            <a:endParaRPr lang="en-US" sz="24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AA574C-DE62-4008-9725-3D2612326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115827"/>
              </p:ext>
            </p:extLst>
          </p:nvPr>
        </p:nvGraphicFramePr>
        <p:xfrm>
          <a:off x="858129" y="3356993"/>
          <a:ext cx="10773577" cy="2588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3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Tersedianya Rencana Kerja Tahunan pada setiap Alat-alat Kelengkapan DPRD Provinsi/Kab/Kota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Tersusun  dan terintegrasinya Program-Program Kerja DPRD untuk melaksanakan Fungsi Pengawasan, Fungsi Pembentukan Perda, dan Fungsi Anggaran dalam Dokumen Rencana Lima Tahunan (RPJM) maupun Tahunan (RKPD) Dokumen Rencana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57961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Terintegrasi 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programprogram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DPRD untuk melaksanakan  fungsi pengawasan, pembentukan Perda dan Anggaran  ke  dalam Dokumen Perencanaan dan Dokumen Anggaran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Setwan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DPRD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40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1819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C741CCD-235E-4C35-86B2-E5D13B2B77BF}"/>
              </a:ext>
            </a:extLst>
          </p:cNvPr>
          <p:cNvSpPr/>
          <p:nvPr/>
        </p:nvSpPr>
        <p:spPr>
          <a:xfrm>
            <a:off x="2552457" y="180159"/>
            <a:ext cx="3823319" cy="48798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id-ID" sz="2400" dirty="0"/>
              <a:t>DINAS</a:t>
            </a:r>
            <a:r>
              <a:rPr lang="fi-FI" sz="2400" dirty="0"/>
              <a:t> KETAHANAN PANGAN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F01753-EA83-4E76-BFCF-42718D1E1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500551"/>
              </p:ext>
            </p:extLst>
          </p:nvPr>
        </p:nvGraphicFramePr>
        <p:xfrm>
          <a:off x="672354" y="665848"/>
          <a:ext cx="1095935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2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Penguatan cadangan pangan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4508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Penanganan daerah rawan pangan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07171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Ketersediaan pangan utama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758606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Ketersediaan energi dan protein perkapita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953928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Pengawasan  dan pembinaan  keamanan pangan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Pencapaian skor PPH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718046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5A33D01-2F65-4D82-810B-B6B7C42C801A}"/>
              </a:ext>
            </a:extLst>
          </p:cNvPr>
          <p:cNvSpPr/>
          <p:nvPr/>
        </p:nvSpPr>
        <p:spPr>
          <a:xfrm>
            <a:off x="2552457" y="3312953"/>
            <a:ext cx="3033423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id-ID" sz="2400" dirty="0"/>
              <a:t>SEKRETARIAT BPBD</a:t>
            </a:r>
            <a:endParaRPr lang="en-US" sz="24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AA574C-DE62-4008-9725-3D2612326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487411"/>
              </p:ext>
            </p:extLst>
          </p:nvPr>
        </p:nvGraphicFramePr>
        <p:xfrm>
          <a:off x="672353" y="3717032"/>
          <a:ext cx="10959353" cy="2192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2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6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pelayanan bencana kebakaran kabupaten/kota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Tingkat waktu tanggap (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response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daerah layanan Wilayah Manajemen Kebakaran (WMK)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1918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korban bencana yang menerima bantuan sosial selama masa tanggap darurat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03412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korban bencana yang dievakuasi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mengunakan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sarana prasarana darurat lengkap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855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4759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C741CCD-235E-4C35-86B2-E5D13B2B77BF}"/>
              </a:ext>
            </a:extLst>
          </p:cNvPr>
          <p:cNvSpPr/>
          <p:nvPr/>
        </p:nvSpPr>
        <p:spPr>
          <a:xfrm>
            <a:off x="2283517" y="344630"/>
            <a:ext cx="5911551" cy="41597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GB" sz="2400" dirty="0"/>
              <a:t>DINAS </a:t>
            </a:r>
            <a:r>
              <a:rPr lang="id-ID" sz="2400" dirty="0"/>
              <a:t>LINGKUNGAN HIDUP DAN </a:t>
            </a:r>
            <a:r>
              <a:rPr lang="en-GB" sz="2400" dirty="0"/>
              <a:t>KEHUTANAN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F01753-EA83-4E76-BFCF-42718D1E1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29125"/>
              </p:ext>
            </p:extLst>
          </p:nvPr>
        </p:nvGraphicFramePr>
        <p:xfrm>
          <a:off x="712695" y="760608"/>
          <a:ext cx="10811434" cy="5789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3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1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95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Jenis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Tersedianya  dokumen RPPLH Provinsi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4508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Tersusunnya  RPPLH Provinsi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465216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Terintegrasinya RPPLH dalam rencana pembangunan provinsi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11050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Tersedianya  dokumen KLHS Provinsi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Terselenggaranya KLHS untuk K/R/P tingkat daerah provinsi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1614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Peningkatan  Indeks Kualitas Air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4878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Peningkatan  Indeks Kualitas Udara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Peningkatan Indeks Kualitas Tutupan Lahan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75222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Laporan  Inventarisasi GRK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677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Laporan  Pelaksanaan Aksi  Mitigasi  dan Adaptasi  Perubahan Iklim Provinsi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504666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 limbah B3 yang dikelola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49071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Dokumen  Izin Pengumpulan Limbah B3 Skala provinsi yang ditandatangani Gubernur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67363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Pembinaan  dan Pengawasan terkait ketaatan penanggung jawab usaha dan/atau kegiatan yang diawasi ketaatannya terhadap izin lingkungan, izin PPLH dan PUU LH yang diterbitkan oleh Pemerintah Daerah Provinsi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303033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n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Peningkatan kapasitas  dan Sarana Prasarana Pejabat Pengawas Lingkungan Hidup di Daerah  (PPLHD) di Provinsi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30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7535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C741CCD-235E-4C35-86B2-E5D13B2B77BF}"/>
              </a:ext>
            </a:extLst>
          </p:cNvPr>
          <p:cNvSpPr/>
          <p:nvPr/>
        </p:nvSpPr>
        <p:spPr>
          <a:xfrm>
            <a:off x="2270069" y="554333"/>
            <a:ext cx="5911551" cy="41597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GB" sz="2400" dirty="0"/>
              <a:t>DINAS </a:t>
            </a:r>
            <a:r>
              <a:rPr lang="id-ID" sz="2400" dirty="0"/>
              <a:t>LINGKUNGAN HIDUP DAN </a:t>
            </a:r>
            <a:r>
              <a:rPr lang="en-GB" sz="2400" dirty="0"/>
              <a:t>KEHUTANAN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F01753-EA83-4E76-BFCF-42718D1E1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080643"/>
              </p:ext>
            </p:extLst>
          </p:nvPr>
        </p:nvGraphicFramePr>
        <p:xfrm>
          <a:off x="645458" y="970311"/>
          <a:ext cx="10945906" cy="428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5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1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1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Terfasilitasi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Pendampingan Pengakuan MHA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4508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Terverifikasinya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MHA dan Kearifan Lokal atau Pengetahuan Tradisional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533288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Terverifikasi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hak kearifan lokal atau hak pengetahuan tradisional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835547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Penetapan hak MHA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Terfasilitasi  kegiatan peningkatan pengetahuan  dan keterampilan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1614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Terfasilitasi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penyediaan sarana/prasarana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4878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Terlaksananya pendidikan  dan pelatihan masyarakat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Terlaksananya pemberian penghargaan lingkungan hidup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75222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Pengaduan masyarakat terkait izin lingkungan, izin PPLH dan PUU LH yang di terbitkan oleh Pemerintah daerah provinsi, lokasi usaha dan dampak lintas kabupaten/kota yang ditangani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677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luas kawasan tertutup pepohonan berdasarkan hasil pemotretan citra satelit dan survei foto udara terhadap luas daratan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294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1020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C741CCD-235E-4C35-86B2-E5D13B2B77BF}"/>
              </a:ext>
            </a:extLst>
          </p:cNvPr>
          <p:cNvSpPr/>
          <p:nvPr/>
        </p:nvSpPr>
        <p:spPr>
          <a:xfrm>
            <a:off x="2108704" y="118330"/>
            <a:ext cx="8215807" cy="70401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GB" sz="2400" dirty="0"/>
              <a:t>DINAS</a:t>
            </a:r>
            <a:r>
              <a:rPr lang="id-ID" sz="2400" dirty="0"/>
              <a:t> PEMBERDAYAAN MASYARAKAT, DESA, KEPENDUDUKAN DAN PEN</a:t>
            </a:r>
            <a:r>
              <a:rPr lang="en-US" sz="2400" dirty="0"/>
              <a:t>CA</a:t>
            </a:r>
            <a:r>
              <a:rPr lang="id-ID" sz="2400" dirty="0"/>
              <a:t>TATAN SIPIL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F01753-EA83-4E76-BFCF-42718D1E1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760827"/>
              </p:ext>
            </p:extLst>
          </p:nvPr>
        </p:nvGraphicFramePr>
        <p:xfrm>
          <a:off x="497541" y="822340"/>
          <a:ext cx="11120717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84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+mn-lt"/>
                        </a:rPr>
                        <a:t>No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>
                          <a:latin typeface="+mn-lt"/>
                        </a:rPr>
                        <a:t>Jenis</a:t>
                      </a:r>
                      <a:r>
                        <a:rPr lang="en-AU" dirty="0">
                          <a:latin typeface="+mn-lt"/>
                        </a:rPr>
                        <a:t> Data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+mn-lt"/>
                        </a:rPr>
                        <a:t>Level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>
                          <a:latin typeface="+mn-lt"/>
                        </a:rPr>
                        <a:t>Ket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1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penduduk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berKTP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 satuan penduduk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4508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2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 bayi 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berakte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kelahiran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01946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3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pasangan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berakte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nikah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585567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4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n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Ketersediaan database kependudukan skala provinsi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5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Penerapan KTP Nasional berbasis NIK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1614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6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 penerbitan Kartu Tanda Penduduk  (KTP)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4878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7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 penerbitan akta kelahiran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8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 sarana prasarana perkantoran pemerintahan desa yang baik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75222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9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Rata-rata jumlah kelompok binaan lembaga pemberdayaan masyarakat (LPM)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677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10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Rata-rata  jumlah kelompok binaan PKK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504666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11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LSM aktif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49071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12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 LPM  Berprestasi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67363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13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PKK aktif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567627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14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 Posyandu aktif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14366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15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Swadaya Masyarakat terhadap Program pemberdayaan masyarakat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12068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latin typeface="+mn-lt"/>
                        </a:rPr>
                        <a:t>16</a:t>
                      </a:r>
                      <a:endParaRPr lang="id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Pemeliharaan Pasca Program pemberdayaan masyarakat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00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9777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C741CCD-235E-4C35-86B2-E5D13B2B77BF}"/>
              </a:ext>
            </a:extLst>
          </p:cNvPr>
          <p:cNvSpPr/>
          <p:nvPr/>
        </p:nvSpPr>
        <p:spPr>
          <a:xfrm>
            <a:off x="1759081" y="831949"/>
            <a:ext cx="8215807" cy="70401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GB" sz="2400" dirty="0"/>
              <a:t>DINAS</a:t>
            </a:r>
            <a:r>
              <a:rPr lang="id-ID" sz="2400" dirty="0"/>
              <a:t> PEMBERDAYAAN MASYARAKAT, DESA, KEPENDUDUKAN DAN PEN</a:t>
            </a:r>
            <a:r>
              <a:rPr lang="en-US" sz="2400" dirty="0"/>
              <a:t>CA</a:t>
            </a:r>
            <a:r>
              <a:rPr lang="id-ID" sz="2400" dirty="0"/>
              <a:t>TATAN SIPIL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F01753-EA83-4E76-BFCF-42718D1E1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66846"/>
              </p:ext>
            </p:extLst>
          </p:nvPr>
        </p:nvGraphicFramePr>
        <p:xfrm>
          <a:off x="457200" y="1521587"/>
          <a:ext cx="11349317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4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36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+mn-lt"/>
                        </a:rPr>
                        <a:t>No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>
                          <a:latin typeface="+mn-lt"/>
                        </a:rPr>
                        <a:t>Jenis</a:t>
                      </a:r>
                      <a:r>
                        <a:rPr lang="en-AU" dirty="0">
                          <a:latin typeface="+mn-lt"/>
                        </a:rPr>
                        <a:t> Data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latin typeface="+mn-lt"/>
                        </a:rPr>
                        <a:t>Level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>
                          <a:latin typeface="+mn-lt"/>
                        </a:rPr>
                        <a:t>Ket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+mn-lt"/>
                        </a:rPr>
                        <a:t>17</a:t>
                      </a:r>
                      <a:endParaRPr lang="id-ID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Keluarga Pra Sejahtera dan  Keluarga Sejahtera 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4508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latin typeface="+mn-lt"/>
                        </a:rPr>
                        <a:t>18</a:t>
                      </a:r>
                      <a:endParaRPr lang="id-ID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desa berstatus swasembada terhadap total desa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227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3257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C741CCD-235E-4C35-86B2-E5D13B2B77BF}"/>
              </a:ext>
            </a:extLst>
          </p:cNvPr>
          <p:cNvSpPr/>
          <p:nvPr/>
        </p:nvSpPr>
        <p:spPr>
          <a:xfrm>
            <a:off x="1651504" y="944298"/>
            <a:ext cx="3391271" cy="41597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GB" sz="2400" dirty="0"/>
              <a:t>DINAS </a:t>
            </a:r>
            <a:r>
              <a:rPr lang="en-AU" sz="2400" dirty="0"/>
              <a:t>PERHUBUNGAN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F01753-EA83-4E76-BFCF-42718D1E1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298662"/>
              </p:ext>
            </p:extLst>
          </p:nvPr>
        </p:nvGraphicFramePr>
        <p:xfrm>
          <a:off x="510988" y="1360276"/>
          <a:ext cx="11107271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2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8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  arus penumpang  angkutan umum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4508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ijin trayek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54701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 uji kir angkutan umum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  Pelabuhan Laut/Udara/Terminal Bis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1614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 layanan angkutan darat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4878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kepemilikan KIR angkutan umum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Pemasangan  Ramburambu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75222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panjang jalan per jumlah kendaraan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677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 orang/ barang yang terangkut angkutan umum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504666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  orang/barang melalui dermaga/bandara/ terminal per tahun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490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5374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8846" y="857892"/>
            <a:ext cx="2530824" cy="754269"/>
          </a:xfrm>
        </p:spPr>
        <p:txBody>
          <a:bodyPr>
            <a:normAutofit fontScale="90000"/>
          </a:bodyPr>
          <a:lstStyle/>
          <a:p>
            <a:pPr algn="ctr"/>
            <a:r>
              <a:rPr lang="id-ID" sz="3200" spc="0" dirty="0" smtClean="0">
                <a:ln w="0">
                  <a:solidFill>
                    <a:schemeClr val="bg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Open Data Berbasis </a:t>
            </a:r>
            <a:r>
              <a:rPr lang="id-ID" sz="3200" dirty="0" smtClean="0">
                <a:ln w="0">
                  <a:solidFill>
                    <a:schemeClr val="bg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SDS</a:t>
            </a:r>
            <a:endParaRPr lang="en-US" sz="3200" spc="0" dirty="0">
              <a:ln w="0">
                <a:solidFill>
                  <a:schemeClr val="bg1"/>
                </a:solidFill>
              </a:ln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97893" y="1656838"/>
            <a:ext cx="2009954" cy="17228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>
                  <a:solidFill>
                    <a:schemeClr val="bg1"/>
                  </a:solidFill>
                </a:ln>
                <a:latin typeface="Bebas" pitchFamily="2" charset="0"/>
              </a:rPr>
              <a:t>SDS</a:t>
            </a:r>
            <a:endParaRPr lang="en-US" sz="5400" dirty="0">
              <a:ln>
                <a:solidFill>
                  <a:schemeClr val="bg1"/>
                </a:solidFill>
              </a:ln>
              <a:latin typeface="Bebas" pitchFamily="2" charset="0"/>
            </a:endParaRPr>
          </a:p>
        </p:txBody>
      </p:sp>
      <p:cxnSp>
        <p:nvCxnSpPr>
          <p:cNvPr id="38" name="Straight Arrow Connector 37"/>
          <p:cNvCxnSpPr>
            <a:stCxn id="6" idx="2"/>
            <a:endCxn id="11" idx="0"/>
          </p:cNvCxnSpPr>
          <p:nvPr/>
        </p:nvCxnSpPr>
        <p:spPr>
          <a:xfrm flipH="1">
            <a:off x="6002870" y="801165"/>
            <a:ext cx="4677" cy="85567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1" idx="3"/>
          </p:cNvCxnSpPr>
          <p:nvPr/>
        </p:nvCxnSpPr>
        <p:spPr>
          <a:xfrm flipH="1">
            <a:off x="4725105" y="3127405"/>
            <a:ext cx="567139" cy="95618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1" idx="5"/>
          </p:cNvCxnSpPr>
          <p:nvPr/>
        </p:nvCxnSpPr>
        <p:spPr>
          <a:xfrm>
            <a:off x="6713496" y="3127405"/>
            <a:ext cx="682316" cy="95618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1" idx="6"/>
          </p:cNvCxnSpPr>
          <p:nvPr/>
        </p:nvCxnSpPr>
        <p:spPr>
          <a:xfrm flipH="1">
            <a:off x="7007847" y="2488283"/>
            <a:ext cx="2022898" cy="2999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1" idx="2"/>
          </p:cNvCxnSpPr>
          <p:nvPr/>
        </p:nvCxnSpPr>
        <p:spPr>
          <a:xfrm>
            <a:off x="2922296" y="2495572"/>
            <a:ext cx="2075597" cy="2270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957082" y="4528555"/>
            <a:ext cx="336619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822665" y="4528555"/>
            <a:ext cx="416160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endCxn id="84" idx="3"/>
          </p:cNvCxnSpPr>
          <p:nvPr/>
        </p:nvCxnSpPr>
        <p:spPr>
          <a:xfrm rot="5400000">
            <a:off x="7378707" y="5239557"/>
            <a:ext cx="804149" cy="374010"/>
          </a:xfrm>
          <a:prstGeom prst="bentConnector2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rot="16200000" flipH="1">
            <a:off x="3859511" y="5430524"/>
            <a:ext cx="779404" cy="234030"/>
          </a:xfrm>
          <a:prstGeom prst="bentConnector2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flipH="1" flipV="1">
            <a:off x="10662177" y="2488283"/>
            <a:ext cx="253642" cy="2040272"/>
          </a:xfrm>
          <a:prstGeom prst="bentConnector3">
            <a:avLst>
              <a:gd name="adj1" fmla="val -90127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Elbow Connector 66"/>
          <p:cNvCxnSpPr/>
          <p:nvPr/>
        </p:nvCxnSpPr>
        <p:spPr>
          <a:xfrm rot="10800000" flipH="1">
            <a:off x="1280088" y="2495573"/>
            <a:ext cx="10776" cy="2032983"/>
          </a:xfrm>
          <a:prstGeom prst="bentConnector3">
            <a:avLst>
              <a:gd name="adj1" fmla="val -2121381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753937" y="2292049"/>
            <a:ext cx="52615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80830" y="2292049"/>
            <a:ext cx="0" cy="24813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53936" y="4773415"/>
            <a:ext cx="616391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0662177" y="2292049"/>
            <a:ext cx="85747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11465205" y="2292049"/>
            <a:ext cx="27550" cy="24813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10823053" y="4747221"/>
            <a:ext cx="634921" cy="1474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5992165" y="4975792"/>
            <a:ext cx="10707" cy="48903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11" idx="4"/>
          </p:cNvCxnSpPr>
          <p:nvPr/>
        </p:nvCxnSpPr>
        <p:spPr>
          <a:xfrm flipH="1">
            <a:off x="5992165" y="3379714"/>
            <a:ext cx="10705" cy="7016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5" name="Group 164"/>
          <p:cNvGrpSpPr/>
          <p:nvPr/>
        </p:nvGrpSpPr>
        <p:grpSpPr>
          <a:xfrm>
            <a:off x="232403" y="5422721"/>
            <a:ext cx="1828708" cy="1454654"/>
            <a:chOff x="9207743" y="4821719"/>
            <a:chExt cx="2448137" cy="1947381"/>
          </a:xfrm>
        </p:grpSpPr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743" y="4821719"/>
              <a:ext cx="2448137" cy="1947381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3179" y="4900738"/>
              <a:ext cx="2260171" cy="1442912"/>
            </a:xfrm>
            <a:prstGeom prst="rect">
              <a:avLst/>
            </a:prstGeom>
          </p:spPr>
        </p:pic>
      </p:grpSp>
      <p:cxnSp>
        <p:nvCxnSpPr>
          <p:cNvPr id="22" name="Straight Arrow Connector 21"/>
          <p:cNvCxnSpPr>
            <a:endCxn id="11" idx="1"/>
          </p:cNvCxnSpPr>
          <p:nvPr/>
        </p:nvCxnSpPr>
        <p:spPr>
          <a:xfrm>
            <a:off x="4623860" y="1515207"/>
            <a:ext cx="668384" cy="39394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1" idx="7"/>
          </p:cNvCxnSpPr>
          <p:nvPr/>
        </p:nvCxnSpPr>
        <p:spPr>
          <a:xfrm flipH="1">
            <a:off x="6713496" y="1507918"/>
            <a:ext cx="649663" cy="40122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7296274" y="2072540"/>
            <a:ext cx="1522755" cy="8393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>
                  <a:solidFill>
                    <a:schemeClr val="bg1"/>
                  </a:solidFill>
                </a:ln>
              </a:rPr>
              <a:t>SUB SDS</a:t>
            </a:r>
          </a:p>
          <a:p>
            <a:pPr algn="ctr"/>
            <a:r>
              <a:rPr lang="en-US" b="1" dirty="0" err="1" smtClean="0">
                <a:ln>
                  <a:solidFill>
                    <a:schemeClr val="bg1"/>
                  </a:solidFill>
                </a:ln>
              </a:rPr>
              <a:t>Kab</a:t>
            </a:r>
            <a:r>
              <a:rPr lang="en-US" b="1" dirty="0" smtClean="0">
                <a:ln>
                  <a:solidFill>
                    <a:schemeClr val="bg1"/>
                  </a:solidFill>
                </a:ln>
              </a:rPr>
              <a:t>/Kota</a:t>
            </a:r>
            <a:endParaRPr lang="en-US" b="1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8057652" y="3007138"/>
            <a:ext cx="428447" cy="30971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/>
          <p:nvPr/>
        </p:nvCxnSpPr>
        <p:spPr>
          <a:xfrm flipV="1">
            <a:off x="9424292" y="3215945"/>
            <a:ext cx="419966" cy="514570"/>
          </a:xfrm>
          <a:prstGeom prst="bentConnector2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8627364" y="1546349"/>
            <a:ext cx="2351901" cy="1761576"/>
            <a:chOff x="949615" y="1185691"/>
            <a:chExt cx="2173621" cy="2030701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15" y="1185691"/>
              <a:ext cx="2173621" cy="1604944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1181293" y="2790635"/>
              <a:ext cx="1867648" cy="425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APLIKASI LAYANAN</a:t>
              </a:r>
              <a:endParaRPr lang="id-ID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963848" y="1679986"/>
            <a:ext cx="2351901" cy="1761576"/>
            <a:chOff x="949615" y="1185691"/>
            <a:chExt cx="2173621" cy="2030701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15" y="1185691"/>
              <a:ext cx="2173621" cy="1604944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1181292" y="2790635"/>
              <a:ext cx="1775517" cy="425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APLIKASI LAYANAN</a:t>
              </a:r>
              <a:endParaRPr lang="id-ID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444650" y="799226"/>
            <a:ext cx="1092202" cy="1433798"/>
            <a:chOff x="1161407" y="2035547"/>
            <a:chExt cx="1042451" cy="176753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407" y="2035547"/>
              <a:ext cx="1042451" cy="1042450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1176022" y="3241533"/>
              <a:ext cx="900339" cy="561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BIG</a:t>
              </a:r>
            </a:p>
            <a:p>
              <a:pPr algn="ctr"/>
              <a:r>
                <a:rPr lang="en-US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en-US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PETA</a:t>
              </a:r>
              <a:r>
                <a:rPr lang="en-US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</a:p>
            <a:p>
              <a:pPr algn="ctr"/>
              <a:endPara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233561" y="644413"/>
            <a:ext cx="1648179" cy="1461949"/>
            <a:chOff x="5684503" y="1283241"/>
            <a:chExt cx="1725849" cy="1461949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4503" y="1283241"/>
              <a:ext cx="1065316" cy="1065316"/>
            </a:xfrm>
            <a:prstGeom prst="rect">
              <a:avLst/>
            </a:prstGeom>
          </p:spPr>
        </p:pic>
        <p:sp>
          <p:nvSpPr>
            <p:cNvPr id="81" name="Rectangle 80"/>
            <p:cNvSpPr/>
            <p:nvPr/>
          </p:nvSpPr>
          <p:spPr>
            <a:xfrm>
              <a:off x="5684503" y="2249166"/>
              <a:ext cx="1725849" cy="49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BPS</a:t>
              </a:r>
              <a:r>
                <a:rPr lang="id-ID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(DDA)</a:t>
              </a:r>
              <a:endPara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943" y="4109658"/>
            <a:ext cx="1634020" cy="1087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9" name="Group 28"/>
          <p:cNvGrpSpPr/>
          <p:nvPr/>
        </p:nvGrpSpPr>
        <p:grpSpPr>
          <a:xfrm>
            <a:off x="4474029" y="4984250"/>
            <a:ext cx="3119747" cy="1688773"/>
            <a:chOff x="4725105" y="5085317"/>
            <a:chExt cx="2374372" cy="1688773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793" b="8980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105" y="5085317"/>
              <a:ext cx="2374372" cy="1688773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4730179" y="6272784"/>
              <a:ext cx="22724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b="1" dirty="0" smtClean="0">
                  <a:ln w="10160">
                    <a:solidFill>
                      <a:schemeClr val="tx1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MASYARAKAT</a:t>
              </a:r>
              <a:endParaRPr lang="id-ID" sz="2400" b="1" dirty="0">
                <a:ln w="10160">
                  <a:solidFill>
                    <a:schemeClr val="tx1"/>
                  </a:solidFill>
                  <a:prstDash val="solid"/>
                </a:ln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007392" y="3942362"/>
            <a:ext cx="1750352" cy="1452449"/>
            <a:chOff x="632822" y="3623222"/>
            <a:chExt cx="1354299" cy="1173249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03" y="3623222"/>
              <a:ext cx="1012718" cy="1012718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632822" y="4423551"/>
              <a:ext cx="645200" cy="372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SKPD</a:t>
              </a:r>
              <a:endParaRPr lang="en-US" sz="2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017250" y="3942362"/>
            <a:ext cx="1750352" cy="1452449"/>
            <a:chOff x="632822" y="3623222"/>
            <a:chExt cx="1354299" cy="1173249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03" y="3623222"/>
              <a:ext cx="1012718" cy="1012718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632822" y="4423551"/>
              <a:ext cx="645200" cy="372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SKPD</a:t>
              </a:r>
              <a:endParaRPr lang="en-US" sz="2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922389" y="3925027"/>
            <a:ext cx="1750352" cy="1452449"/>
            <a:chOff x="632822" y="3623222"/>
            <a:chExt cx="1354299" cy="1173249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03" y="3623222"/>
              <a:ext cx="1012718" cy="1012718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632822" y="4423551"/>
              <a:ext cx="645200" cy="372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SKPD</a:t>
              </a:r>
              <a:endParaRPr lang="en-US" sz="2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849778" y="3895983"/>
            <a:ext cx="1750352" cy="1452449"/>
            <a:chOff x="632822" y="3623222"/>
            <a:chExt cx="1354299" cy="1173249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03" y="3623222"/>
              <a:ext cx="1012718" cy="1012718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632822" y="4423551"/>
              <a:ext cx="645200" cy="372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SKPD</a:t>
              </a:r>
              <a:endParaRPr lang="en-US" sz="2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8106438" y="3208594"/>
            <a:ext cx="1220103" cy="946026"/>
            <a:chOff x="632822" y="3623222"/>
            <a:chExt cx="1354299" cy="1312884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03" y="3623222"/>
              <a:ext cx="1012718" cy="1012718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632822" y="4423551"/>
              <a:ext cx="745888" cy="512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SKPD</a:t>
              </a:r>
              <a:endParaRPr lang="en-US" sz="2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cxnSp>
        <p:nvCxnSpPr>
          <p:cNvPr id="8" name="Elbow Connector 7"/>
          <p:cNvCxnSpPr>
            <a:endCxn id="100" idx="3"/>
          </p:cNvCxnSpPr>
          <p:nvPr/>
        </p:nvCxnSpPr>
        <p:spPr>
          <a:xfrm flipV="1">
            <a:off x="7552084" y="5172533"/>
            <a:ext cx="2375439" cy="994104"/>
          </a:xfrm>
          <a:prstGeom prst="bentConnector3">
            <a:avLst>
              <a:gd name="adj1" fmla="val 99708"/>
            </a:avLst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0800000">
            <a:off x="2158869" y="5215333"/>
            <a:ext cx="2299967" cy="955305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8173983" y="6219963"/>
            <a:ext cx="157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MENGONTROL</a:t>
            </a:r>
            <a:endParaRPr lang="en-US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369664" y="6236111"/>
            <a:ext cx="157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MENGONTROL</a:t>
            </a:r>
            <a:endParaRPr lang="en-US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3103" y="216390"/>
            <a:ext cx="5768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KERANGKA KEBIJAKAN LAYANAN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7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C741CCD-235E-4C35-86B2-E5D13B2B77BF}"/>
              </a:ext>
            </a:extLst>
          </p:cNvPr>
          <p:cNvSpPr/>
          <p:nvPr/>
        </p:nvSpPr>
        <p:spPr>
          <a:xfrm>
            <a:off x="2189386" y="1105664"/>
            <a:ext cx="5191471" cy="41597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GB" sz="2400" dirty="0"/>
              <a:t>DINAS </a:t>
            </a:r>
            <a:r>
              <a:rPr lang="en-AU" sz="2400" dirty="0"/>
              <a:t>KOMUNIKASI DAN INFORMATIKA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F01753-EA83-4E76-BFCF-42718D1E1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448659"/>
              </p:ext>
            </p:extLst>
          </p:nvPr>
        </p:nvGraphicFramePr>
        <p:xfrm>
          <a:off x="591671" y="1521642"/>
          <a:ext cx="11147611" cy="3707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7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pengembangan  dan pemberdayaan Kelompok Informasi Masyarakat di Tingkat Kecamatan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4508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 Layanan Telekomunikasi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penduduk yang menggunakan HP/telepon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1614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Proporsi rumah tangga dengan akses internet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4878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Proporsi rumah tangga yang memiliki komputer pribadi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Tersedianya sistem data dan statistik yang terintegrasi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75222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Buku ”kabupaten dalam angka”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677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Buku ”PDRB”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504666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Perangkat daerah yang telah menggunakan sandi dalam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komunkasi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Perangkat Daerah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490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5002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C741CCD-235E-4C35-86B2-E5D13B2B77BF}"/>
              </a:ext>
            </a:extLst>
          </p:cNvPr>
          <p:cNvSpPr/>
          <p:nvPr/>
        </p:nvSpPr>
        <p:spPr>
          <a:xfrm>
            <a:off x="1683919" y="1098827"/>
            <a:ext cx="6410086" cy="41597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GB" sz="2400" dirty="0"/>
              <a:t>DINAS KOPERASI</a:t>
            </a:r>
            <a:r>
              <a:rPr lang="id-ID" sz="2400" dirty="0"/>
              <a:t>,</a:t>
            </a:r>
            <a:r>
              <a:rPr lang="en-GB" sz="2400" dirty="0"/>
              <a:t> USAHA KECIL </a:t>
            </a:r>
            <a:r>
              <a:rPr lang="id-ID" sz="2400" dirty="0"/>
              <a:t>DAN </a:t>
            </a:r>
            <a:r>
              <a:rPr lang="en-GB" sz="2400" dirty="0"/>
              <a:t>MENENGAH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F01753-EA83-4E76-BFCF-42718D1E1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529249"/>
              </p:ext>
            </p:extLst>
          </p:nvPr>
        </p:nvGraphicFramePr>
        <p:xfrm>
          <a:off x="524434" y="1561983"/>
          <a:ext cx="112014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3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0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0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 koperasi aktif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4508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UKM non BPR/LKM aktif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 BPR/LKM aktif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1614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Usaha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Mikro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Kecil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48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3804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C741CCD-235E-4C35-86B2-E5D13B2B77BF}"/>
              </a:ext>
            </a:extLst>
          </p:cNvPr>
          <p:cNvSpPr/>
          <p:nvPr/>
        </p:nvSpPr>
        <p:spPr>
          <a:xfrm>
            <a:off x="1657025" y="834970"/>
            <a:ext cx="8786350" cy="4631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id-ID" sz="2400" dirty="0"/>
              <a:t>DINAS</a:t>
            </a:r>
            <a:r>
              <a:rPr lang="en-AU" sz="2400" dirty="0"/>
              <a:t> PENANAMAN MODAL </a:t>
            </a:r>
            <a:r>
              <a:rPr lang="id-ID" sz="2400" dirty="0"/>
              <a:t>DAN PELAYANAN TERPADU SATU PINTU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F01753-EA83-4E76-BFCF-42718D1E1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569031"/>
              </p:ext>
            </p:extLst>
          </p:nvPr>
        </p:nvGraphicFramePr>
        <p:xfrm>
          <a:off x="537882" y="1339027"/>
          <a:ext cx="11161058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1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6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 investor berskala nasional (PMDN/PMA)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4508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 nilai investasi berskala  nasional (PMDN/PMA)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daya serap tenaga kerja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1614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Kenaikan / penurunan Nilai Realisasi PMDN (milyar rupiah)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4878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Penyelesaian izin lokasi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055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1358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C741CCD-235E-4C35-86B2-E5D13B2B77BF}"/>
              </a:ext>
            </a:extLst>
          </p:cNvPr>
          <p:cNvSpPr/>
          <p:nvPr/>
        </p:nvSpPr>
        <p:spPr>
          <a:xfrm>
            <a:off x="1715757" y="863674"/>
            <a:ext cx="6626110" cy="4631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GB" sz="2400" dirty="0"/>
              <a:t>DINAS</a:t>
            </a:r>
            <a:r>
              <a:rPr lang="id-ID" sz="2400" dirty="0"/>
              <a:t> KEPEMUDAAN, OLAHRAGA DAN </a:t>
            </a:r>
            <a:r>
              <a:rPr lang="en-GB" sz="2400" dirty="0"/>
              <a:t>PARIWISATA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F01753-EA83-4E76-BFCF-42718D1E1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370018"/>
              </p:ext>
            </p:extLst>
          </p:nvPr>
        </p:nvGraphicFramePr>
        <p:xfrm>
          <a:off x="591672" y="1351601"/>
          <a:ext cx="11053481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6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 organisasi pemuda yang aktif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4508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wirausaha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muda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 pembinaan  olahraga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1614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Pelatih yang bersertifikasi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4878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 pembinaan atlet muda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 atlet berprestasi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75222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  prestasi olahraga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677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Kunjungan wisata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475303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Lama kunjungan Wisata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50873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PAD sektor pariwisata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169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7782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C741CCD-235E-4C35-86B2-E5D13B2B77BF}"/>
              </a:ext>
            </a:extLst>
          </p:cNvPr>
          <p:cNvSpPr/>
          <p:nvPr/>
        </p:nvSpPr>
        <p:spPr>
          <a:xfrm>
            <a:off x="2141119" y="807764"/>
            <a:ext cx="5185950" cy="4631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id-ID" sz="2400" dirty="0"/>
              <a:t>DINAS KE</a:t>
            </a:r>
            <a:r>
              <a:rPr lang="en-GB" sz="2400" dirty="0"/>
              <a:t>ARSIP</a:t>
            </a:r>
            <a:r>
              <a:rPr lang="id-ID" sz="2400" dirty="0"/>
              <a:t>AN</a:t>
            </a:r>
            <a:r>
              <a:rPr lang="en-GB" sz="2400" dirty="0"/>
              <a:t> DAN PERPUSTAKAAN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F01753-EA83-4E76-BFCF-42718D1E1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235117"/>
              </p:ext>
            </p:extLst>
          </p:nvPr>
        </p:nvGraphicFramePr>
        <p:xfrm>
          <a:off x="403414" y="1270920"/>
          <a:ext cx="11187951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5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7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8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 pengunjung perpustakaan per tahun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4508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Koleksi buku yang tersedia  di perpustakaan daerah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perpustakaan persatuan penduduk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1614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  rata-rata pengunjung pepustakaan/tahun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4878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 koleksi judul buku perpustakaan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 pustakawan, tenaga teknis, dan penilai yang memiliki sertifikat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75222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n-NO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Perangkat Daerah yang mengelola arsip secara baku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677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Peningkatan  SDM  pengelola kearsipan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475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4983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C741CCD-235E-4C35-86B2-E5D13B2B77BF}"/>
              </a:ext>
            </a:extLst>
          </p:cNvPr>
          <p:cNvSpPr/>
          <p:nvPr/>
        </p:nvSpPr>
        <p:spPr>
          <a:xfrm>
            <a:off x="1630130" y="1036363"/>
            <a:ext cx="5906030" cy="4631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id-ID" sz="2400" dirty="0"/>
              <a:t>BADAN</a:t>
            </a:r>
            <a:r>
              <a:rPr lang="en-GB" sz="2400" dirty="0"/>
              <a:t> PENGELOLA</a:t>
            </a:r>
            <a:r>
              <a:rPr lang="id-ID" sz="2400" dirty="0"/>
              <a:t> PENDAPATAN </a:t>
            </a:r>
            <a:r>
              <a:rPr lang="en-GB" sz="2400" dirty="0"/>
              <a:t>DAERAH</a:t>
            </a:r>
            <a:endParaRPr lang="en-US" sz="24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F01753-EA83-4E76-BFCF-42718D1E1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742512"/>
              </p:ext>
            </p:extLst>
          </p:nvPr>
        </p:nvGraphicFramePr>
        <p:xfrm>
          <a:off x="551330" y="1499519"/>
          <a:ext cx="11134164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4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05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480"/>
                        </a:spcBef>
                        <a:spcAft>
                          <a:spcPts val="480"/>
                        </a:spcAft>
                        <a:buFont typeface="Arial" pitchFamily="34" charset="0"/>
                        <a:buNone/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Peningkatan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algun Gothic"/>
                          <a:cs typeface="Bookman Old Style"/>
                        </a:rPr>
                        <a:t> PAD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Malgun Gothic"/>
                        <a:cs typeface="Bookman Old Style"/>
                      </a:endParaRPr>
                    </a:p>
                  </a:txBody>
                  <a:tcPr marL="63896" marR="63896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4508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 PAD </a:t>
                      </a:r>
                      <a:r>
                        <a:rPr lang="id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thd</a:t>
                      </a:r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pendapatan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535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76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C741CCD-235E-4C35-86B2-E5D13B2B77BF}"/>
              </a:ext>
            </a:extLst>
          </p:cNvPr>
          <p:cNvSpPr/>
          <p:nvPr/>
        </p:nvSpPr>
        <p:spPr>
          <a:xfrm>
            <a:off x="2302483" y="493360"/>
            <a:ext cx="4609886" cy="4631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fi-FI" sz="2400" dirty="0"/>
              <a:t>DINAS KELAUTAN DAN PERIKANAN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F01753-EA83-4E76-BFCF-42718D1E1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225003"/>
              </p:ext>
            </p:extLst>
          </p:nvPr>
        </p:nvGraphicFramePr>
        <p:xfrm>
          <a:off x="719999" y="956516"/>
          <a:ext cx="11040034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6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3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6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Produksi perikanan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4508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Konsumsi ikan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296813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bina kelompok nelayan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Produksi  perikanan kelompok nelayan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013968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Proporsi tangkapan ikan yang berada dalam batasan biologis yang aman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1614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kawasan lindung perairan terhadap total luas perairan teritorial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4878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Nilai tukar nelayan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8C741CCD-235E-4C35-86B2-E5D13B2B77BF}"/>
              </a:ext>
            </a:extLst>
          </p:cNvPr>
          <p:cNvSpPr/>
          <p:nvPr/>
        </p:nvSpPr>
        <p:spPr>
          <a:xfrm>
            <a:off x="2302483" y="4005064"/>
            <a:ext cx="7848872" cy="4631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GB" sz="2400" dirty="0"/>
              <a:t>BADAN </a:t>
            </a:r>
            <a:r>
              <a:rPr lang="id-ID" sz="2400" dirty="0"/>
              <a:t>PENGEMBANGAN SUMBER DAYA MANUSIA DAERAH</a:t>
            </a:r>
            <a:endParaRPr lang="en-US" sz="24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F01753-EA83-4E76-BFCF-42718D1E1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361464"/>
              </p:ext>
            </p:extLst>
          </p:nvPr>
        </p:nvGraphicFramePr>
        <p:xfrm>
          <a:off x="719999" y="4468220"/>
          <a:ext cx="11040034" cy="1533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0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3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6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Rata-rata lama pegawai mendapatkan pendidikan  dan pelatihan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BPSDMD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4154508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ASN yang mengikuti pendidikan dan pelatihan formal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BPSDMD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31482567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Pejabat ASN yang telah mengikuti pendidikan dan pelatihan struktural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BPSDMD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04907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7617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C741CCD-235E-4C35-86B2-E5D13B2B77BF}"/>
              </a:ext>
            </a:extLst>
          </p:cNvPr>
          <p:cNvSpPr/>
          <p:nvPr/>
        </p:nvSpPr>
        <p:spPr>
          <a:xfrm>
            <a:off x="1958078" y="715758"/>
            <a:ext cx="5906030" cy="4631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GB" sz="2400" b="1" dirty="0"/>
              <a:t>DINAS ENERGI DAN SUMBER DAYA MINERAL</a:t>
            </a:r>
            <a:endParaRPr lang="en-US" sz="24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F01753-EA83-4E76-BFCF-42718D1E1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636479"/>
              </p:ext>
            </p:extLst>
          </p:nvPr>
        </p:nvGraphicFramePr>
        <p:xfrm>
          <a:off x="793378" y="1149897"/>
          <a:ext cx="1063662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2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4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Persentase  rumah tangga pengguna listrik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4508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Rasio ketersediaan daya listrik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296813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pertambangan  tanpa ijin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</a:tbl>
          </a:graphicData>
        </a:graphic>
      </p:graphicFrame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8C741CCD-235E-4C35-86B2-E5D13B2B77BF}"/>
              </a:ext>
            </a:extLst>
          </p:cNvPr>
          <p:cNvSpPr/>
          <p:nvPr/>
        </p:nvSpPr>
        <p:spPr>
          <a:xfrm>
            <a:off x="1958078" y="3429001"/>
            <a:ext cx="4320480" cy="4631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n-GB" sz="2400" dirty="0"/>
              <a:t>BADAN KEPEGAWAIAN DAERAH</a:t>
            </a:r>
            <a:endParaRPr lang="en-US" sz="24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F01753-EA83-4E76-BFCF-42718D1E1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036673"/>
              </p:ext>
            </p:extLst>
          </p:nvPr>
        </p:nvGraphicFramePr>
        <p:xfrm>
          <a:off x="793378" y="3892157"/>
          <a:ext cx="10636622" cy="1533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2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4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 jabatan pimpinan tinggi pada instansi pemerintah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4508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 jabatan administrasi pada instansi pemerintah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627177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 pemangku jabatan fungsional tertentu pada instansi pemerintah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310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9890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C741CCD-235E-4C35-86B2-E5D13B2B77BF}"/>
              </a:ext>
            </a:extLst>
          </p:cNvPr>
          <p:cNvSpPr/>
          <p:nvPr/>
        </p:nvSpPr>
        <p:spPr>
          <a:xfrm>
            <a:off x="2410059" y="229541"/>
            <a:ext cx="5906030" cy="4631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s-ES" sz="2400" b="1" dirty="0"/>
              <a:t>DINAS PERINDUSTRIAN DAN PERDAGANGAN</a:t>
            </a:r>
            <a:endParaRPr lang="en-US" sz="24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F01753-EA83-4E76-BFCF-42718D1E1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698084"/>
              </p:ext>
            </p:extLst>
          </p:nvPr>
        </p:nvGraphicFramePr>
        <p:xfrm>
          <a:off x="793375" y="692697"/>
          <a:ext cx="107442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0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5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6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Ekspor  Bersih Perdagangan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4508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bina kelompok pedagang/usaha informal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296813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Cakupan bina kelompok pengrajin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90401"/>
                  </a:ext>
                </a:extLst>
              </a:tr>
            </a:tbl>
          </a:graphicData>
        </a:graphic>
      </p:graphicFrame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8C741CCD-235E-4C35-86B2-E5D13B2B77BF}"/>
              </a:ext>
            </a:extLst>
          </p:cNvPr>
          <p:cNvSpPr/>
          <p:nvPr/>
        </p:nvSpPr>
        <p:spPr>
          <a:xfrm>
            <a:off x="2410059" y="2352434"/>
            <a:ext cx="7202174" cy="4631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id-ID" sz="2400" b="1" dirty="0"/>
              <a:t>BADAN</a:t>
            </a:r>
            <a:r>
              <a:rPr lang="en-GB" sz="2400" b="1" dirty="0"/>
              <a:t> PENGELOLA</a:t>
            </a:r>
            <a:r>
              <a:rPr lang="id-ID" sz="2400" b="1" dirty="0"/>
              <a:t> KEUANGAN</a:t>
            </a:r>
            <a:r>
              <a:rPr lang="en-GB" sz="2400" b="1" dirty="0"/>
              <a:t> DAN ASET DAERAH</a:t>
            </a:r>
            <a:endParaRPr lang="en-US" sz="24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F01753-EA83-4E76-BFCF-42718D1E1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933250"/>
              </p:ext>
            </p:extLst>
          </p:nvPr>
        </p:nvGraphicFramePr>
        <p:xfrm>
          <a:off x="793377" y="2815590"/>
          <a:ext cx="10744198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0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5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992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Jenis</a:t>
                      </a:r>
                      <a:r>
                        <a:rPr lang="en-AU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Ket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Opini  BPK  terhadap laporan keuangan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4508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SILPA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99847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 SILPA terhadap APBD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57056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n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program/kegiatan yang tidak terlaksana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366584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 belanja pendidikan (20%)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479555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Persentase  belanja kesehatan (10%)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239178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Perbandingan antara belanja langsung dengan belanja tidak langsung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487030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Bagi  hasil kabupaten/kota  dan desa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Penetapan APBD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+mn-lt"/>
                        </a:rPr>
                        <a:t>10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Opini BPK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318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9851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d-ID" sz="11500" b="1" dirty="0" smtClean="0"/>
              <a:t>TERIMA KASIH</a:t>
            </a:r>
            <a:endParaRPr lang="id-ID" sz="115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69700" y="6438900"/>
            <a:ext cx="622300" cy="436563"/>
          </a:xfrm>
        </p:spPr>
        <p:txBody>
          <a:bodyPr/>
          <a:lstStyle/>
          <a:p>
            <a:fld id="{977B3FD2-45BB-4354-8551-EF2A5168E54B}" type="slidenum">
              <a:rPr lang="id-ID" smtClean="0"/>
              <a:t>49</a:t>
            </a:fld>
            <a:endParaRPr lang="id-ID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24000" y="4673599"/>
            <a:ext cx="9144000" cy="94705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dirty="0" smtClean="0">
                <a:latin typeface="Adobe Garamond Pro" panose="02020502060506020403" pitchFamily="18" charset="0"/>
              </a:rPr>
              <a:t>DINAS KOMUNIKASI DAN INFORMATIKA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dirty="0" smtClean="0">
                <a:latin typeface="Adobe Garamond Pro" panose="02020502060506020403" pitchFamily="18" charset="0"/>
              </a:rPr>
              <a:t>PROVINSI JAWA TENGAH</a:t>
            </a:r>
            <a:endParaRPr lang="id-ID" dirty="0"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8223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4710930" y="3100328"/>
            <a:ext cx="140491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599" y="181925"/>
            <a:ext cx="8086165" cy="88445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/>
              <a:t>MEKANISME INTEGRASI </a:t>
            </a:r>
            <a:br>
              <a:rPr lang="id-ID" b="1" dirty="0" smtClean="0"/>
            </a:br>
            <a:r>
              <a:rPr lang="id-ID" b="1" dirty="0" smtClean="0"/>
              <a:t>SINGLE DATA SYSTEM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789069"/>
              </p:ext>
            </p:extLst>
          </p:nvPr>
        </p:nvGraphicFramePr>
        <p:xfrm>
          <a:off x="3127472" y="42803"/>
          <a:ext cx="3851264" cy="611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4173976898"/>
              </p:ext>
            </p:extLst>
          </p:nvPr>
        </p:nvGraphicFramePr>
        <p:xfrm>
          <a:off x="234649" y="4456195"/>
          <a:ext cx="2601489" cy="230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Content Placeholder 3"/>
          <p:cNvGraphicFramePr/>
          <p:nvPr>
            <p:extLst>
              <p:ext uri="{D42A27DB-BD31-4B8C-83A1-F6EECF244321}">
                <p14:modId xmlns:p14="http://schemas.microsoft.com/office/powerpoint/2010/main" val="2939735110"/>
              </p:ext>
            </p:extLst>
          </p:nvPr>
        </p:nvGraphicFramePr>
        <p:xfrm>
          <a:off x="6115846" y="21583"/>
          <a:ext cx="3944937" cy="611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8675011" y="1020027"/>
            <a:ext cx="3866116" cy="4259579"/>
            <a:chOff x="8175829" y="2896292"/>
            <a:chExt cx="3866116" cy="2772987"/>
          </a:xfrm>
          <a:solidFill>
            <a:srgbClr val="50C8F1"/>
          </a:solidFill>
        </p:grpSpPr>
        <p:graphicFrame>
          <p:nvGraphicFramePr>
            <p:cNvPr id="22" name="Diagram 21"/>
            <p:cNvGraphicFramePr/>
            <p:nvPr>
              <p:extLst>
                <p:ext uri="{D42A27DB-BD31-4B8C-83A1-F6EECF244321}">
                  <p14:modId xmlns:p14="http://schemas.microsoft.com/office/powerpoint/2010/main" val="1742701865"/>
                </p:ext>
              </p:extLst>
            </p:nvPr>
          </p:nvGraphicFramePr>
          <p:xfrm>
            <a:off x="8175829" y="2896292"/>
            <a:ext cx="3866116" cy="27729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25" name="Rounded Rectangle 24"/>
            <p:cNvSpPr/>
            <p:nvPr/>
          </p:nvSpPr>
          <p:spPr>
            <a:xfrm>
              <a:off x="8259612" y="4717577"/>
              <a:ext cx="1707621" cy="26702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4A9EC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b="1" dirty="0" smtClean="0">
                  <a:solidFill>
                    <a:schemeClr val="bg1"/>
                  </a:solidFill>
                </a:rPr>
                <a:t>Kecamatan</a:t>
              </a:r>
              <a:endParaRPr lang="id-ID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0622568" y="4883722"/>
              <a:ext cx="795136" cy="267024"/>
            </a:xfrm>
            <a:prstGeom prst="roundRect">
              <a:avLst/>
            </a:prstGeom>
            <a:blipFill>
              <a:blip r:embed="rId22">
                <a:duotone>
                  <a:schemeClr val="accent1">
                    <a:hueOff val="0"/>
                    <a:satOff val="0"/>
                    <a:lumOff val="0"/>
                    <a:alphaOff val="0"/>
                    <a:shade val="36000"/>
                    <a:satMod val="120000"/>
                  </a:schemeClr>
                  <a:schemeClr val="accent1">
                    <a:hueOff val="0"/>
                    <a:satOff val="0"/>
                    <a:lumOff val="0"/>
                    <a:alphaOff val="0"/>
                    <a:tint val="40000"/>
                  </a:schemeClr>
                </a:duotone>
              </a:blip>
              <a:tile tx="0" ty="0" sx="60000" sy="59000" flip="none" algn="tl"/>
            </a:blipFill>
            <a:ln>
              <a:solidFill>
                <a:srgbClr val="4A9EC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b="1" dirty="0" smtClean="0">
                  <a:solidFill>
                    <a:schemeClr val="bg1"/>
                  </a:solidFill>
                </a:rPr>
                <a:t>Desa</a:t>
              </a:r>
              <a:endParaRPr lang="id-ID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7614044" y="3079108"/>
            <a:ext cx="11447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6286167" y="3705600"/>
            <a:ext cx="1463532" cy="40796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bg1"/>
                </a:solidFill>
              </a:rPr>
              <a:t>Kab / Kota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013462" y="4113563"/>
            <a:ext cx="486311" cy="275088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Down Arrow 27"/>
          <p:cNvSpPr/>
          <p:nvPr/>
        </p:nvSpPr>
        <p:spPr>
          <a:xfrm rot="5400000">
            <a:off x="2335550" y="2856332"/>
            <a:ext cx="512219" cy="448858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10" name="Diagram 9"/>
          <p:cNvGraphicFramePr/>
          <p:nvPr/>
        </p:nvGraphicFramePr>
        <p:xfrm>
          <a:off x="-82561" y="2060439"/>
          <a:ext cx="2723692" cy="1985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37185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roup 437"/>
          <p:cNvGrpSpPr/>
          <p:nvPr/>
        </p:nvGrpSpPr>
        <p:grpSpPr>
          <a:xfrm>
            <a:off x="9911093" y="779550"/>
            <a:ext cx="2126876" cy="546100"/>
            <a:chOff x="3277871" y="993390"/>
            <a:chExt cx="2126876" cy="546100"/>
          </a:xfrm>
        </p:grpSpPr>
        <p:sp>
          <p:nvSpPr>
            <p:cNvPr id="439" name="Rounded Rectangle 438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40" name="Picture 4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207" y="1062959"/>
              <a:ext cx="311834" cy="406961"/>
            </a:xfrm>
            <a:prstGeom prst="rect">
              <a:avLst/>
            </a:prstGeom>
          </p:spPr>
        </p:pic>
        <p:sp>
          <p:nvSpPr>
            <p:cNvPr id="441" name="TextBox 440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http://data.kuduskab.go.id/</a:t>
              </a:r>
              <a:endParaRPr lang="id-ID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1" y="1221088"/>
            <a:ext cx="9260764" cy="5435460"/>
          </a:xfrm>
          <a:prstGeom prst="rect">
            <a:avLst/>
          </a:prstGeom>
        </p:spPr>
      </p:pic>
      <p:cxnSp>
        <p:nvCxnSpPr>
          <p:cNvPr id="447" name="Elbow Connector 446"/>
          <p:cNvCxnSpPr>
            <a:stCxn id="446" idx="5"/>
            <a:endCxn id="439" idx="1"/>
          </p:cNvCxnSpPr>
          <p:nvPr/>
        </p:nvCxnSpPr>
        <p:spPr>
          <a:xfrm flipV="1">
            <a:off x="8140304" y="1052600"/>
            <a:ext cx="1770789" cy="1173486"/>
          </a:xfrm>
          <a:prstGeom prst="bentConnector3">
            <a:avLst>
              <a:gd name="adj1" fmla="val 61296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564" y="176868"/>
            <a:ext cx="8009965" cy="456080"/>
          </a:xfrm>
        </p:spPr>
        <p:txBody>
          <a:bodyPr>
            <a:normAutofit fontScale="90000"/>
          </a:bodyPr>
          <a:lstStyle/>
          <a:p>
            <a:r>
              <a:rPr lang="id-ID" sz="3200" b="1" dirty="0" smtClean="0"/>
              <a:t>STATUS INTEGRASI OPEN DATA JAWA TENGAH</a:t>
            </a:r>
            <a:endParaRPr lang="id-ID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65587" y="6420396"/>
            <a:ext cx="622332" cy="437604"/>
          </a:xfrm>
        </p:spPr>
        <p:txBody>
          <a:bodyPr/>
          <a:lstStyle/>
          <a:p>
            <a:fld id="{977B3FD2-45BB-4354-8551-EF2A5168E54B}" type="slidenum">
              <a:rPr lang="id-ID" smtClean="0"/>
              <a:t>6</a:t>
            </a:fld>
            <a:endParaRPr lang="id-ID"/>
          </a:p>
        </p:txBody>
      </p:sp>
      <p:grpSp>
        <p:nvGrpSpPr>
          <p:cNvPr id="82" name="Group 81"/>
          <p:cNvGrpSpPr/>
          <p:nvPr/>
        </p:nvGrpSpPr>
        <p:grpSpPr>
          <a:xfrm>
            <a:off x="177967" y="3812563"/>
            <a:ext cx="2126876" cy="546100"/>
            <a:chOff x="3277871" y="993390"/>
            <a:chExt cx="2126876" cy="546100"/>
          </a:xfrm>
        </p:grpSpPr>
        <p:sp>
          <p:nvSpPr>
            <p:cNvPr id="83" name="Rounded Rectangle 8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18" y="1043356"/>
              <a:ext cx="308413" cy="446168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</a:t>
              </a:r>
              <a:r>
                <a:rPr lang="id-ID" sz="1400" dirty="0" smtClean="0">
                  <a:solidFill>
                    <a:schemeClr val="bg1"/>
                  </a:solidFill>
                </a:rPr>
                <a:t>opendata.banjarnegarakab.go.id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Freeform 39"/>
          <p:cNvSpPr>
            <a:spLocks/>
          </p:cNvSpPr>
          <p:nvPr/>
        </p:nvSpPr>
        <p:spPr bwMode="auto">
          <a:xfrm>
            <a:off x="4655758" y="3828750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95" name="Group 94"/>
          <p:cNvGrpSpPr/>
          <p:nvPr/>
        </p:nvGrpSpPr>
        <p:grpSpPr>
          <a:xfrm>
            <a:off x="175459" y="5597403"/>
            <a:ext cx="2126876" cy="546100"/>
            <a:chOff x="3277871" y="993390"/>
            <a:chExt cx="2126876" cy="546100"/>
          </a:xfrm>
        </p:grpSpPr>
        <p:sp>
          <p:nvSpPr>
            <p:cNvPr id="96" name="Rounded Rectangle 95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18" y="1108795"/>
              <a:ext cx="308413" cy="315289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</a:t>
              </a:r>
              <a:r>
                <a:rPr lang="id-ID" sz="1400" dirty="0" smtClean="0">
                  <a:solidFill>
                    <a:schemeClr val="bg1"/>
                  </a:solidFill>
                </a:rPr>
                <a:t>data.banyumaskab.go.id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104" name="Freeform 39"/>
          <p:cNvSpPr>
            <a:spLocks/>
          </p:cNvSpPr>
          <p:nvPr/>
        </p:nvSpPr>
        <p:spPr bwMode="auto">
          <a:xfrm>
            <a:off x="3187193" y="4122750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grpSp>
        <p:nvGrpSpPr>
          <p:cNvPr id="107" name="Group 106"/>
          <p:cNvGrpSpPr/>
          <p:nvPr/>
        </p:nvGrpSpPr>
        <p:grpSpPr>
          <a:xfrm>
            <a:off x="2560930" y="1388993"/>
            <a:ext cx="2126876" cy="546100"/>
            <a:chOff x="3277871" y="993390"/>
            <a:chExt cx="2126876" cy="546100"/>
          </a:xfrm>
        </p:grpSpPr>
        <p:sp>
          <p:nvSpPr>
            <p:cNvPr id="108" name="Rounded Rectangle 107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8490" y="1060552"/>
              <a:ext cx="315270" cy="411776"/>
            </a:xfrm>
            <a:prstGeom prst="rect">
              <a:avLst/>
            </a:prstGeom>
          </p:spPr>
        </p:pic>
        <p:sp>
          <p:nvSpPr>
            <p:cNvPr id="110" name="TextBox 109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http://data.batangkab.go.id/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7" name="Elbow Connector 86"/>
          <p:cNvCxnSpPr>
            <a:stCxn id="89" idx="5"/>
            <a:endCxn id="85" idx="3"/>
          </p:cNvCxnSpPr>
          <p:nvPr/>
        </p:nvCxnSpPr>
        <p:spPr>
          <a:xfrm flipH="1">
            <a:off x="2304843" y="3828750"/>
            <a:ext cx="2431374" cy="245423"/>
          </a:xfrm>
          <a:prstGeom prst="bentConnector5">
            <a:avLst>
              <a:gd name="adj1" fmla="val 392"/>
              <a:gd name="adj2" fmla="val -85151"/>
              <a:gd name="adj3" fmla="val 93805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104" idx="5"/>
            <a:endCxn id="98" idx="3"/>
          </p:cNvCxnSpPr>
          <p:nvPr/>
        </p:nvCxnSpPr>
        <p:spPr>
          <a:xfrm flipH="1">
            <a:off x="2302335" y="4122750"/>
            <a:ext cx="965317" cy="1736263"/>
          </a:xfrm>
          <a:prstGeom prst="bentConnector3">
            <a:avLst>
              <a:gd name="adj1" fmla="val 48751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1" name="Freeform 39"/>
          <p:cNvSpPr>
            <a:spLocks/>
          </p:cNvSpPr>
          <p:nvPr/>
        </p:nvSpPr>
        <p:spPr bwMode="auto">
          <a:xfrm>
            <a:off x="5209756" y="2957941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12" name="Elbow Connector 111"/>
          <p:cNvCxnSpPr>
            <a:stCxn id="111" idx="5"/>
            <a:endCxn id="110" idx="3"/>
          </p:cNvCxnSpPr>
          <p:nvPr/>
        </p:nvCxnSpPr>
        <p:spPr>
          <a:xfrm flipH="1" flipV="1">
            <a:off x="4687806" y="1650603"/>
            <a:ext cx="602409" cy="1307338"/>
          </a:xfrm>
          <a:prstGeom prst="bentConnector3">
            <a:avLst>
              <a:gd name="adj1" fmla="val 37642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9914992" y="2485107"/>
            <a:ext cx="2126876" cy="586441"/>
            <a:chOff x="3277871" y="953049"/>
            <a:chExt cx="2126876" cy="586441"/>
          </a:xfrm>
        </p:grpSpPr>
        <p:sp>
          <p:nvSpPr>
            <p:cNvPr id="116" name="Rounded Rectangle 115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91898"/>
              <a:ext cx="333814" cy="349084"/>
            </a:xfrm>
            <a:prstGeom prst="rect">
              <a:avLst/>
            </a:prstGeom>
          </p:spPr>
        </p:pic>
        <p:sp>
          <p:nvSpPr>
            <p:cNvPr id="118" name="TextBox 117"/>
            <p:cNvSpPr txBox="1"/>
            <p:nvPr/>
          </p:nvSpPr>
          <p:spPr>
            <a:xfrm>
              <a:off x="3733031" y="953049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http://opendata.blorakab.go.id/</a:t>
              </a:r>
              <a:endParaRPr lang="id-ID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9" name="Freeform 39"/>
          <p:cNvSpPr>
            <a:spLocks/>
          </p:cNvSpPr>
          <p:nvPr/>
        </p:nvSpPr>
        <p:spPr bwMode="auto">
          <a:xfrm>
            <a:off x="9589401" y="3023143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20" name="Elbow Connector 119"/>
          <p:cNvCxnSpPr>
            <a:stCxn id="119" idx="5"/>
            <a:endCxn id="116" idx="1"/>
          </p:cNvCxnSpPr>
          <p:nvPr/>
        </p:nvCxnSpPr>
        <p:spPr>
          <a:xfrm flipV="1">
            <a:off x="9669860" y="2798498"/>
            <a:ext cx="245132" cy="22464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7663007" y="3546967"/>
            <a:ext cx="2126876" cy="496455"/>
            <a:chOff x="3277871" y="993390"/>
            <a:chExt cx="2126876" cy="546100"/>
          </a:xfrm>
        </p:grpSpPr>
        <p:sp>
          <p:nvSpPr>
            <p:cNvPr id="123" name="Rounded Rectangle 12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8618"/>
              <a:ext cx="333814" cy="435644"/>
            </a:xfrm>
            <a:prstGeom prst="rect">
              <a:avLst/>
            </a:prstGeom>
          </p:spPr>
        </p:pic>
        <p:sp>
          <p:nvSpPr>
            <p:cNvPr id="125" name="TextBox 124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</a:t>
              </a:r>
              <a:r>
                <a:rPr lang="id-ID" sz="1400" dirty="0" smtClean="0">
                  <a:solidFill>
                    <a:schemeClr val="bg1"/>
                  </a:solidFill>
                </a:rPr>
                <a:t>103.71.255.34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126" name="Freeform 39"/>
          <p:cNvSpPr>
            <a:spLocks/>
          </p:cNvSpPr>
          <p:nvPr/>
        </p:nvSpPr>
        <p:spPr bwMode="auto">
          <a:xfrm>
            <a:off x="7647460" y="400809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29" name="Group 128"/>
          <p:cNvGrpSpPr/>
          <p:nvPr/>
        </p:nvGrpSpPr>
        <p:grpSpPr>
          <a:xfrm>
            <a:off x="155593" y="805349"/>
            <a:ext cx="2126876" cy="546100"/>
            <a:chOff x="3277871" y="993390"/>
            <a:chExt cx="2126876" cy="546100"/>
          </a:xfrm>
        </p:grpSpPr>
        <p:sp>
          <p:nvSpPr>
            <p:cNvPr id="130" name="Rounded Rectangle 129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7052" y="1049600"/>
              <a:ext cx="458146" cy="433680"/>
            </a:xfrm>
            <a:prstGeom prst="rect">
              <a:avLst/>
            </a:prstGeom>
          </p:spPr>
        </p:pic>
        <p:sp>
          <p:nvSpPr>
            <p:cNvPr id="132" name="TextBox 131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</a:t>
              </a:r>
              <a:r>
                <a:rPr lang="id-ID" sz="1400" dirty="0" smtClean="0">
                  <a:solidFill>
                    <a:schemeClr val="bg1"/>
                  </a:solidFill>
                </a:rPr>
                <a:t>data.brebeskab.go.id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133" name="Freeform 39"/>
          <p:cNvSpPr>
            <a:spLocks/>
          </p:cNvSpPr>
          <p:nvPr/>
        </p:nvSpPr>
        <p:spPr bwMode="auto">
          <a:xfrm>
            <a:off x="2451292" y="300694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34" name="Elbow Connector 133"/>
          <p:cNvCxnSpPr>
            <a:stCxn id="133" idx="5"/>
            <a:endCxn id="132" idx="3"/>
          </p:cNvCxnSpPr>
          <p:nvPr/>
        </p:nvCxnSpPr>
        <p:spPr>
          <a:xfrm flipH="1" flipV="1">
            <a:off x="2282469" y="1066959"/>
            <a:ext cx="249282" cy="1939987"/>
          </a:xfrm>
          <a:prstGeom prst="bentConnector3">
            <a:avLst>
              <a:gd name="adj1" fmla="val 13019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44" name="Group 143"/>
          <p:cNvGrpSpPr/>
          <p:nvPr/>
        </p:nvGrpSpPr>
        <p:grpSpPr>
          <a:xfrm>
            <a:off x="181532" y="4397627"/>
            <a:ext cx="2126876" cy="561112"/>
            <a:chOff x="3277871" y="978378"/>
            <a:chExt cx="2126876" cy="561112"/>
          </a:xfrm>
          <a:solidFill>
            <a:srgbClr val="FF5050"/>
          </a:solidFill>
        </p:grpSpPr>
        <p:sp>
          <p:nvSpPr>
            <p:cNvPr id="145" name="Rounded Rectangle 144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1840"/>
              <a:ext cx="333814" cy="4492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47" name="TextBox 146"/>
            <p:cNvSpPr txBox="1"/>
            <p:nvPr/>
          </p:nvSpPr>
          <p:spPr>
            <a:xfrm>
              <a:off x="3707908" y="978378"/>
              <a:ext cx="14166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https://data.cilacapkab.go.id/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148" name="Freeform 39"/>
          <p:cNvSpPr>
            <a:spLocks/>
          </p:cNvSpPr>
          <p:nvPr/>
        </p:nvSpPr>
        <p:spPr bwMode="auto">
          <a:xfrm>
            <a:off x="2407725" y="4247835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149" name="Elbow Connector 148"/>
          <p:cNvCxnSpPr>
            <a:stCxn id="148" idx="5"/>
            <a:endCxn id="145" idx="3"/>
          </p:cNvCxnSpPr>
          <p:nvPr/>
        </p:nvCxnSpPr>
        <p:spPr>
          <a:xfrm flipH="1">
            <a:off x="2308408" y="4247835"/>
            <a:ext cx="179776" cy="437854"/>
          </a:xfrm>
          <a:prstGeom prst="bentConnector3">
            <a:avLst>
              <a:gd name="adj1" fmla="val 60439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53" name="Group 152"/>
          <p:cNvGrpSpPr/>
          <p:nvPr/>
        </p:nvGrpSpPr>
        <p:grpSpPr>
          <a:xfrm>
            <a:off x="5108428" y="782003"/>
            <a:ext cx="2126876" cy="546100"/>
            <a:chOff x="3277871" y="993390"/>
            <a:chExt cx="2126876" cy="546100"/>
          </a:xfrm>
        </p:grpSpPr>
        <p:sp>
          <p:nvSpPr>
            <p:cNvPr id="154" name="Rounded Rectangle 153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018" y="1031392"/>
              <a:ext cx="360212" cy="470096"/>
            </a:xfrm>
            <a:prstGeom prst="rect">
              <a:avLst/>
            </a:prstGeom>
          </p:spPr>
        </p:pic>
        <p:sp>
          <p:nvSpPr>
            <p:cNvPr id="156" name="TextBox 155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</a:t>
              </a:r>
              <a:r>
                <a:rPr lang="id-ID" sz="1400" dirty="0" smtClean="0">
                  <a:solidFill>
                    <a:schemeClr val="bg1"/>
                  </a:solidFill>
                </a:rPr>
                <a:t>data.demakkab.go.id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157" name="Freeform 39"/>
          <p:cNvSpPr>
            <a:spLocks/>
          </p:cNvSpPr>
          <p:nvPr/>
        </p:nvSpPr>
        <p:spPr bwMode="auto">
          <a:xfrm>
            <a:off x="7406395" y="2574282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58" name="Elbow Connector 157"/>
          <p:cNvCxnSpPr>
            <a:stCxn id="157" idx="5"/>
            <a:endCxn id="156" idx="3"/>
          </p:cNvCxnSpPr>
          <p:nvPr/>
        </p:nvCxnSpPr>
        <p:spPr>
          <a:xfrm flipH="1" flipV="1">
            <a:off x="7235304" y="1043613"/>
            <a:ext cx="251550" cy="1530669"/>
          </a:xfrm>
          <a:prstGeom prst="bentConnector3">
            <a:avLst>
              <a:gd name="adj1" fmla="val -1360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9911895" y="3106991"/>
            <a:ext cx="2126876" cy="546100"/>
            <a:chOff x="3277871" y="993390"/>
            <a:chExt cx="2126876" cy="546100"/>
          </a:xfrm>
        </p:grpSpPr>
        <p:sp>
          <p:nvSpPr>
            <p:cNvPr id="170" name="Rounded Rectangle 169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6645"/>
              <a:ext cx="333814" cy="439590"/>
            </a:xfrm>
            <a:prstGeom prst="rect">
              <a:avLst/>
            </a:prstGeom>
          </p:spPr>
        </p:pic>
        <p:sp>
          <p:nvSpPr>
            <p:cNvPr id="172" name="TextBox 171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http://data.grobogan.go.id/</a:t>
              </a:r>
              <a:endParaRPr lang="id-ID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4" name="Freeform 39"/>
          <p:cNvSpPr>
            <a:spLocks/>
          </p:cNvSpPr>
          <p:nvPr/>
        </p:nvSpPr>
        <p:spPr bwMode="auto">
          <a:xfrm>
            <a:off x="8191746" y="3126962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75" name="Elbow Connector 174"/>
          <p:cNvCxnSpPr>
            <a:stCxn id="174" idx="5"/>
            <a:endCxn id="170" idx="1"/>
          </p:cNvCxnSpPr>
          <p:nvPr/>
        </p:nvCxnSpPr>
        <p:spPr>
          <a:xfrm>
            <a:off x="8272205" y="3126962"/>
            <a:ext cx="1639690" cy="25307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3" name="Freeform 39"/>
          <p:cNvSpPr>
            <a:spLocks/>
          </p:cNvSpPr>
          <p:nvPr/>
        </p:nvSpPr>
        <p:spPr bwMode="auto">
          <a:xfrm>
            <a:off x="7750698" y="2054335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90" name="Group 189"/>
          <p:cNvGrpSpPr/>
          <p:nvPr/>
        </p:nvGrpSpPr>
        <p:grpSpPr>
          <a:xfrm>
            <a:off x="163364" y="2605630"/>
            <a:ext cx="2126876" cy="546100"/>
            <a:chOff x="3277871" y="993390"/>
            <a:chExt cx="2126876" cy="546100"/>
          </a:xfrm>
        </p:grpSpPr>
        <p:sp>
          <p:nvSpPr>
            <p:cNvPr id="191" name="Rounded Rectangle 190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18" y="1064659"/>
              <a:ext cx="308413" cy="403561"/>
            </a:xfrm>
            <a:prstGeom prst="rect">
              <a:avLst/>
            </a:prstGeom>
          </p:spPr>
        </p:pic>
        <p:sp>
          <p:nvSpPr>
            <p:cNvPr id="193" name="TextBox 192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http://data.pemalangkab.go.id/</a:t>
              </a:r>
            </a:p>
          </p:txBody>
        </p:sp>
      </p:grpSp>
      <p:sp>
        <p:nvSpPr>
          <p:cNvPr id="194" name="Freeform 39"/>
          <p:cNvSpPr>
            <a:spLocks/>
          </p:cNvSpPr>
          <p:nvPr/>
        </p:nvSpPr>
        <p:spPr bwMode="auto">
          <a:xfrm>
            <a:off x="3875827" y="2957940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95" name="Elbow Connector 194"/>
          <p:cNvCxnSpPr>
            <a:stCxn id="194" idx="5"/>
            <a:endCxn id="191" idx="3"/>
          </p:cNvCxnSpPr>
          <p:nvPr/>
        </p:nvCxnSpPr>
        <p:spPr>
          <a:xfrm flipH="1" flipV="1">
            <a:off x="2290240" y="2878680"/>
            <a:ext cx="1666046" cy="79260"/>
          </a:xfrm>
          <a:prstGeom prst="bentConnector3">
            <a:avLst>
              <a:gd name="adj1" fmla="val 80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99" name="Group 198"/>
          <p:cNvGrpSpPr/>
          <p:nvPr/>
        </p:nvGrpSpPr>
        <p:grpSpPr>
          <a:xfrm>
            <a:off x="154178" y="1392438"/>
            <a:ext cx="2126876" cy="546100"/>
            <a:chOff x="3277871" y="993390"/>
            <a:chExt cx="2126876" cy="546100"/>
          </a:xfrm>
        </p:grpSpPr>
        <p:sp>
          <p:nvSpPr>
            <p:cNvPr id="200" name="Rounded Rectangle 199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015" y="1064659"/>
              <a:ext cx="308219" cy="403561"/>
            </a:xfrm>
            <a:prstGeom prst="rect">
              <a:avLst/>
            </a:prstGeom>
          </p:spPr>
        </p:pic>
        <p:sp>
          <p:nvSpPr>
            <p:cNvPr id="202" name="TextBox 201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http://opendata.tegalkota.go.id/</a:t>
              </a:r>
            </a:p>
          </p:txBody>
        </p:sp>
      </p:grpSp>
      <p:sp>
        <p:nvSpPr>
          <p:cNvPr id="203" name="Freeform 39"/>
          <p:cNvSpPr>
            <a:spLocks/>
          </p:cNvSpPr>
          <p:nvPr/>
        </p:nvSpPr>
        <p:spPr bwMode="auto">
          <a:xfrm>
            <a:off x="3106590" y="2574282"/>
            <a:ext cx="136880" cy="174854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04" name="Elbow Connector 203"/>
          <p:cNvCxnSpPr>
            <a:stCxn id="203" idx="5"/>
            <a:endCxn id="200" idx="3"/>
          </p:cNvCxnSpPr>
          <p:nvPr/>
        </p:nvCxnSpPr>
        <p:spPr>
          <a:xfrm flipH="1" flipV="1">
            <a:off x="2281054" y="1665488"/>
            <a:ext cx="893391" cy="908794"/>
          </a:xfrm>
          <a:prstGeom prst="bentConnector3">
            <a:avLst>
              <a:gd name="adj1" fmla="val 8396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09" name="Group 208"/>
          <p:cNvGrpSpPr/>
          <p:nvPr/>
        </p:nvGrpSpPr>
        <p:grpSpPr>
          <a:xfrm>
            <a:off x="160875" y="1998542"/>
            <a:ext cx="2126876" cy="546100"/>
            <a:chOff x="3277871" y="993390"/>
            <a:chExt cx="2126876" cy="546100"/>
          </a:xfrm>
        </p:grpSpPr>
        <p:sp>
          <p:nvSpPr>
            <p:cNvPr id="210" name="Rounded Rectangle 209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11" name="Picture 21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015" y="1065318"/>
              <a:ext cx="308219" cy="402243"/>
            </a:xfrm>
            <a:prstGeom prst="rect">
              <a:avLst/>
            </a:prstGeom>
          </p:spPr>
        </p:pic>
        <p:sp>
          <p:nvSpPr>
            <p:cNvPr id="212" name="TextBox 211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http://data.tegalkab.go.id/</a:t>
              </a:r>
            </a:p>
          </p:txBody>
        </p:sp>
      </p:grpSp>
      <p:sp>
        <p:nvSpPr>
          <p:cNvPr id="213" name="Freeform 39"/>
          <p:cNvSpPr>
            <a:spLocks/>
          </p:cNvSpPr>
          <p:nvPr/>
        </p:nvSpPr>
        <p:spPr bwMode="auto">
          <a:xfrm>
            <a:off x="3240091" y="3031435"/>
            <a:ext cx="136880" cy="174854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14" name="Elbow Connector 213"/>
          <p:cNvCxnSpPr>
            <a:stCxn id="213" idx="5"/>
            <a:endCxn id="210" idx="3"/>
          </p:cNvCxnSpPr>
          <p:nvPr/>
        </p:nvCxnSpPr>
        <p:spPr>
          <a:xfrm flipH="1" flipV="1">
            <a:off x="2287751" y="2271592"/>
            <a:ext cx="1020195" cy="759843"/>
          </a:xfrm>
          <a:prstGeom prst="bentConnector3">
            <a:avLst>
              <a:gd name="adj1" fmla="val 62325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16" name="Group 215"/>
          <p:cNvGrpSpPr/>
          <p:nvPr/>
        </p:nvGrpSpPr>
        <p:grpSpPr>
          <a:xfrm>
            <a:off x="2566167" y="1978254"/>
            <a:ext cx="2126876" cy="546100"/>
            <a:chOff x="3277871" y="993390"/>
            <a:chExt cx="2126876" cy="546100"/>
          </a:xfrm>
        </p:grpSpPr>
        <p:sp>
          <p:nvSpPr>
            <p:cNvPr id="217" name="Rounded Rectangle 216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18" name="Picture 21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117" y="1064659"/>
              <a:ext cx="304015" cy="403561"/>
            </a:xfrm>
            <a:prstGeom prst="rect">
              <a:avLst/>
            </a:prstGeom>
          </p:spPr>
        </p:pic>
        <p:sp>
          <p:nvSpPr>
            <p:cNvPr id="219" name="TextBox 218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http://data.pekalongankota.go.id/</a:t>
              </a:r>
            </a:p>
          </p:txBody>
        </p:sp>
      </p:grpSp>
      <p:sp>
        <p:nvSpPr>
          <p:cNvPr id="220" name="Freeform 39"/>
          <p:cNvSpPr>
            <a:spLocks/>
          </p:cNvSpPr>
          <p:nvPr/>
        </p:nvSpPr>
        <p:spPr bwMode="auto">
          <a:xfrm>
            <a:off x="4717373" y="255408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21" name="Elbow Connector 220"/>
          <p:cNvCxnSpPr>
            <a:stCxn id="220" idx="5"/>
            <a:endCxn id="217" idx="3"/>
          </p:cNvCxnSpPr>
          <p:nvPr/>
        </p:nvCxnSpPr>
        <p:spPr>
          <a:xfrm flipH="1" flipV="1">
            <a:off x="4693043" y="2251304"/>
            <a:ext cx="104789" cy="302782"/>
          </a:xfrm>
          <a:prstGeom prst="bentConnector3">
            <a:avLst>
              <a:gd name="adj1" fmla="val -1266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23" name="Group 222"/>
          <p:cNvGrpSpPr/>
          <p:nvPr/>
        </p:nvGrpSpPr>
        <p:grpSpPr>
          <a:xfrm>
            <a:off x="2539917" y="784194"/>
            <a:ext cx="2126876" cy="546100"/>
            <a:chOff x="3277871" y="993390"/>
            <a:chExt cx="2126876" cy="546100"/>
          </a:xfrm>
        </p:grpSpPr>
        <p:sp>
          <p:nvSpPr>
            <p:cNvPr id="224" name="Rounded Rectangle 223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25" name="Picture 22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257" y="1060952"/>
              <a:ext cx="304015" cy="380495"/>
            </a:xfrm>
            <a:prstGeom prst="rect">
              <a:avLst/>
            </a:prstGeom>
          </p:spPr>
        </p:pic>
        <p:sp>
          <p:nvSpPr>
            <p:cNvPr id="226" name="TextBox 225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http://data.pekalongankab.go.id/</a:t>
              </a:r>
            </a:p>
          </p:txBody>
        </p:sp>
      </p:grpSp>
      <p:sp>
        <p:nvSpPr>
          <p:cNvPr id="227" name="Freeform 39"/>
          <p:cNvSpPr>
            <a:spLocks/>
          </p:cNvSpPr>
          <p:nvPr/>
        </p:nvSpPr>
        <p:spPr bwMode="auto">
          <a:xfrm>
            <a:off x="4578046" y="2996523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28" name="Elbow Connector 227"/>
          <p:cNvCxnSpPr>
            <a:stCxn id="227" idx="5"/>
            <a:endCxn id="224" idx="3"/>
          </p:cNvCxnSpPr>
          <p:nvPr/>
        </p:nvCxnSpPr>
        <p:spPr>
          <a:xfrm flipV="1">
            <a:off x="4658505" y="1057244"/>
            <a:ext cx="8288" cy="1939279"/>
          </a:xfrm>
          <a:prstGeom prst="bentConnector3">
            <a:avLst>
              <a:gd name="adj1" fmla="val 3462838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51" name="Group 250"/>
          <p:cNvGrpSpPr/>
          <p:nvPr/>
        </p:nvGrpSpPr>
        <p:grpSpPr>
          <a:xfrm>
            <a:off x="165222" y="3213736"/>
            <a:ext cx="2126876" cy="546100"/>
            <a:chOff x="3277871" y="993390"/>
            <a:chExt cx="2126876" cy="546100"/>
          </a:xfrm>
        </p:grpSpPr>
        <p:sp>
          <p:nvSpPr>
            <p:cNvPr id="252" name="Rounded Rectangle 251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53" name="Picture 25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261" y="1071895"/>
              <a:ext cx="387726" cy="389089"/>
            </a:xfrm>
            <a:prstGeom prst="rect">
              <a:avLst/>
            </a:prstGeom>
          </p:spPr>
        </p:pic>
        <p:sp>
          <p:nvSpPr>
            <p:cNvPr id="254" name="TextBox 253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https://data.purbalinggakab.go.id/</a:t>
              </a:r>
            </a:p>
          </p:txBody>
        </p:sp>
      </p:grpSp>
      <p:sp>
        <p:nvSpPr>
          <p:cNvPr id="255" name="Freeform 39"/>
          <p:cNvSpPr>
            <a:spLocks/>
          </p:cNvSpPr>
          <p:nvPr/>
        </p:nvSpPr>
        <p:spPr bwMode="auto">
          <a:xfrm>
            <a:off x="3950394" y="3772269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256" name="Elbow Connector 255"/>
          <p:cNvCxnSpPr>
            <a:stCxn id="255" idx="5"/>
            <a:endCxn id="252" idx="3"/>
          </p:cNvCxnSpPr>
          <p:nvPr/>
        </p:nvCxnSpPr>
        <p:spPr>
          <a:xfrm flipH="1" flipV="1">
            <a:off x="2292098" y="3486786"/>
            <a:ext cx="1738755" cy="285483"/>
          </a:xfrm>
          <a:prstGeom prst="bentConnector3">
            <a:avLst>
              <a:gd name="adj1" fmla="val -32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79" name="Group 278"/>
          <p:cNvGrpSpPr/>
          <p:nvPr/>
        </p:nvGrpSpPr>
        <p:grpSpPr>
          <a:xfrm>
            <a:off x="175459" y="5010191"/>
            <a:ext cx="2126876" cy="550185"/>
            <a:chOff x="3277871" y="993390"/>
            <a:chExt cx="2126876" cy="550185"/>
          </a:xfrm>
        </p:grpSpPr>
        <p:sp>
          <p:nvSpPr>
            <p:cNvPr id="280" name="Rounded Rectangle 279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CC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81" name="Picture 28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7" y="1048617"/>
              <a:ext cx="333814" cy="435646"/>
            </a:xfrm>
            <a:prstGeom prst="rect">
              <a:avLst/>
            </a:prstGeom>
          </p:spPr>
        </p:pic>
        <p:sp>
          <p:nvSpPr>
            <p:cNvPr id="282" name="TextBox 281"/>
            <p:cNvSpPr txBox="1"/>
            <p:nvPr/>
          </p:nvSpPr>
          <p:spPr>
            <a:xfrm>
              <a:off x="3732666" y="1020355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dirty="0" smtClean="0">
                  <a:solidFill>
                    <a:schemeClr val="bg1"/>
                  </a:solidFill>
                </a:rPr>
                <a:t>KEBUMEN</a:t>
              </a:r>
              <a:endParaRPr lang="id-ID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3" name="Freeform 39"/>
          <p:cNvSpPr>
            <a:spLocks/>
          </p:cNvSpPr>
          <p:nvPr/>
        </p:nvSpPr>
        <p:spPr bwMode="auto">
          <a:xfrm>
            <a:off x="4526535" y="4673872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284" name="Elbow Connector 283"/>
          <p:cNvCxnSpPr>
            <a:stCxn id="283" idx="5"/>
            <a:endCxn id="280" idx="3"/>
          </p:cNvCxnSpPr>
          <p:nvPr/>
        </p:nvCxnSpPr>
        <p:spPr>
          <a:xfrm flipH="1">
            <a:off x="2302335" y="4673872"/>
            <a:ext cx="2304659" cy="609369"/>
          </a:xfrm>
          <a:prstGeom prst="bentConnector3">
            <a:avLst>
              <a:gd name="adj1" fmla="val 90845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90" name="Group 289"/>
          <p:cNvGrpSpPr/>
          <p:nvPr/>
        </p:nvGrpSpPr>
        <p:grpSpPr>
          <a:xfrm>
            <a:off x="2849184" y="5068502"/>
            <a:ext cx="2126876" cy="523220"/>
            <a:chOff x="3277871" y="993390"/>
            <a:chExt cx="2126876" cy="575541"/>
          </a:xfrm>
        </p:grpSpPr>
        <p:sp>
          <p:nvSpPr>
            <p:cNvPr id="291" name="Rounded Rectangle 290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92" name="Picture 29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975" y="1062116"/>
              <a:ext cx="364298" cy="408648"/>
            </a:xfrm>
            <a:prstGeom prst="rect">
              <a:avLst/>
            </a:prstGeom>
          </p:spPr>
        </p:pic>
        <p:sp>
          <p:nvSpPr>
            <p:cNvPr id="293" name="TextBox 292"/>
            <p:cNvSpPr txBox="1"/>
            <p:nvPr/>
          </p:nvSpPr>
          <p:spPr>
            <a:xfrm>
              <a:off x="3733031" y="993390"/>
              <a:ext cx="1671716" cy="575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http://data.wonosobokab.go.id/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175459" y="6172650"/>
            <a:ext cx="2126876" cy="546100"/>
            <a:chOff x="3277871" y="993390"/>
            <a:chExt cx="2126876" cy="546100"/>
          </a:xfrm>
        </p:grpSpPr>
        <p:sp>
          <p:nvSpPr>
            <p:cNvPr id="296" name="Rounded Rectangle 295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97" name="Picture 29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305" y="1022463"/>
              <a:ext cx="393638" cy="487954"/>
            </a:xfrm>
            <a:prstGeom prst="rect">
              <a:avLst/>
            </a:prstGeom>
          </p:spPr>
        </p:pic>
        <p:sp>
          <p:nvSpPr>
            <p:cNvPr id="298" name="TextBox 297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http://data.purworejokab.go.id/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299" name="Freeform 39"/>
          <p:cNvSpPr>
            <a:spLocks/>
          </p:cNvSpPr>
          <p:nvPr/>
        </p:nvSpPr>
        <p:spPr bwMode="auto">
          <a:xfrm>
            <a:off x="5369840" y="3898103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00" name="Elbow Connector 299"/>
          <p:cNvCxnSpPr>
            <a:stCxn id="299" idx="5"/>
            <a:endCxn id="291" idx="3"/>
          </p:cNvCxnSpPr>
          <p:nvPr/>
        </p:nvCxnSpPr>
        <p:spPr>
          <a:xfrm flipH="1">
            <a:off x="4976060" y="3898103"/>
            <a:ext cx="474239" cy="1418626"/>
          </a:xfrm>
          <a:prstGeom prst="bentConnector3">
            <a:avLst>
              <a:gd name="adj1" fmla="val 71115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1" name="Freeform 39"/>
          <p:cNvSpPr>
            <a:spLocks/>
          </p:cNvSpPr>
          <p:nvPr/>
        </p:nvSpPr>
        <p:spPr bwMode="auto">
          <a:xfrm>
            <a:off x="5542285" y="4833948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02" name="Elbow Connector 301"/>
          <p:cNvCxnSpPr>
            <a:stCxn id="301" idx="5"/>
            <a:endCxn id="296" idx="3"/>
          </p:cNvCxnSpPr>
          <p:nvPr/>
        </p:nvCxnSpPr>
        <p:spPr>
          <a:xfrm flipH="1">
            <a:off x="2302335" y="4833948"/>
            <a:ext cx="3320409" cy="1611752"/>
          </a:xfrm>
          <a:prstGeom prst="bentConnector3">
            <a:avLst>
              <a:gd name="adj1" fmla="val 90213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08" name="Group 307"/>
          <p:cNvGrpSpPr/>
          <p:nvPr/>
        </p:nvGrpSpPr>
        <p:grpSpPr>
          <a:xfrm>
            <a:off x="5118590" y="1368820"/>
            <a:ext cx="2126876" cy="546100"/>
            <a:chOff x="3277871" y="993390"/>
            <a:chExt cx="2126876" cy="546100"/>
          </a:xfrm>
        </p:grpSpPr>
        <p:sp>
          <p:nvSpPr>
            <p:cNvPr id="309" name="Rounded Rectangle 308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10" name="Picture 30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207" y="1062959"/>
              <a:ext cx="311834" cy="406961"/>
            </a:xfrm>
            <a:prstGeom prst="rect">
              <a:avLst/>
            </a:prstGeom>
          </p:spPr>
        </p:pic>
        <p:sp>
          <p:nvSpPr>
            <p:cNvPr id="311" name="TextBox 310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http://opendata.semarangkota.go.id/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5134756" y="1949470"/>
            <a:ext cx="2126876" cy="546100"/>
            <a:chOff x="3277871" y="993390"/>
            <a:chExt cx="2126876" cy="546100"/>
          </a:xfrm>
        </p:grpSpPr>
        <p:sp>
          <p:nvSpPr>
            <p:cNvPr id="313" name="Rounded Rectangle 31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14" name="Picture 31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8960" y="1046977"/>
              <a:ext cx="334328" cy="438926"/>
            </a:xfrm>
            <a:prstGeom prst="rect">
              <a:avLst/>
            </a:prstGeom>
          </p:spPr>
        </p:pic>
        <p:sp>
          <p:nvSpPr>
            <p:cNvPr id="315" name="TextBox 314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http://data.kendalkab.go.id/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316" name="Freeform 39"/>
          <p:cNvSpPr>
            <a:spLocks/>
          </p:cNvSpPr>
          <p:nvPr/>
        </p:nvSpPr>
        <p:spPr bwMode="auto">
          <a:xfrm>
            <a:off x="6683190" y="286668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317" name="Elbow Connector 316"/>
          <p:cNvCxnSpPr>
            <a:stCxn id="316" idx="5"/>
            <a:endCxn id="309" idx="3"/>
          </p:cNvCxnSpPr>
          <p:nvPr/>
        </p:nvCxnSpPr>
        <p:spPr>
          <a:xfrm flipV="1">
            <a:off x="6763649" y="1641870"/>
            <a:ext cx="481817" cy="1224816"/>
          </a:xfrm>
          <a:prstGeom prst="bentConnector3">
            <a:avLst>
              <a:gd name="adj1" fmla="val 117791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8" name="Freeform 39"/>
          <p:cNvSpPr>
            <a:spLocks/>
          </p:cNvSpPr>
          <p:nvPr/>
        </p:nvSpPr>
        <p:spPr bwMode="auto">
          <a:xfrm>
            <a:off x="6071905" y="2783824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319" name="Elbow Connector 318"/>
          <p:cNvCxnSpPr>
            <a:stCxn id="318" idx="5"/>
            <a:endCxn id="313" idx="2"/>
          </p:cNvCxnSpPr>
          <p:nvPr/>
        </p:nvCxnSpPr>
        <p:spPr>
          <a:xfrm flipV="1">
            <a:off x="6152364" y="2495570"/>
            <a:ext cx="45830" cy="288254"/>
          </a:xfrm>
          <a:prstGeom prst="bentConnector4">
            <a:avLst>
              <a:gd name="adj1" fmla="val 20783"/>
              <a:gd name="adj2" fmla="val 5000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33" name="Group 332"/>
          <p:cNvGrpSpPr/>
          <p:nvPr/>
        </p:nvGrpSpPr>
        <p:grpSpPr>
          <a:xfrm>
            <a:off x="2862134" y="5603967"/>
            <a:ext cx="2126876" cy="523220"/>
            <a:chOff x="3277871" y="993390"/>
            <a:chExt cx="2126876" cy="575541"/>
          </a:xfrm>
        </p:grpSpPr>
        <p:sp>
          <p:nvSpPr>
            <p:cNvPr id="334" name="Rounded Rectangle 333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35" name="Picture 33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110" y="1041684"/>
              <a:ext cx="340506" cy="449513"/>
            </a:xfrm>
            <a:prstGeom prst="rect">
              <a:avLst/>
            </a:prstGeom>
          </p:spPr>
        </p:pic>
        <p:sp>
          <p:nvSpPr>
            <p:cNvPr id="336" name="TextBox 335"/>
            <p:cNvSpPr txBox="1"/>
            <p:nvPr/>
          </p:nvSpPr>
          <p:spPr>
            <a:xfrm>
              <a:off x="3733031" y="993390"/>
              <a:ext cx="1671716" cy="575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http://data.temanggungkab.go.id/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338" name="Freeform 39"/>
          <p:cNvSpPr>
            <a:spLocks/>
          </p:cNvSpPr>
          <p:nvPr/>
        </p:nvSpPr>
        <p:spPr bwMode="auto">
          <a:xfrm>
            <a:off x="5991918" y="3556400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39" name="Elbow Connector 338"/>
          <p:cNvCxnSpPr>
            <a:stCxn id="338" idx="5"/>
            <a:endCxn id="334" idx="3"/>
          </p:cNvCxnSpPr>
          <p:nvPr/>
        </p:nvCxnSpPr>
        <p:spPr>
          <a:xfrm flipH="1">
            <a:off x="4989010" y="3556400"/>
            <a:ext cx="1083367" cy="2295794"/>
          </a:xfrm>
          <a:prstGeom prst="bentConnector3">
            <a:avLst>
              <a:gd name="adj1" fmla="val 72628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42" name="Group 341"/>
          <p:cNvGrpSpPr/>
          <p:nvPr/>
        </p:nvGrpSpPr>
        <p:grpSpPr>
          <a:xfrm>
            <a:off x="5359978" y="5157682"/>
            <a:ext cx="2126876" cy="523220"/>
            <a:chOff x="3277871" y="993390"/>
            <a:chExt cx="2126876" cy="575541"/>
          </a:xfrm>
        </p:grpSpPr>
        <p:sp>
          <p:nvSpPr>
            <p:cNvPr id="343" name="Rounded Rectangle 34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44" name="Picture 34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06" y="1051694"/>
              <a:ext cx="329098" cy="429492"/>
            </a:xfrm>
            <a:prstGeom prst="rect">
              <a:avLst/>
            </a:prstGeom>
          </p:spPr>
        </p:pic>
        <p:sp>
          <p:nvSpPr>
            <p:cNvPr id="345" name="TextBox 344"/>
            <p:cNvSpPr txBox="1"/>
            <p:nvPr/>
          </p:nvSpPr>
          <p:spPr>
            <a:xfrm>
              <a:off x="3733031" y="993390"/>
              <a:ext cx="1671716" cy="575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http://data.magelangkota.go.id/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2862134" y="6148739"/>
            <a:ext cx="2126876" cy="523220"/>
            <a:chOff x="3277871" y="993390"/>
            <a:chExt cx="2126876" cy="575541"/>
          </a:xfrm>
        </p:grpSpPr>
        <p:sp>
          <p:nvSpPr>
            <p:cNvPr id="347" name="Rounded Rectangle 346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48" name="Picture 347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998" y="1048889"/>
              <a:ext cx="351361" cy="458548"/>
            </a:xfrm>
            <a:prstGeom prst="rect">
              <a:avLst/>
            </a:prstGeom>
          </p:spPr>
        </p:pic>
        <p:sp>
          <p:nvSpPr>
            <p:cNvPr id="349" name="TextBox 348"/>
            <p:cNvSpPr txBox="1"/>
            <p:nvPr/>
          </p:nvSpPr>
          <p:spPr>
            <a:xfrm>
              <a:off x="3733031" y="993390"/>
              <a:ext cx="1671716" cy="575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http://opendata.magelangkab.go.id/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358" name="Freeform 39"/>
          <p:cNvSpPr>
            <a:spLocks/>
          </p:cNvSpPr>
          <p:nvPr/>
        </p:nvSpPr>
        <p:spPr bwMode="auto">
          <a:xfrm>
            <a:off x="5878349" y="4234315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59" name="Elbow Connector 358"/>
          <p:cNvCxnSpPr>
            <a:stCxn id="358" idx="5"/>
            <a:endCxn id="347" idx="3"/>
          </p:cNvCxnSpPr>
          <p:nvPr/>
        </p:nvCxnSpPr>
        <p:spPr>
          <a:xfrm flipH="1">
            <a:off x="4989010" y="4234315"/>
            <a:ext cx="969798" cy="2162651"/>
          </a:xfrm>
          <a:prstGeom prst="bentConnector3">
            <a:avLst>
              <a:gd name="adj1" fmla="val 79563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2" name="Freeform 39"/>
          <p:cNvSpPr>
            <a:spLocks/>
          </p:cNvSpPr>
          <p:nvPr/>
        </p:nvSpPr>
        <p:spPr bwMode="auto">
          <a:xfrm>
            <a:off x="6215025" y="4160793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63" name="Elbow Connector 362"/>
          <p:cNvCxnSpPr>
            <a:stCxn id="362" idx="5"/>
            <a:endCxn id="343" idx="0"/>
          </p:cNvCxnSpPr>
          <p:nvPr/>
        </p:nvCxnSpPr>
        <p:spPr>
          <a:xfrm>
            <a:off x="6295484" y="4160793"/>
            <a:ext cx="127932" cy="996888"/>
          </a:xfrm>
          <a:prstGeom prst="bentConnector2">
            <a:avLst/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65" name="Group 364"/>
          <p:cNvGrpSpPr/>
          <p:nvPr/>
        </p:nvGrpSpPr>
        <p:grpSpPr>
          <a:xfrm>
            <a:off x="7659919" y="778370"/>
            <a:ext cx="2126876" cy="546100"/>
            <a:chOff x="3277871" y="993390"/>
            <a:chExt cx="2126876" cy="546100"/>
          </a:xfrm>
        </p:grpSpPr>
        <p:sp>
          <p:nvSpPr>
            <p:cNvPr id="366" name="Rounded Rectangle 365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67" name="Picture 36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06" y="1054119"/>
              <a:ext cx="329098" cy="424642"/>
            </a:xfrm>
            <a:prstGeom prst="rect">
              <a:avLst/>
            </a:prstGeom>
          </p:spPr>
        </p:pic>
        <p:sp>
          <p:nvSpPr>
            <p:cNvPr id="368" name="TextBox 367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 smtClean="0">
                  <a:solidFill>
                    <a:schemeClr val="bg1"/>
                  </a:solidFill>
                </a:rPr>
                <a:t>http://data.semarangkab.go.id/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369" name="Freeform 39"/>
          <p:cNvSpPr>
            <a:spLocks/>
          </p:cNvSpPr>
          <p:nvPr/>
        </p:nvSpPr>
        <p:spPr bwMode="auto">
          <a:xfrm>
            <a:off x="6889107" y="3368884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370" name="Elbow Connector 369"/>
          <p:cNvCxnSpPr>
            <a:stCxn id="369" idx="5"/>
            <a:endCxn id="366" idx="1"/>
          </p:cNvCxnSpPr>
          <p:nvPr/>
        </p:nvCxnSpPr>
        <p:spPr>
          <a:xfrm flipV="1">
            <a:off x="6969566" y="1051420"/>
            <a:ext cx="690353" cy="2317464"/>
          </a:xfrm>
          <a:prstGeom prst="bentConnector3">
            <a:avLst>
              <a:gd name="adj1" fmla="val 10094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77" name="Group 376"/>
          <p:cNvGrpSpPr/>
          <p:nvPr/>
        </p:nvGrpSpPr>
        <p:grpSpPr>
          <a:xfrm>
            <a:off x="5356509" y="5688021"/>
            <a:ext cx="2126876" cy="523220"/>
            <a:chOff x="3277871" y="993390"/>
            <a:chExt cx="2126876" cy="575541"/>
          </a:xfrm>
        </p:grpSpPr>
        <p:sp>
          <p:nvSpPr>
            <p:cNvPr id="378" name="Rounded Rectangle 377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79" name="Picture 378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06" y="1051694"/>
              <a:ext cx="329098" cy="429491"/>
            </a:xfrm>
            <a:prstGeom prst="rect">
              <a:avLst/>
            </a:prstGeom>
          </p:spPr>
        </p:pic>
        <p:sp>
          <p:nvSpPr>
            <p:cNvPr id="380" name="TextBox 379"/>
            <p:cNvSpPr txBox="1"/>
            <p:nvPr/>
          </p:nvSpPr>
          <p:spPr>
            <a:xfrm>
              <a:off x="3733031" y="993390"/>
              <a:ext cx="1671716" cy="575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http://data.salatiga.go.id</a:t>
              </a:r>
              <a:r>
                <a:rPr lang="id-ID" sz="1400" dirty="0" smtClean="0">
                  <a:solidFill>
                    <a:schemeClr val="bg1"/>
                  </a:solidFill>
                </a:rPr>
                <a:t>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1" name="Group 380"/>
          <p:cNvGrpSpPr/>
          <p:nvPr/>
        </p:nvGrpSpPr>
        <p:grpSpPr>
          <a:xfrm>
            <a:off x="5371332" y="6236282"/>
            <a:ext cx="2126876" cy="523220"/>
            <a:chOff x="3277871" y="993390"/>
            <a:chExt cx="2126876" cy="575541"/>
          </a:xfrm>
        </p:grpSpPr>
        <p:sp>
          <p:nvSpPr>
            <p:cNvPr id="382" name="Rounded Rectangle 381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41" y="1051694"/>
              <a:ext cx="329026" cy="429491"/>
            </a:xfrm>
            <a:prstGeom prst="rect">
              <a:avLst/>
            </a:prstGeom>
          </p:spPr>
        </p:pic>
        <p:sp>
          <p:nvSpPr>
            <p:cNvPr id="384" name="TextBox 383"/>
            <p:cNvSpPr txBox="1"/>
            <p:nvPr/>
          </p:nvSpPr>
          <p:spPr>
            <a:xfrm>
              <a:off x="3733031" y="993390"/>
              <a:ext cx="1671716" cy="575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http://opendata.klatenkab.go.id/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6" name="Group 385"/>
          <p:cNvGrpSpPr/>
          <p:nvPr/>
        </p:nvGrpSpPr>
        <p:grpSpPr>
          <a:xfrm>
            <a:off x="7696954" y="5839197"/>
            <a:ext cx="2126876" cy="523220"/>
            <a:chOff x="3277871" y="993390"/>
            <a:chExt cx="2126876" cy="575541"/>
          </a:xfrm>
        </p:grpSpPr>
        <p:sp>
          <p:nvSpPr>
            <p:cNvPr id="387" name="Rounded Rectangle 386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21" y="1051694"/>
              <a:ext cx="329067" cy="429491"/>
            </a:xfrm>
            <a:prstGeom prst="rect">
              <a:avLst/>
            </a:prstGeom>
          </p:spPr>
        </p:pic>
        <p:sp>
          <p:nvSpPr>
            <p:cNvPr id="389" name="TextBox 388"/>
            <p:cNvSpPr txBox="1"/>
            <p:nvPr/>
          </p:nvSpPr>
          <p:spPr>
            <a:xfrm>
              <a:off x="3733031" y="993390"/>
              <a:ext cx="1671716" cy="575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http://data.wonogirikab.go.id/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390" name="Freeform 39"/>
          <p:cNvSpPr>
            <a:spLocks/>
          </p:cNvSpPr>
          <p:nvPr/>
        </p:nvSpPr>
        <p:spPr bwMode="auto">
          <a:xfrm>
            <a:off x="7010919" y="3783392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391" name="Elbow Connector 390"/>
          <p:cNvCxnSpPr>
            <a:stCxn id="390" idx="5"/>
            <a:endCxn id="378" idx="3"/>
          </p:cNvCxnSpPr>
          <p:nvPr/>
        </p:nvCxnSpPr>
        <p:spPr>
          <a:xfrm>
            <a:off x="7091378" y="3783392"/>
            <a:ext cx="392007" cy="2152856"/>
          </a:xfrm>
          <a:prstGeom prst="bentConnector3">
            <a:avLst>
              <a:gd name="adj1" fmla="val 12721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4" name="Freeform 39"/>
          <p:cNvSpPr>
            <a:spLocks/>
          </p:cNvSpPr>
          <p:nvPr/>
        </p:nvSpPr>
        <p:spPr bwMode="auto">
          <a:xfrm>
            <a:off x="7365552" y="4766709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95" name="Elbow Connector 394"/>
          <p:cNvCxnSpPr>
            <a:stCxn id="394" idx="5"/>
            <a:endCxn id="382" idx="3"/>
          </p:cNvCxnSpPr>
          <p:nvPr/>
        </p:nvCxnSpPr>
        <p:spPr>
          <a:xfrm>
            <a:off x="7446011" y="4766709"/>
            <a:ext cx="52197" cy="1717800"/>
          </a:xfrm>
          <a:prstGeom prst="bentConnector3">
            <a:avLst>
              <a:gd name="adj1" fmla="val 463371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8" name="Freeform 39"/>
          <p:cNvSpPr>
            <a:spLocks/>
          </p:cNvSpPr>
          <p:nvPr/>
        </p:nvSpPr>
        <p:spPr bwMode="auto">
          <a:xfrm>
            <a:off x="8302811" y="5411207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99" name="Elbow Connector 398"/>
          <p:cNvCxnSpPr>
            <a:stCxn id="398" idx="5"/>
          </p:cNvCxnSpPr>
          <p:nvPr/>
        </p:nvCxnSpPr>
        <p:spPr>
          <a:xfrm>
            <a:off x="8383270" y="5411207"/>
            <a:ext cx="350684" cy="436561"/>
          </a:xfrm>
          <a:prstGeom prst="bentConnector2">
            <a:avLst/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16" name="Group 415"/>
          <p:cNvGrpSpPr/>
          <p:nvPr/>
        </p:nvGrpSpPr>
        <p:grpSpPr>
          <a:xfrm>
            <a:off x="9897467" y="4307478"/>
            <a:ext cx="2126876" cy="546100"/>
            <a:chOff x="3277871" y="993390"/>
            <a:chExt cx="2126876" cy="546100"/>
          </a:xfrm>
        </p:grpSpPr>
        <p:sp>
          <p:nvSpPr>
            <p:cNvPr id="417" name="Rounded Rectangle 416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18" name="Picture 417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8605" y="1046645"/>
              <a:ext cx="315039" cy="439590"/>
            </a:xfrm>
            <a:prstGeom prst="rect">
              <a:avLst/>
            </a:prstGeom>
          </p:spPr>
        </p:pic>
        <p:sp>
          <p:nvSpPr>
            <p:cNvPr id="419" name="TextBox 418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http://data.surakarta.go.id/</a:t>
              </a:r>
              <a:endParaRPr lang="id-ID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9907766" y="3709474"/>
            <a:ext cx="2126876" cy="546100"/>
            <a:chOff x="3277871" y="993390"/>
            <a:chExt cx="2126876" cy="546100"/>
          </a:xfrm>
        </p:grpSpPr>
        <p:sp>
          <p:nvSpPr>
            <p:cNvPr id="421" name="Rounded Rectangle 420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22" name="Picture 421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8617"/>
              <a:ext cx="333814" cy="435646"/>
            </a:xfrm>
            <a:prstGeom prst="rect">
              <a:avLst/>
            </a:prstGeom>
          </p:spPr>
        </p:pic>
        <p:sp>
          <p:nvSpPr>
            <p:cNvPr id="423" name="TextBox 422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http://data.sragenkab.go.id/</a:t>
              </a:r>
              <a:endParaRPr lang="id-ID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446" name="Freeform 39"/>
          <p:cNvSpPr>
            <a:spLocks/>
          </p:cNvSpPr>
          <p:nvPr/>
        </p:nvSpPr>
        <p:spPr bwMode="auto">
          <a:xfrm>
            <a:off x="8059845" y="222608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59" name="Elbow Connector 458"/>
          <p:cNvCxnSpPr>
            <a:stCxn id="460" idx="5"/>
            <a:endCxn id="451" idx="1"/>
          </p:cNvCxnSpPr>
          <p:nvPr/>
        </p:nvCxnSpPr>
        <p:spPr>
          <a:xfrm flipV="1">
            <a:off x="8591969" y="1634607"/>
            <a:ext cx="1317814" cy="668294"/>
          </a:xfrm>
          <a:prstGeom prst="bentConnector3">
            <a:avLst>
              <a:gd name="adj1" fmla="val 58673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54" name="Group 453"/>
          <p:cNvGrpSpPr/>
          <p:nvPr/>
        </p:nvGrpSpPr>
        <p:grpSpPr>
          <a:xfrm>
            <a:off x="9908473" y="1903223"/>
            <a:ext cx="2126876" cy="586441"/>
            <a:chOff x="3277871" y="953049"/>
            <a:chExt cx="2126876" cy="586441"/>
          </a:xfrm>
        </p:grpSpPr>
        <p:sp>
          <p:nvSpPr>
            <p:cNvPr id="455" name="Rounded Rectangle 454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56" name="Picture 455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49" y="1062959"/>
              <a:ext cx="308349" cy="406961"/>
            </a:xfrm>
            <a:prstGeom prst="rect">
              <a:avLst/>
            </a:prstGeom>
          </p:spPr>
        </p:pic>
        <p:sp>
          <p:nvSpPr>
            <p:cNvPr id="457" name="TextBox 456"/>
            <p:cNvSpPr txBox="1"/>
            <p:nvPr/>
          </p:nvSpPr>
          <p:spPr>
            <a:xfrm>
              <a:off x="3733031" y="953049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http://data.rembangkab.go.id/</a:t>
              </a:r>
              <a:endParaRPr lang="id-ID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60" name="Freeform 39"/>
          <p:cNvSpPr>
            <a:spLocks/>
          </p:cNvSpPr>
          <p:nvPr/>
        </p:nvSpPr>
        <p:spPr bwMode="auto">
          <a:xfrm>
            <a:off x="8511510" y="2302901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77" name="Group 176"/>
          <p:cNvGrpSpPr/>
          <p:nvPr/>
        </p:nvGrpSpPr>
        <p:grpSpPr>
          <a:xfrm>
            <a:off x="7635501" y="1359197"/>
            <a:ext cx="2126876" cy="546100"/>
            <a:chOff x="3277871" y="993390"/>
            <a:chExt cx="2126876" cy="546100"/>
          </a:xfrm>
        </p:grpSpPr>
        <p:sp>
          <p:nvSpPr>
            <p:cNvPr id="178" name="Rounded Rectangle 177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207" y="1046645"/>
              <a:ext cx="311834" cy="439590"/>
            </a:xfrm>
            <a:prstGeom prst="rect">
              <a:avLst/>
            </a:prstGeom>
          </p:spPr>
        </p:pic>
        <p:sp>
          <p:nvSpPr>
            <p:cNvPr id="180" name="TextBox 179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 smtClean="0">
                  <a:solidFill>
                    <a:schemeClr val="bg1"/>
                  </a:solidFill>
                </a:rPr>
                <a:t>http://opendata.jepara.go.id/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84" name="Elbow Connector 183"/>
          <p:cNvCxnSpPr>
            <a:stCxn id="183" idx="5"/>
            <a:endCxn id="178" idx="2"/>
          </p:cNvCxnSpPr>
          <p:nvPr/>
        </p:nvCxnSpPr>
        <p:spPr>
          <a:xfrm flipV="1">
            <a:off x="7831157" y="1905297"/>
            <a:ext cx="867782" cy="149038"/>
          </a:xfrm>
          <a:prstGeom prst="bentConnector2">
            <a:avLst/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50" name="Group 449"/>
          <p:cNvGrpSpPr/>
          <p:nvPr/>
        </p:nvGrpSpPr>
        <p:grpSpPr>
          <a:xfrm>
            <a:off x="9909783" y="1361557"/>
            <a:ext cx="2126876" cy="546100"/>
            <a:chOff x="3277871" y="993390"/>
            <a:chExt cx="2126876" cy="546100"/>
          </a:xfrm>
        </p:grpSpPr>
        <p:sp>
          <p:nvSpPr>
            <p:cNvPr id="451" name="Rounded Rectangle 450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CC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52" name="Picture 451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334" y="1062959"/>
              <a:ext cx="311579" cy="406961"/>
            </a:xfrm>
            <a:prstGeom prst="rect">
              <a:avLst/>
            </a:prstGeom>
          </p:spPr>
        </p:pic>
        <p:sp>
          <p:nvSpPr>
            <p:cNvPr id="453" name="TextBox 452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dirty="0" smtClean="0">
                  <a:solidFill>
                    <a:schemeClr val="bg1"/>
                  </a:solidFill>
                </a:rPr>
                <a:t>PATI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465" name="Freeform 39"/>
          <p:cNvSpPr>
            <a:spLocks/>
          </p:cNvSpPr>
          <p:nvPr/>
        </p:nvSpPr>
        <p:spPr bwMode="auto">
          <a:xfrm>
            <a:off x="9470479" y="2331134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66" name="Elbow Connector 465"/>
          <p:cNvCxnSpPr>
            <a:stCxn id="465" idx="5"/>
          </p:cNvCxnSpPr>
          <p:nvPr/>
        </p:nvCxnSpPr>
        <p:spPr>
          <a:xfrm flipV="1">
            <a:off x="9550938" y="2207724"/>
            <a:ext cx="346819" cy="12341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68" name="Group 467"/>
          <p:cNvGrpSpPr/>
          <p:nvPr/>
        </p:nvGrpSpPr>
        <p:grpSpPr>
          <a:xfrm>
            <a:off x="9883947" y="4905482"/>
            <a:ext cx="2126876" cy="546100"/>
            <a:chOff x="3277871" y="993390"/>
            <a:chExt cx="2126876" cy="546100"/>
          </a:xfrm>
        </p:grpSpPr>
        <p:sp>
          <p:nvSpPr>
            <p:cNvPr id="469" name="Rounded Rectangle 468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70" name="Picture 469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8617"/>
              <a:ext cx="333814" cy="435646"/>
            </a:xfrm>
            <a:prstGeom prst="rect">
              <a:avLst/>
            </a:prstGeom>
          </p:spPr>
        </p:pic>
        <p:sp>
          <p:nvSpPr>
            <p:cNvPr id="471" name="TextBox 470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http://data.sukoharjokab.go.id/</a:t>
              </a:r>
              <a:endParaRPr lang="id-ID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2" name="Group 471"/>
          <p:cNvGrpSpPr/>
          <p:nvPr/>
        </p:nvGrpSpPr>
        <p:grpSpPr>
          <a:xfrm>
            <a:off x="9876428" y="5481833"/>
            <a:ext cx="2126876" cy="546100"/>
            <a:chOff x="3277871" y="993390"/>
            <a:chExt cx="2126876" cy="546100"/>
          </a:xfrm>
        </p:grpSpPr>
        <p:sp>
          <p:nvSpPr>
            <p:cNvPr id="473" name="Rounded Rectangle 47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74" name="Picture 473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63061"/>
              <a:ext cx="333814" cy="406758"/>
            </a:xfrm>
            <a:prstGeom prst="rect">
              <a:avLst/>
            </a:prstGeom>
          </p:spPr>
        </p:pic>
        <p:sp>
          <p:nvSpPr>
            <p:cNvPr id="475" name="TextBox 474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>
                  <a:solidFill>
                    <a:schemeClr val="bg1"/>
                  </a:solidFill>
                </a:rPr>
                <a:t>http://data.karanganyarkab.go.id/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476" name="Freeform 39"/>
          <p:cNvSpPr>
            <a:spLocks/>
          </p:cNvSpPr>
          <p:nvPr/>
        </p:nvSpPr>
        <p:spPr bwMode="auto">
          <a:xfrm>
            <a:off x="8554494" y="4149055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77" name="Elbow Connector 476"/>
          <p:cNvCxnSpPr>
            <a:stCxn id="476" idx="5"/>
            <a:endCxn id="421" idx="1"/>
          </p:cNvCxnSpPr>
          <p:nvPr/>
        </p:nvCxnSpPr>
        <p:spPr>
          <a:xfrm flipV="1">
            <a:off x="8634953" y="3982524"/>
            <a:ext cx="1272813" cy="166531"/>
          </a:xfrm>
          <a:prstGeom prst="bentConnector3">
            <a:avLst>
              <a:gd name="adj1" fmla="val 93903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0" name="Freeform 39"/>
          <p:cNvSpPr>
            <a:spLocks/>
          </p:cNvSpPr>
          <p:nvPr/>
        </p:nvSpPr>
        <p:spPr bwMode="auto">
          <a:xfrm>
            <a:off x="7938328" y="4421219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81" name="Elbow Connector 480"/>
          <p:cNvCxnSpPr>
            <a:stCxn id="480" idx="5"/>
            <a:endCxn id="417" idx="1"/>
          </p:cNvCxnSpPr>
          <p:nvPr/>
        </p:nvCxnSpPr>
        <p:spPr>
          <a:xfrm>
            <a:off x="8018787" y="4421219"/>
            <a:ext cx="1878680" cy="159309"/>
          </a:xfrm>
          <a:prstGeom prst="bentConnector3">
            <a:avLst>
              <a:gd name="adj1" fmla="val 9326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3" name="Freeform 39"/>
          <p:cNvSpPr>
            <a:spLocks/>
          </p:cNvSpPr>
          <p:nvPr/>
        </p:nvSpPr>
        <p:spPr bwMode="auto">
          <a:xfrm>
            <a:off x="8058366" y="4724568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84" name="Elbow Connector 483"/>
          <p:cNvCxnSpPr>
            <a:stCxn id="483" idx="5"/>
            <a:endCxn id="469" idx="1"/>
          </p:cNvCxnSpPr>
          <p:nvPr/>
        </p:nvCxnSpPr>
        <p:spPr>
          <a:xfrm>
            <a:off x="8138825" y="4724568"/>
            <a:ext cx="1745122" cy="453964"/>
          </a:xfrm>
          <a:prstGeom prst="bentConnector3">
            <a:avLst>
              <a:gd name="adj1" fmla="val 94392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6" name="Freeform 39"/>
          <p:cNvSpPr>
            <a:spLocks/>
          </p:cNvSpPr>
          <p:nvPr/>
        </p:nvSpPr>
        <p:spPr bwMode="auto">
          <a:xfrm>
            <a:off x="8565498" y="4898219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87" name="Elbow Connector 486"/>
          <p:cNvCxnSpPr>
            <a:stCxn id="486" idx="5"/>
            <a:endCxn id="473" idx="1"/>
          </p:cNvCxnSpPr>
          <p:nvPr/>
        </p:nvCxnSpPr>
        <p:spPr>
          <a:xfrm>
            <a:off x="8645957" y="4898219"/>
            <a:ext cx="1230471" cy="856664"/>
          </a:xfrm>
          <a:prstGeom prst="bentConnector3">
            <a:avLst>
              <a:gd name="adj1" fmla="val 82512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95" name="Rounded Rectangle 494"/>
          <p:cNvSpPr/>
          <p:nvPr/>
        </p:nvSpPr>
        <p:spPr>
          <a:xfrm>
            <a:off x="2452938" y="2810643"/>
            <a:ext cx="5083469" cy="513929"/>
          </a:xfrm>
          <a:prstGeom prst="round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32</a:t>
            </a:r>
            <a:r>
              <a:rPr lang="id-ID" sz="3200" dirty="0" smtClean="0"/>
              <a:t> TERHUBUNG</a:t>
            </a:r>
            <a:endParaRPr lang="id-ID" sz="3200" dirty="0"/>
          </a:p>
        </p:txBody>
      </p:sp>
      <p:sp>
        <p:nvSpPr>
          <p:cNvPr id="496" name="Rounded Rectangle 495"/>
          <p:cNvSpPr/>
          <p:nvPr/>
        </p:nvSpPr>
        <p:spPr>
          <a:xfrm>
            <a:off x="2448804" y="4033502"/>
            <a:ext cx="5083469" cy="513929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  <a:r>
              <a:rPr lang="id-ID" sz="3200" dirty="0" smtClean="0"/>
              <a:t> BELUM TERHUBUNG</a:t>
            </a:r>
            <a:endParaRPr lang="id-ID" sz="3200" dirty="0"/>
          </a:p>
        </p:txBody>
      </p:sp>
      <p:sp>
        <p:nvSpPr>
          <p:cNvPr id="498" name="TextBox 497"/>
          <p:cNvSpPr txBox="1"/>
          <p:nvPr/>
        </p:nvSpPr>
        <p:spPr>
          <a:xfrm>
            <a:off x="8030626" y="6434260"/>
            <a:ext cx="323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UPDATE 1</a:t>
            </a:r>
            <a:r>
              <a:rPr lang="en-US" b="1" dirty="0" smtClean="0"/>
              <a:t>1</a:t>
            </a:r>
            <a:r>
              <a:rPr lang="id-ID" b="1" dirty="0" smtClean="0"/>
              <a:t> </a:t>
            </a:r>
            <a:r>
              <a:rPr lang="en-US" b="1" dirty="0" smtClean="0"/>
              <a:t>OKTOBER</a:t>
            </a:r>
            <a:r>
              <a:rPr lang="id-ID" b="1" dirty="0" smtClean="0"/>
              <a:t> 2018</a:t>
            </a:r>
            <a:endParaRPr lang="id-ID" b="1" dirty="0"/>
          </a:p>
        </p:txBody>
      </p:sp>
      <p:sp>
        <p:nvSpPr>
          <p:cNvPr id="499" name="Rounded Rectangle 498"/>
          <p:cNvSpPr/>
          <p:nvPr/>
        </p:nvSpPr>
        <p:spPr>
          <a:xfrm>
            <a:off x="2452938" y="3432596"/>
            <a:ext cx="5083469" cy="513929"/>
          </a:xfrm>
          <a:prstGeom prst="round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  <a:r>
              <a:rPr lang="id-ID" sz="3200" dirty="0" smtClean="0"/>
              <a:t> BELUM TERSEDIA </a:t>
            </a:r>
            <a:r>
              <a:rPr lang="id-ID" sz="3200" dirty="0"/>
              <a:t>DOMAIN</a:t>
            </a:r>
          </a:p>
        </p:txBody>
      </p:sp>
    </p:spTree>
    <p:extLst>
      <p:ext uri="{BB962C8B-B14F-4D97-AF65-F5344CB8AC3E}">
        <p14:creationId xmlns:p14="http://schemas.microsoft.com/office/powerpoint/2010/main" val="40298170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roup 437"/>
          <p:cNvGrpSpPr/>
          <p:nvPr/>
        </p:nvGrpSpPr>
        <p:grpSpPr>
          <a:xfrm>
            <a:off x="9911093" y="779550"/>
            <a:ext cx="2126876" cy="646331"/>
            <a:chOff x="3277871" y="993390"/>
            <a:chExt cx="2126876" cy="646331"/>
          </a:xfrm>
        </p:grpSpPr>
        <p:sp>
          <p:nvSpPr>
            <p:cNvPr id="439" name="Rounded Rectangle 438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40" name="Picture 4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207" y="1062959"/>
              <a:ext cx="311834" cy="406961"/>
            </a:xfrm>
            <a:prstGeom prst="rect">
              <a:avLst/>
            </a:prstGeom>
          </p:spPr>
        </p:pic>
        <p:sp>
          <p:nvSpPr>
            <p:cNvPr id="441" name="TextBox 440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</a:rPr>
                <a:t>KUDUS</a:t>
              </a:r>
            </a:p>
            <a:p>
              <a:r>
                <a:rPr lang="id-ID" sz="2400" dirty="0">
                  <a:solidFill>
                    <a:schemeClr val="bg1"/>
                  </a:solidFill>
                </a:rPr>
                <a:t>205 DATA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1" y="1221088"/>
            <a:ext cx="9260764" cy="5435460"/>
          </a:xfrm>
          <a:prstGeom prst="rect">
            <a:avLst/>
          </a:prstGeom>
        </p:spPr>
      </p:pic>
      <p:cxnSp>
        <p:nvCxnSpPr>
          <p:cNvPr id="447" name="Elbow Connector 446"/>
          <p:cNvCxnSpPr>
            <a:stCxn id="446" idx="5"/>
            <a:endCxn id="439" idx="1"/>
          </p:cNvCxnSpPr>
          <p:nvPr/>
        </p:nvCxnSpPr>
        <p:spPr>
          <a:xfrm flipV="1">
            <a:off x="8140304" y="1052600"/>
            <a:ext cx="1770789" cy="1173486"/>
          </a:xfrm>
          <a:prstGeom prst="bentConnector3">
            <a:avLst>
              <a:gd name="adj1" fmla="val 61296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564" y="176868"/>
            <a:ext cx="8009965" cy="456080"/>
          </a:xfrm>
        </p:spPr>
        <p:txBody>
          <a:bodyPr>
            <a:normAutofit fontScale="90000"/>
          </a:bodyPr>
          <a:lstStyle/>
          <a:p>
            <a:r>
              <a:rPr lang="id-ID" sz="3200" b="1" dirty="0" smtClean="0"/>
              <a:t>KETERISIAN DATA KAB/KOTA PADA OPEN DATA JATENG</a:t>
            </a:r>
            <a:endParaRPr lang="id-ID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65587" y="6420396"/>
            <a:ext cx="622332" cy="437604"/>
          </a:xfrm>
        </p:spPr>
        <p:txBody>
          <a:bodyPr/>
          <a:lstStyle/>
          <a:p>
            <a:fld id="{977B3FD2-45BB-4354-8551-EF2A5168E54B}" type="slidenum">
              <a:rPr lang="id-ID" smtClean="0"/>
              <a:t>7</a:t>
            </a:fld>
            <a:endParaRPr lang="id-ID"/>
          </a:p>
        </p:txBody>
      </p:sp>
      <p:grpSp>
        <p:nvGrpSpPr>
          <p:cNvPr id="82" name="Group 81"/>
          <p:cNvGrpSpPr/>
          <p:nvPr/>
        </p:nvGrpSpPr>
        <p:grpSpPr>
          <a:xfrm>
            <a:off x="177967" y="3812563"/>
            <a:ext cx="2126876" cy="646331"/>
            <a:chOff x="3277871" y="993390"/>
            <a:chExt cx="2126876" cy="646331"/>
          </a:xfrm>
        </p:grpSpPr>
        <p:sp>
          <p:nvSpPr>
            <p:cNvPr id="83" name="Rounded Rectangle 8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18" y="1043356"/>
              <a:ext cx="308413" cy="446168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BANJARNEGARA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302</a:t>
              </a:r>
              <a:r>
                <a:rPr lang="id-ID" sz="2400" dirty="0" smtClean="0">
                  <a:solidFill>
                    <a:schemeClr val="bg1"/>
                  </a:solidFill>
                </a:rPr>
                <a:t>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Freeform 39"/>
          <p:cNvSpPr>
            <a:spLocks/>
          </p:cNvSpPr>
          <p:nvPr/>
        </p:nvSpPr>
        <p:spPr bwMode="auto">
          <a:xfrm>
            <a:off x="4655758" y="3828750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95" name="Group 94"/>
          <p:cNvGrpSpPr/>
          <p:nvPr/>
        </p:nvGrpSpPr>
        <p:grpSpPr>
          <a:xfrm>
            <a:off x="175459" y="5597403"/>
            <a:ext cx="2126876" cy="646331"/>
            <a:chOff x="3277871" y="993390"/>
            <a:chExt cx="2126876" cy="646331"/>
          </a:xfrm>
        </p:grpSpPr>
        <p:sp>
          <p:nvSpPr>
            <p:cNvPr id="96" name="Rounded Rectangle 95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18" y="1108795"/>
              <a:ext cx="308413" cy="315289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BANYUMAS</a:t>
              </a:r>
              <a:endParaRPr lang="id-ID" sz="1200" dirty="0" smtClean="0">
                <a:solidFill>
                  <a:schemeClr val="bg1"/>
                </a:solidFill>
              </a:endParaRP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2</a:t>
              </a:r>
              <a:r>
                <a:rPr lang="en-US" sz="2400" dirty="0" smtClean="0">
                  <a:solidFill>
                    <a:schemeClr val="bg1"/>
                  </a:solidFill>
                </a:rPr>
                <a:t>75</a:t>
              </a:r>
              <a:r>
                <a:rPr lang="id-ID" sz="2400" dirty="0" smtClean="0">
                  <a:solidFill>
                    <a:schemeClr val="bg1"/>
                  </a:solidFill>
                </a:rPr>
                <a:t>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4" name="Freeform 39"/>
          <p:cNvSpPr>
            <a:spLocks/>
          </p:cNvSpPr>
          <p:nvPr/>
        </p:nvSpPr>
        <p:spPr bwMode="auto">
          <a:xfrm>
            <a:off x="3187193" y="4122750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grpSp>
        <p:nvGrpSpPr>
          <p:cNvPr id="107" name="Group 106"/>
          <p:cNvGrpSpPr/>
          <p:nvPr/>
        </p:nvGrpSpPr>
        <p:grpSpPr>
          <a:xfrm>
            <a:off x="2560930" y="1388993"/>
            <a:ext cx="2126876" cy="646331"/>
            <a:chOff x="3277871" y="993390"/>
            <a:chExt cx="2126876" cy="646331"/>
          </a:xfrm>
        </p:grpSpPr>
        <p:sp>
          <p:nvSpPr>
            <p:cNvPr id="108" name="Rounded Rectangle 107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8490" y="1060552"/>
              <a:ext cx="315270" cy="411776"/>
            </a:xfrm>
            <a:prstGeom prst="rect">
              <a:avLst/>
            </a:prstGeom>
          </p:spPr>
        </p:pic>
        <p:sp>
          <p:nvSpPr>
            <p:cNvPr id="110" name="TextBox 109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BATANG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2</a:t>
              </a:r>
              <a:r>
                <a:rPr lang="en-US" sz="2400" dirty="0" smtClean="0">
                  <a:solidFill>
                    <a:schemeClr val="bg1"/>
                  </a:solidFill>
                </a:rPr>
                <a:t>460</a:t>
              </a:r>
              <a:r>
                <a:rPr lang="id-ID" sz="2400" dirty="0" smtClean="0">
                  <a:solidFill>
                    <a:schemeClr val="bg1"/>
                  </a:solidFill>
                </a:rPr>
                <a:t>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7" name="Elbow Connector 86"/>
          <p:cNvCxnSpPr>
            <a:stCxn id="89" idx="5"/>
            <a:endCxn id="85" idx="3"/>
          </p:cNvCxnSpPr>
          <p:nvPr/>
        </p:nvCxnSpPr>
        <p:spPr>
          <a:xfrm flipH="1">
            <a:off x="2304843" y="3828750"/>
            <a:ext cx="2431374" cy="245423"/>
          </a:xfrm>
          <a:prstGeom prst="bentConnector5">
            <a:avLst>
              <a:gd name="adj1" fmla="val 392"/>
              <a:gd name="adj2" fmla="val -85151"/>
              <a:gd name="adj3" fmla="val 93805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104" idx="5"/>
            <a:endCxn id="98" idx="3"/>
          </p:cNvCxnSpPr>
          <p:nvPr/>
        </p:nvCxnSpPr>
        <p:spPr>
          <a:xfrm flipH="1">
            <a:off x="2302335" y="4122750"/>
            <a:ext cx="965317" cy="1736263"/>
          </a:xfrm>
          <a:prstGeom prst="bentConnector3">
            <a:avLst>
              <a:gd name="adj1" fmla="val 48751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1" name="Freeform 39"/>
          <p:cNvSpPr>
            <a:spLocks/>
          </p:cNvSpPr>
          <p:nvPr/>
        </p:nvSpPr>
        <p:spPr bwMode="auto">
          <a:xfrm>
            <a:off x="5209756" y="2957941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12" name="Elbow Connector 111"/>
          <p:cNvCxnSpPr>
            <a:stCxn id="111" idx="5"/>
            <a:endCxn id="110" idx="3"/>
          </p:cNvCxnSpPr>
          <p:nvPr/>
        </p:nvCxnSpPr>
        <p:spPr>
          <a:xfrm flipH="1" flipV="1">
            <a:off x="4687806" y="1650603"/>
            <a:ext cx="602409" cy="1307338"/>
          </a:xfrm>
          <a:prstGeom prst="bentConnector3">
            <a:avLst>
              <a:gd name="adj1" fmla="val 37642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9914992" y="2525448"/>
            <a:ext cx="2126876" cy="646331"/>
            <a:chOff x="3277871" y="993390"/>
            <a:chExt cx="2126876" cy="646331"/>
          </a:xfrm>
        </p:grpSpPr>
        <p:sp>
          <p:nvSpPr>
            <p:cNvPr id="116" name="Rounded Rectangle 115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91898"/>
              <a:ext cx="333814" cy="349084"/>
            </a:xfrm>
            <a:prstGeom prst="rect">
              <a:avLst/>
            </a:prstGeom>
          </p:spPr>
        </p:pic>
        <p:sp>
          <p:nvSpPr>
            <p:cNvPr id="118" name="TextBox 117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</a:rPr>
                <a:t>BLORA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2</a:t>
              </a:r>
              <a:r>
                <a:rPr lang="en-US" sz="2400" dirty="0" smtClean="0">
                  <a:solidFill>
                    <a:schemeClr val="bg1"/>
                  </a:solidFill>
                </a:rPr>
                <a:t>3</a:t>
              </a:r>
              <a:r>
                <a:rPr lang="id-ID" sz="2400" dirty="0" smtClean="0">
                  <a:solidFill>
                    <a:schemeClr val="bg1"/>
                  </a:solidFill>
                </a:rPr>
                <a:t> </a:t>
              </a:r>
              <a:r>
                <a:rPr lang="id-ID" sz="2400" dirty="0">
                  <a:solidFill>
                    <a:schemeClr val="bg1"/>
                  </a:solidFill>
                </a:rPr>
                <a:t>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9" name="Freeform 39"/>
          <p:cNvSpPr>
            <a:spLocks/>
          </p:cNvSpPr>
          <p:nvPr/>
        </p:nvSpPr>
        <p:spPr bwMode="auto">
          <a:xfrm>
            <a:off x="9589401" y="3023143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20" name="Elbow Connector 119"/>
          <p:cNvCxnSpPr>
            <a:stCxn id="119" idx="5"/>
            <a:endCxn id="116" idx="1"/>
          </p:cNvCxnSpPr>
          <p:nvPr/>
        </p:nvCxnSpPr>
        <p:spPr>
          <a:xfrm flipV="1">
            <a:off x="9669860" y="2798498"/>
            <a:ext cx="245132" cy="22464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7662604" y="3560206"/>
            <a:ext cx="2126876" cy="646331"/>
            <a:chOff x="3277871" y="934222"/>
            <a:chExt cx="2126876" cy="710964"/>
          </a:xfrm>
        </p:grpSpPr>
        <p:sp>
          <p:nvSpPr>
            <p:cNvPr id="123" name="Rounded Rectangle 12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8618"/>
              <a:ext cx="333814" cy="435644"/>
            </a:xfrm>
            <a:prstGeom prst="rect">
              <a:avLst/>
            </a:prstGeom>
          </p:spPr>
        </p:pic>
        <p:sp>
          <p:nvSpPr>
            <p:cNvPr id="125" name="TextBox 124"/>
            <p:cNvSpPr txBox="1"/>
            <p:nvPr/>
          </p:nvSpPr>
          <p:spPr>
            <a:xfrm>
              <a:off x="3733031" y="934222"/>
              <a:ext cx="1671716" cy="710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BOYOLALI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0 DATA</a:t>
              </a:r>
              <a:endParaRPr lang="id-ID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6" name="Freeform 39"/>
          <p:cNvSpPr>
            <a:spLocks/>
          </p:cNvSpPr>
          <p:nvPr/>
        </p:nvSpPr>
        <p:spPr bwMode="auto">
          <a:xfrm>
            <a:off x="7647460" y="400809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29" name="Group 128"/>
          <p:cNvGrpSpPr/>
          <p:nvPr/>
        </p:nvGrpSpPr>
        <p:grpSpPr>
          <a:xfrm>
            <a:off x="155593" y="805349"/>
            <a:ext cx="2126876" cy="646331"/>
            <a:chOff x="3277871" y="993390"/>
            <a:chExt cx="2126876" cy="646331"/>
          </a:xfrm>
        </p:grpSpPr>
        <p:sp>
          <p:nvSpPr>
            <p:cNvPr id="130" name="Rounded Rectangle 129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7052" y="1049600"/>
              <a:ext cx="458146" cy="433680"/>
            </a:xfrm>
            <a:prstGeom prst="rect">
              <a:avLst/>
            </a:prstGeom>
          </p:spPr>
        </p:pic>
        <p:sp>
          <p:nvSpPr>
            <p:cNvPr id="132" name="TextBox 131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BREBES</a:t>
              </a:r>
              <a:endParaRPr lang="id-ID" sz="1000" dirty="0" smtClean="0">
                <a:solidFill>
                  <a:schemeClr val="bg1"/>
                </a:solidFill>
              </a:endParaRP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3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3" name="Freeform 39"/>
          <p:cNvSpPr>
            <a:spLocks/>
          </p:cNvSpPr>
          <p:nvPr/>
        </p:nvSpPr>
        <p:spPr bwMode="auto">
          <a:xfrm>
            <a:off x="2451292" y="300694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34" name="Elbow Connector 133"/>
          <p:cNvCxnSpPr>
            <a:stCxn id="133" idx="5"/>
            <a:endCxn id="132" idx="3"/>
          </p:cNvCxnSpPr>
          <p:nvPr/>
        </p:nvCxnSpPr>
        <p:spPr>
          <a:xfrm flipH="1" flipV="1">
            <a:off x="2282469" y="1066959"/>
            <a:ext cx="249282" cy="1939987"/>
          </a:xfrm>
          <a:prstGeom prst="bentConnector3">
            <a:avLst>
              <a:gd name="adj1" fmla="val 13019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44" name="Group 143"/>
          <p:cNvGrpSpPr/>
          <p:nvPr/>
        </p:nvGrpSpPr>
        <p:grpSpPr>
          <a:xfrm>
            <a:off x="181532" y="4397627"/>
            <a:ext cx="2126876" cy="677108"/>
            <a:chOff x="3277871" y="978378"/>
            <a:chExt cx="2126876" cy="677108"/>
          </a:xfrm>
          <a:solidFill>
            <a:srgbClr val="FF5050"/>
          </a:solidFill>
        </p:grpSpPr>
        <p:sp>
          <p:nvSpPr>
            <p:cNvPr id="145" name="Rounded Rectangle 144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1840"/>
              <a:ext cx="333814" cy="4492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47" name="TextBox 146"/>
            <p:cNvSpPr txBox="1"/>
            <p:nvPr/>
          </p:nvSpPr>
          <p:spPr>
            <a:xfrm>
              <a:off x="3707908" y="978378"/>
              <a:ext cx="1416695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d-ID" sz="1400" dirty="0" smtClean="0">
                  <a:solidFill>
                    <a:schemeClr val="bg1"/>
                  </a:solidFill>
                </a:rPr>
                <a:t>CILACAP</a:t>
              </a:r>
              <a:endParaRPr lang="en-US" sz="1400" dirty="0" smtClean="0">
                <a:solidFill>
                  <a:schemeClr val="bg1"/>
                </a:solidFill>
              </a:endParaRP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0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8" name="Freeform 39"/>
          <p:cNvSpPr>
            <a:spLocks/>
          </p:cNvSpPr>
          <p:nvPr/>
        </p:nvSpPr>
        <p:spPr bwMode="auto">
          <a:xfrm>
            <a:off x="2407725" y="4247835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149" name="Elbow Connector 148"/>
          <p:cNvCxnSpPr>
            <a:stCxn id="148" idx="5"/>
            <a:endCxn id="145" idx="3"/>
          </p:cNvCxnSpPr>
          <p:nvPr/>
        </p:nvCxnSpPr>
        <p:spPr>
          <a:xfrm flipH="1">
            <a:off x="2308408" y="4247835"/>
            <a:ext cx="179776" cy="437854"/>
          </a:xfrm>
          <a:prstGeom prst="bentConnector3">
            <a:avLst>
              <a:gd name="adj1" fmla="val 60439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53" name="Group 152"/>
          <p:cNvGrpSpPr/>
          <p:nvPr/>
        </p:nvGrpSpPr>
        <p:grpSpPr>
          <a:xfrm>
            <a:off x="5108428" y="756603"/>
            <a:ext cx="2126876" cy="646331"/>
            <a:chOff x="3277871" y="967990"/>
            <a:chExt cx="2126876" cy="646331"/>
          </a:xfrm>
        </p:grpSpPr>
        <p:sp>
          <p:nvSpPr>
            <p:cNvPr id="154" name="Rounded Rectangle 153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018" y="1031392"/>
              <a:ext cx="360212" cy="470096"/>
            </a:xfrm>
            <a:prstGeom prst="rect">
              <a:avLst/>
            </a:prstGeom>
          </p:spPr>
        </p:pic>
        <p:sp>
          <p:nvSpPr>
            <p:cNvPr id="156" name="TextBox 155"/>
            <p:cNvSpPr txBox="1"/>
            <p:nvPr/>
          </p:nvSpPr>
          <p:spPr>
            <a:xfrm>
              <a:off x="3733031" y="9679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DEMAK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19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7" name="Freeform 39"/>
          <p:cNvSpPr>
            <a:spLocks/>
          </p:cNvSpPr>
          <p:nvPr/>
        </p:nvSpPr>
        <p:spPr bwMode="auto">
          <a:xfrm>
            <a:off x="7406395" y="2574282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58" name="Elbow Connector 157"/>
          <p:cNvCxnSpPr>
            <a:stCxn id="157" idx="5"/>
            <a:endCxn id="156" idx="3"/>
          </p:cNvCxnSpPr>
          <p:nvPr/>
        </p:nvCxnSpPr>
        <p:spPr>
          <a:xfrm flipH="1" flipV="1">
            <a:off x="7235304" y="1043613"/>
            <a:ext cx="251550" cy="1530669"/>
          </a:xfrm>
          <a:prstGeom prst="bentConnector3">
            <a:avLst>
              <a:gd name="adj1" fmla="val -1360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9911895" y="3106991"/>
            <a:ext cx="2126876" cy="646331"/>
            <a:chOff x="3277871" y="993390"/>
            <a:chExt cx="2126876" cy="646331"/>
          </a:xfrm>
        </p:grpSpPr>
        <p:sp>
          <p:nvSpPr>
            <p:cNvPr id="170" name="Rounded Rectangle 169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6645"/>
              <a:ext cx="333814" cy="439590"/>
            </a:xfrm>
            <a:prstGeom prst="rect">
              <a:avLst/>
            </a:prstGeom>
          </p:spPr>
        </p:pic>
        <p:sp>
          <p:nvSpPr>
            <p:cNvPr id="172" name="TextBox 171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</a:rPr>
                <a:t>GROBOGAN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54</a:t>
              </a:r>
              <a:r>
                <a:rPr lang="id-ID" sz="2400" dirty="0" smtClean="0">
                  <a:solidFill>
                    <a:schemeClr val="bg1"/>
                  </a:solidFill>
                </a:rPr>
                <a:t> </a:t>
              </a:r>
              <a:r>
                <a:rPr lang="id-ID" sz="2400" dirty="0">
                  <a:solidFill>
                    <a:schemeClr val="bg1"/>
                  </a:solidFill>
                </a:rPr>
                <a:t>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4" name="Freeform 39"/>
          <p:cNvSpPr>
            <a:spLocks/>
          </p:cNvSpPr>
          <p:nvPr/>
        </p:nvSpPr>
        <p:spPr bwMode="auto">
          <a:xfrm>
            <a:off x="8191746" y="3126962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75" name="Elbow Connector 174"/>
          <p:cNvCxnSpPr>
            <a:stCxn id="174" idx="5"/>
            <a:endCxn id="170" idx="1"/>
          </p:cNvCxnSpPr>
          <p:nvPr/>
        </p:nvCxnSpPr>
        <p:spPr>
          <a:xfrm>
            <a:off x="8272205" y="3126962"/>
            <a:ext cx="1639690" cy="25307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3" name="Freeform 39"/>
          <p:cNvSpPr>
            <a:spLocks/>
          </p:cNvSpPr>
          <p:nvPr/>
        </p:nvSpPr>
        <p:spPr bwMode="auto">
          <a:xfrm>
            <a:off x="7750698" y="2054335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90" name="Group 189"/>
          <p:cNvGrpSpPr/>
          <p:nvPr/>
        </p:nvGrpSpPr>
        <p:grpSpPr>
          <a:xfrm>
            <a:off x="163364" y="2605630"/>
            <a:ext cx="2126876" cy="646331"/>
            <a:chOff x="3277871" y="993390"/>
            <a:chExt cx="2126876" cy="646331"/>
          </a:xfrm>
        </p:grpSpPr>
        <p:sp>
          <p:nvSpPr>
            <p:cNvPr id="191" name="Rounded Rectangle 190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18" y="1064659"/>
              <a:ext cx="308413" cy="403561"/>
            </a:xfrm>
            <a:prstGeom prst="rect">
              <a:avLst/>
            </a:prstGeom>
          </p:spPr>
        </p:pic>
        <p:sp>
          <p:nvSpPr>
            <p:cNvPr id="193" name="TextBox 192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PEMALANG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0 DATA</a:t>
              </a:r>
              <a:endParaRPr lang="id-ID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4" name="Freeform 39"/>
          <p:cNvSpPr>
            <a:spLocks/>
          </p:cNvSpPr>
          <p:nvPr/>
        </p:nvSpPr>
        <p:spPr bwMode="auto">
          <a:xfrm>
            <a:off x="3875827" y="2957940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195" name="Elbow Connector 194"/>
          <p:cNvCxnSpPr>
            <a:stCxn id="194" idx="5"/>
            <a:endCxn id="191" idx="3"/>
          </p:cNvCxnSpPr>
          <p:nvPr/>
        </p:nvCxnSpPr>
        <p:spPr>
          <a:xfrm flipH="1" flipV="1">
            <a:off x="2290240" y="2878680"/>
            <a:ext cx="1666046" cy="79260"/>
          </a:xfrm>
          <a:prstGeom prst="bentConnector3">
            <a:avLst>
              <a:gd name="adj1" fmla="val 80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99" name="Group 198"/>
          <p:cNvGrpSpPr/>
          <p:nvPr/>
        </p:nvGrpSpPr>
        <p:grpSpPr>
          <a:xfrm>
            <a:off x="154178" y="1392438"/>
            <a:ext cx="2126876" cy="646331"/>
            <a:chOff x="3277871" y="993390"/>
            <a:chExt cx="2126876" cy="646331"/>
          </a:xfrm>
        </p:grpSpPr>
        <p:sp>
          <p:nvSpPr>
            <p:cNvPr id="200" name="Rounded Rectangle 199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015" y="1064659"/>
              <a:ext cx="308219" cy="403561"/>
            </a:xfrm>
            <a:prstGeom prst="rect">
              <a:avLst/>
            </a:prstGeom>
          </p:spPr>
        </p:pic>
        <p:sp>
          <p:nvSpPr>
            <p:cNvPr id="202" name="TextBox 201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KOTA TEGAL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10</a:t>
              </a:r>
              <a:r>
                <a:rPr lang="id-ID" sz="2400" dirty="0" smtClean="0">
                  <a:solidFill>
                    <a:schemeClr val="bg1"/>
                  </a:solidFill>
                </a:rPr>
                <a:t> DATA </a:t>
              </a:r>
              <a:endParaRPr lang="id-ID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3" name="Freeform 39"/>
          <p:cNvSpPr>
            <a:spLocks/>
          </p:cNvSpPr>
          <p:nvPr/>
        </p:nvSpPr>
        <p:spPr bwMode="auto">
          <a:xfrm>
            <a:off x="3106590" y="2574282"/>
            <a:ext cx="136880" cy="174854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04" name="Elbow Connector 203"/>
          <p:cNvCxnSpPr>
            <a:stCxn id="203" idx="5"/>
            <a:endCxn id="200" idx="3"/>
          </p:cNvCxnSpPr>
          <p:nvPr/>
        </p:nvCxnSpPr>
        <p:spPr>
          <a:xfrm flipH="1" flipV="1">
            <a:off x="2281054" y="1665488"/>
            <a:ext cx="893391" cy="908794"/>
          </a:xfrm>
          <a:prstGeom prst="bentConnector3">
            <a:avLst>
              <a:gd name="adj1" fmla="val 8396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09" name="Group 208"/>
          <p:cNvGrpSpPr/>
          <p:nvPr/>
        </p:nvGrpSpPr>
        <p:grpSpPr>
          <a:xfrm>
            <a:off x="160875" y="1998542"/>
            <a:ext cx="2126876" cy="646331"/>
            <a:chOff x="3277871" y="993390"/>
            <a:chExt cx="2126876" cy="646331"/>
          </a:xfrm>
        </p:grpSpPr>
        <p:sp>
          <p:nvSpPr>
            <p:cNvPr id="210" name="Rounded Rectangle 209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11" name="Picture 21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015" y="1065318"/>
              <a:ext cx="308219" cy="402243"/>
            </a:xfrm>
            <a:prstGeom prst="rect">
              <a:avLst/>
            </a:prstGeom>
          </p:spPr>
        </p:pic>
        <p:sp>
          <p:nvSpPr>
            <p:cNvPr id="212" name="TextBox 211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TEGAL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1</a:t>
              </a:r>
              <a:r>
                <a:rPr lang="en-US" sz="2400" dirty="0" smtClean="0">
                  <a:solidFill>
                    <a:schemeClr val="bg1"/>
                  </a:solidFill>
                </a:rPr>
                <a:t>4</a:t>
              </a:r>
              <a:r>
                <a:rPr lang="id-ID" sz="2400" dirty="0" smtClean="0">
                  <a:solidFill>
                    <a:schemeClr val="bg1"/>
                  </a:solidFill>
                </a:rPr>
                <a:t> DATA</a:t>
              </a:r>
              <a:endParaRPr lang="id-ID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3" name="Freeform 39"/>
          <p:cNvSpPr>
            <a:spLocks/>
          </p:cNvSpPr>
          <p:nvPr/>
        </p:nvSpPr>
        <p:spPr bwMode="auto">
          <a:xfrm>
            <a:off x="3240091" y="3031435"/>
            <a:ext cx="136880" cy="174854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14" name="Elbow Connector 213"/>
          <p:cNvCxnSpPr>
            <a:stCxn id="213" idx="5"/>
            <a:endCxn id="210" idx="3"/>
          </p:cNvCxnSpPr>
          <p:nvPr/>
        </p:nvCxnSpPr>
        <p:spPr>
          <a:xfrm flipH="1" flipV="1">
            <a:off x="2287751" y="2271592"/>
            <a:ext cx="1020195" cy="759843"/>
          </a:xfrm>
          <a:prstGeom prst="bentConnector3">
            <a:avLst>
              <a:gd name="adj1" fmla="val 62325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16" name="Group 215"/>
          <p:cNvGrpSpPr/>
          <p:nvPr/>
        </p:nvGrpSpPr>
        <p:grpSpPr>
          <a:xfrm>
            <a:off x="2566167" y="1978254"/>
            <a:ext cx="2126876" cy="646331"/>
            <a:chOff x="3277871" y="993390"/>
            <a:chExt cx="2126876" cy="646331"/>
          </a:xfrm>
        </p:grpSpPr>
        <p:sp>
          <p:nvSpPr>
            <p:cNvPr id="217" name="Rounded Rectangle 216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18" name="Picture 21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4117" y="1064659"/>
              <a:ext cx="304015" cy="403561"/>
            </a:xfrm>
            <a:prstGeom prst="rect">
              <a:avLst/>
            </a:prstGeom>
          </p:spPr>
        </p:pic>
        <p:sp>
          <p:nvSpPr>
            <p:cNvPr id="219" name="TextBox 218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KOTA PEKALONGAN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3306</a:t>
              </a:r>
              <a:r>
                <a:rPr lang="id-ID" sz="2400" dirty="0" smtClean="0">
                  <a:solidFill>
                    <a:schemeClr val="bg1"/>
                  </a:solidFill>
                </a:rPr>
                <a:t> DATA</a:t>
              </a:r>
              <a:endParaRPr lang="id-ID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0" name="Freeform 39"/>
          <p:cNvSpPr>
            <a:spLocks/>
          </p:cNvSpPr>
          <p:nvPr/>
        </p:nvSpPr>
        <p:spPr bwMode="auto">
          <a:xfrm>
            <a:off x="4717373" y="255408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21" name="Elbow Connector 220"/>
          <p:cNvCxnSpPr>
            <a:stCxn id="220" idx="5"/>
            <a:endCxn id="217" idx="3"/>
          </p:cNvCxnSpPr>
          <p:nvPr/>
        </p:nvCxnSpPr>
        <p:spPr>
          <a:xfrm flipH="1" flipV="1">
            <a:off x="4693043" y="2251304"/>
            <a:ext cx="104789" cy="302782"/>
          </a:xfrm>
          <a:prstGeom prst="bentConnector3">
            <a:avLst>
              <a:gd name="adj1" fmla="val -1266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23" name="Group 222"/>
          <p:cNvGrpSpPr/>
          <p:nvPr/>
        </p:nvGrpSpPr>
        <p:grpSpPr>
          <a:xfrm>
            <a:off x="2539917" y="784194"/>
            <a:ext cx="2126876" cy="646331"/>
            <a:chOff x="3277871" y="993390"/>
            <a:chExt cx="2126876" cy="646331"/>
          </a:xfrm>
        </p:grpSpPr>
        <p:sp>
          <p:nvSpPr>
            <p:cNvPr id="224" name="Rounded Rectangle 223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25" name="Picture 22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1257" y="1060952"/>
              <a:ext cx="304015" cy="380495"/>
            </a:xfrm>
            <a:prstGeom prst="rect">
              <a:avLst/>
            </a:prstGeom>
          </p:spPr>
        </p:pic>
        <p:sp>
          <p:nvSpPr>
            <p:cNvPr id="226" name="TextBox 225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PEKALONGAN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62</a:t>
              </a:r>
              <a:r>
                <a:rPr lang="id-ID" sz="2400" dirty="0" smtClean="0">
                  <a:solidFill>
                    <a:schemeClr val="bg1"/>
                  </a:solidFill>
                </a:rPr>
                <a:t> DATA</a:t>
              </a:r>
              <a:endParaRPr lang="id-ID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7" name="Freeform 39"/>
          <p:cNvSpPr>
            <a:spLocks/>
          </p:cNvSpPr>
          <p:nvPr/>
        </p:nvSpPr>
        <p:spPr bwMode="auto">
          <a:xfrm>
            <a:off x="4578046" y="2996523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28" name="Elbow Connector 227"/>
          <p:cNvCxnSpPr>
            <a:stCxn id="227" idx="5"/>
            <a:endCxn id="224" idx="3"/>
          </p:cNvCxnSpPr>
          <p:nvPr/>
        </p:nvCxnSpPr>
        <p:spPr>
          <a:xfrm flipV="1">
            <a:off x="4658505" y="1057244"/>
            <a:ext cx="8288" cy="1939279"/>
          </a:xfrm>
          <a:prstGeom prst="bentConnector3">
            <a:avLst>
              <a:gd name="adj1" fmla="val 3462838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51" name="Group 250"/>
          <p:cNvGrpSpPr/>
          <p:nvPr/>
        </p:nvGrpSpPr>
        <p:grpSpPr>
          <a:xfrm>
            <a:off x="165222" y="3213736"/>
            <a:ext cx="2126876" cy="646331"/>
            <a:chOff x="3277871" y="993390"/>
            <a:chExt cx="2126876" cy="646331"/>
          </a:xfrm>
        </p:grpSpPr>
        <p:sp>
          <p:nvSpPr>
            <p:cNvPr id="252" name="Rounded Rectangle 251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53" name="Picture 25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261" y="1071895"/>
              <a:ext cx="387726" cy="389089"/>
            </a:xfrm>
            <a:prstGeom prst="rect">
              <a:avLst/>
            </a:prstGeom>
          </p:spPr>
        </p:pic>
        <p:sp>
          <p:nvSpPr>
            <p:cNvPr id="254" name="TextBox 253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PURBALINGGA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249</a:t>
              </a:r>
              <a:r>
                <a:rPr lang="id-ID" sz="2400" dirty="0" smtClean="0">
                  <a:solidFill>
                    <a:schemeClr val="bg1"/>
                  </a:solidFill>
                </a:rPr>
                <a:t> DATA</a:t>
              </a:r>
              <a:endParaRPr lang="id-ID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5" name="Freeform 39"/>
          <p:cNvSpPr>
            <a:spLocks/>
          </p:cNvSpPr>
          <p:nvPr/>
        </p:nvSpPr>
        <p:spPr bwMode="auto">
          <a:xfrm>
            <a:off x="3950394" y="3772269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256" name="Elbow Connector 255"/>
          <p:cNvCxnSpPr>
            <a:stCxn id="255" idx="5"/>
            <a:endCxn id="252" idx="3"/>
          </p:cNvCxnSpPr>
          <p:nvPr/>
        </p:nvCxnSpPr>
        <p:spPr>
          <a:xfrm flipH="1" flipV="1">
            <a:off x="2292098" y="3486786"/>
            <a:ext cx="1738755" cy="285483"/>
          </a:xfrm>
          <a:prstGeom prst="bentConnector3">
            <a:avLst>
              <a:gd name="adj1" fmla="val -32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79" name="Group 278"/>
          <p:cNvGrpSpPr/>
          <p:nvPr/>
        </p:nvGrpSpPr>
        <p:grpSpPr>
          <a:xfrm>
            <a:off x="175459" y="5010191"/>
            <a:ext cx="2126876" cy="550185"/>
            <a:chOff x="3277871" y="993390"/>
            <a:chExt cx="2126876" cy="550185"/>
          </a:xfrm>
        </p:grpSpPr>
        <p:sp>
          <p:nvSpPr>
            <p:cNvPr id="280" name="Rounded Rectangle 279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CC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81" name="Picture 28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7" y="1048617"/>
              <a:ext cx="333814" cy="435646"/>
            </a:xfrm>
            <a:prstGeom prst="rect">
              <a:avLst/>
            </a:prstGeom>
          </p:spPr>
        </p:pic>
        <p:sp>
          <p:nvSpPr>
            <p:cNvPr id="282" name="TextBox 281"/>
            <p:cNvSpPr txBox="1"/>
            <p:nvPr/>
          </p:nvSpPr>
          <p:spPr>
            <a:xfrm>
              <a:off x="3732666" y="1020355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dirty="0" smtClean="0">
                  <a:solidFill>
                    <a:schemeClr val="bg1"/>
                  </a:solidFill>
                </a:rPr>
                <a:t>KEBUMEN</a:t>
              </a:r>
              <a:endParaRPr lang="id-ID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3" name="Freeform 39"/>
          <p:cNvSpPr>
            <a:spLocks/>
          </p:cNvSpPr>
          <p:nvPr/>
        </p:nvSpPr>
        <p:spPr bwMode="auto">
          <a:xfrm>
            <a:off x="4526535" y="4673872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284" name="Elbow Connector 283"/>
          <p:cNvCxnSpPr>
            <a:stCxn id="283" idx="5"/>
            <a:endCxn id="280" idx="3"/>
          </p:cNvCxnSpPr>
          <p:nvPr/>
        </p:nvCxnSpPr>
        <p:spPr>
          <a:xfrm flipH="1">
            <a:off x="2302335" y="4673872"/>
            <a:ext cx="2304659" cy="609369"/>
          </a:xfrm>
          <a:prstGeom prst="bentConnector3">
            <a:avLst>
              <a:gd name="adj1" fmla="val 90845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90" name="Group 289"/>
          <p:cNvGrpSpPr/>
          <p:nvPr/>
        </p:nvGrpSpPr>
        <p:grpSpPr>
          <a:xfrm>
            <a:off x="2849184" y="5028160"/>
            <a:ext cx="2126876" cy="646331"/>
            <a:chOff x="3277871" y="949014"/>
            <a:chExt cx="2126876" cy="710962"/>
          </a:xfrm>
        </p:grpSpPr>
        <p:sp>
          <p:nvSpPr>
            <p:cNvPr id="291" name="Rounded Rectangle 290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92" name="Picture 29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975" y="1062116"/>
              <a:ext cx="364298" cy="408648"/>
            </a:xfrm>
            <a:prstGeom prst="rect">
              <a:avLst/>
            </a:prstGeom>
          </p:spPr>
        </p:pic>
        <p:sp>
          <p:nvSpPr>
            <p:cNvPr id="293" name="TextBox 292"/>
            <p:cNvSpPr txBox="1"/>
            <p:nvPr/>
          </p:nvSpPr>
          <p:spPr>
            <a:xfrm>
              <a:off x="3733031" y="949014"/>
              <a:ext cx="1671716" cy="710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WONOSOBO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5</a:t>
              </a:r>
              <a:r>
                <a:rPr lang="en-US" sz="2400" dirty="0" smtClean="0">
                  <a:solidFill>
                    <a:schemeClr val="bg1"/>
                  </a:solidFill>
                </a:rPr>
                <a:t>4</a:t>
              </a:r>
              <a:r>
                <a:rPr lang="id-ID" sz="2400" dirty="0" smtClean="0">
                  <a:solidFill>
                    <a:schemeClr val="bg1"/>
                  </a:solidFill>
                </a:rPr>
                <a:t>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175459" y="6172650"/>
            <a:ext cx="2126876" cy="646331"/>
            <a:chOff x="3277871" y="993390"/>
            <a:chExt cx="2126876" cy="646331"/>
          </a:xfrm>
        </p:grpSpPr>
        <p:sp>
          <p:nvSpPr>
            <p:cNvPr id="296" name="Rounded Rectangle 295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297" name="Picture 29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305" y="1022463"/>
              <a:ext cx="393638" cy="48795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pic>
        <p:sp>
          <p:nvSpPr>
            <p:cNvPr id="298" name="TextBox 297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PURWOREJO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151</a:t>
              </a:r>
              <a:r>
                <a:rPr lang="id-ID" sz="2400" dirty="0" smtClean="0">
                  <a:solidFill>
                    <a:schemeClr val="bg1"/>
                  </a:solidFill>
                </a:rPr>
                <a:t>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9" name="Freeform 39"/>
          <p:cNvSpPr>
            <a:spLocks/>
          </p:cNvSpPr>
          <p:nvPr/>
        </p:nvSpPr>
        <p:spPr bwMode="auto">
          <a:xfrm>
            <a:off x="5369840" y="3898103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00" name="Elbow Connector 299"/>
          <p:cNvCxnSpPr>
            <a:stCxn id="299" idx="5"/>
            <a:endCxn id="291" idx="3"/>
          </p:cNvCxnSpPr>
          <p:nvPr/>
        </p:nvCxnSpPr>
        <p:spPr>
          <a:xfrm flipH="1">
            <a:off x="4976060" y="3898103"/>
            <a:ext cx="474239" cy="1418626"/>
          </a:xfrm>
          <a:prstGeom prst="bentConnector3">
            <a:avLst>
              <a:gd name="adj1" fmla="val 71115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1" name="Freeform 39"/>
          <p:cNvSpPr>
            <a:spLocks/>
          </p:cNvSpPr>
          <p:nvPr/>
        </p:nvSpPr>
        <p:spPr bwMode="auto">
          <a:xfrm>
            <a:off x="5542285" y="4833948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02" name="Elbow Connector 301"/>
          <p:cNvCxnSpPr>
            <a:stCxn id="301" idx="5"/>
            <a:endCxn id="296" idx="3"/>
          </p:cNvCxnSpPr>
          <p:nvPr/>
        </p:nvCxnSpPr>
        <p:spPr>
          <a:xfrm flipH="1">
            <a:off x="2302335" y="4833948"/>
            <a:ext cx="3320409" cy="1611752"/>
          </a:xfrm>
          <a:prstGeom prst="bentConnector3">
            <a:avLst>
              <a:gd name="adj1" fmla="val 90213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08" name="Group 307"/>
          <p:cNvGrpSpPr/>
          <p:nvPr/>
        </p:nvGrpSpPr>
        <p:grpSpPr>
          <a:xfrm>
            <a:off x="5118590" y="1337070"/>
            <a:ext cx="2126876" cy="646331"/>
            <a:chOff x="3277871" y="961640"/>
            <a:chExt cx="2126876" cy="646331"/>
          </a:xfrm>
        </p:grpSpPr>
        <p:sp>
          <p:nvSpPr>
            <p:cNvPr id="309" name="Rounded Rectangle 308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10" name="Picture 30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207" y="1062959"/>
              <a:ext cx="311834" cy="406961"/>
            </a:xfrm>
            <a:prstGeom prst="rect">
              <a:avLst/>
            </a:prstGeom>
          </p:spPr>
        </p:pic>
        <p:sp>
          <p:nvSpPr>
            <p:cNvPr id="311" name="TextBox 310"/>
            <p:cNvSpPr txBox="1"/>
            <p:nvPr/>
          </p:nvSpPr>
          <p:spPr>
            <a:xfrm>
              <a:off x="3733031" y="96164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KOTA SEMARANG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2541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5134756" y="1917720"/>
            <a:ext cx="2126876" cy="646331"/>
            <a:chOff x="3277871" y="961640"/>
            <a:chExt cx="2126876" cy="646331"/>
          </a:xfrm>
        </p:grpSpPr>
        <p:sp>
          <p:nvSpPr>
            <p:cNvPr id="313" name="Rounded Rectangle 31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14" name="Picture 31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8960" y="1046977"/>
              <a:ext cx="334328" cy="438926"/>
            </a:xfrm>
            <a:prstGeom prst="rect">
              <a:avLst/>
            </a:prstGeom>
          </p:spPr>
        </p:pic>
        <p:sp>
          <p:nvSpPr>
            <p:cNvPr id="315" name="TextBox 314"/>
            <p:cNvSpPr txBox="1"/>
            <p:nvPr/>
          </p:nvSpPr>
          <p:spPr>
            <a:xfrm>
              <a:off x="3733031" y="96164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KENDAL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36</a:t>
              </a:r>
              <a:r>
                <a:rPr lang="en-US" sz="2400" dirty="0" smtClean="0">
                  <a:solidFill>
                    <a:schemeClr val="bg1"/>
                  </a:solidFill>
                </a:rPr>
                <a:t>6</a:t>
              </a:r>
              <a:r>
                <a:rPr lang="id-ID" sz="2400" dirty="0" smtClean="0">
                  <a:solidFill>
                    <a:schemeClr val="bg1"/>
                  </a:solidFill>
                </a:rPr>
                <a:t>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6" name="Freeform 39"/>
          <p:cNvSpPr>
            <a:spLocks/>
          </p:cNvSpPr>
          <p:nvPr/>
        </p:nvSpPr>
        <p:spPr bwMode="auto">
          <a:xfrm>
            <a:off x="6683190" y="286668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317" name="Elbow Connector 316"/>
          <p:cNvCxnSpPr>
            <a:stCxn id="316" idx="5"/>
            <a:endCxn id="309" idx="3"/>
          </p:cNvCxnSpPr>
          <p:nvPr/>
        </p:nvCxnSpPr>
        <p:spPr>
          <a:xfrm flipV="1">
            <a:off x="6763649" y="1641870"/>
            <a:ext cx="481817" cy="1224816"/>
          </a:xfrm>
          <a:prstGeom prst="bentConnector3">
            <a:avLst>
              <a:gd name="adj1" fmla="val 117791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8" name="Freeform 39"/>
          <p:cNvSpPr>
            <a:spLocks/>
          </p:cNvSpPr>
          <p:nvPr/>
        </p:nvSpPr>
        <p:spPr bwMode="auto">
          <a:xfrm>
            <a:off x="6071905" y="2783824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319" name="Elbow Connector 318"/>
          <p:cNvCxnSpPr>
            <a:stCxn id="318" idx="5"/>
            <a:endCxn id="313" idx="2"/>
          </p:cNvCxnSpPr>
          <p:nvPr/>
        </p:nvCxnSpPr>
        <p:spPr>
          <a:xfrm flipV="1">
            <a:off x="6152364" y="2495570"/>
            <a:ext cx="45830" cy="288254"/>
          </a:xfrm>
          <a:prstGeom prst="bentConnector4">
            <a:avLst>
              <a:gd name="adj1" fmla="val 20783"/>
              <a:gd name="adj2" fmla="val 5000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33" name="Group 332"/>
          <p:cNvGrpSpPr/>
          <p:nvPr/>
        </p:nvGrpSpPr>
        <p:grpSpPr>
          <a:xfrm>
            <a:off x="2862134" y="5550178"/>
            <a:ext cx="2126876" cy="646331"/>
            <a:chOff x="3277871" y="934222"/>
            <a:chExt cx="2126876" cy="710962"/>
          </a:xfrm>
        </p:grpSpPr>
        <p:sp>
          <p:nvSpPr>
            <p:cNvPr id="334" name="Rounded Rectangle 333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35" name="Picture 33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110" y="1041684"/>
              <a:ext cx="340506" cy="449513"/>
            </a:xfrm>
            <a:prstGeom prst="rect">
              <a:avLst/>
            </a:prstGeom>
          </p:spPr>
        </p:pic>
        <p:sp>
          <p:nvSpPr>
            <p:cNvPr id="336" name="TextBox 335"/>
            <p:cNvSpPr txBox="1"/>
            <p:nvPr/>
          </p:nvSpPr>
          <p:spPr>
            <a:xfrm>
              <a:off x="3733031" y="934222"/>
              <a:ext cx="1671716" cy="710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TEMANGGUNG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1094</a:t>
              </a:r>
              <a:r>
                <a:rPr lang="id-ID" sz="2400" dirty="0" smtClean="0">
                  <a:solidFill>
                    <a:schemeClr val="bg1"/>
                  </a:solidFill>
                </a:rPr>
                <a:t>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38" name="Freeform 39"/>
          <p:cNvSpPr>
            <a:spLocks/>
          </p:cNvSpPr>
          <p:nvPr/>
        </p:nvSpPr>
        <p:spPr bwMode="auto">
          <a:xfrm>
            <a:off x="5991918" y="3556400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39" name="Elbow Connector 338"/>
          <p:cNvCxnSpPr>
            <a:stCxn id="338" idx="5"/>
            <a:endCxn id="334" idx="3"/>
          </p:cNvCxnSpPr>
          <p:nvPr/>
        </p:nvCxnSpPr>
        <p:spPr>
          <a:xfrm flipH="1">
            <a:off x="4989010" y="3556400"/>
            <a:ext cx="1083367" cy="2295794"/>
          </a:xfrm>
          <a:prstGeom prst="bentConnector3">
            <a:avLst>
              <a:gd name="adj1" fmla="val 72628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42" name="Group 341"/>
          <p:cNvGrpSpPr/>
          <p:nvPr/>
        </p:nvGrpSpPr>
        <p:grpSpPr>
          <a:xfrm>
            <a:off x="5359978" y="5107680"/>
            <a:ext cx="2126876" cy="646331"/>
            <a:chOff x="3277871" y="938391"/>
            <a:chExt cx="2126876" cy="710963"/>
          </a:xfrm>
        </p:grpSpPr>
        <p:sp>
          <p:nvSpPr>
            <p:cNvPr id="343" name="Rounded Rectangle 34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44" name="Picture 34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06" y="1051694"/>
              <a:ext cx="329098" cy="429492"/>
            </a:xfrm>
            <a:prstGeom prst="rect">
              <a:avLst/>
            </a:prstGeom>
          </p:spPr>
        </p:pic>
        <p:sp>
          <p:nvSpPr>
            <p:cNvPr id="345" name="TextBox 344"/>
            <p:cNvSpPr txBox="1"/>
            <p:nvPr/>
          </p:nvSpPr>
          <p:spPr>
            <a:xfrm>
              <a:off x="3733031" y="938391"/>
              <a:ext cx="1671716" cy="710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KOTA MAGELANG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47</a:t>
              </a:r>
              <a:r>
                <a:rPr lang="en-US" sz="2400" dirty="0" smtClean="0">
                  <a:solidFill>
                    <a:schemeClr val="bg1"/>
                  </a:solidFill>
                </a:rPr>
                <a:t>9</a:t>
              </a:r>
              <a:r>
                <a:rPr lang="id-ID" sz="2400" dirty="0" smtClean="0">
                  <a:solidFill>
                    <a:schemeClr val="bg1"/>
                  </a:solidFill>
                </a:rPr>
                <a:t> DATA 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2862134" y="6081503"/>
            <a:ext cx="2126876" cy="646331"/>
            <a:chOff x="3277871" y="919430"/>
            <a:chExt cx="2126876" cy="710962"/>
          </a:xfrm>
        </p:grpSpPr>
        <p:sp>
          <p:nvSpPr>
            <p:cNvPr id="347" name="Rounded Rectangle 346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48" name="Picture 347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998" y="1048889"/>
              <a:ext cx="351361" cy="458548"/>
            </a:xfrm>
            <a:prstGeom prst="rect">
              <a:avLst/>
            </a:prstGeom>
          </p:spPr>
        </p:pic>
        <p:sp>
          <p:nvSpPr>
            <p:cNvPr id="349" name="TextBox 348"/>
            <p:cNvSpPr txBox="1"/>
            <p:nvPr/>
          </p:nvSpPr>
          <p:spPr>
            <a:xfrm>
              <a:off x="3733031" y="919430"/>
              <a:ext cx="1671716" cy="710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MAGELANG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100</a:t>
              </a:r>
              <a:r>
                <a:rPr lang="id-ID" sz="2400" dirty="0" smtClean="0">
                  <a:solidFill>
                    <a:schemeClr val="bg1"/>
                  </a:solidFill>
                </a:rPr>
                <a:t>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8" name="Freeform 39"/>
          <p:cNvSpPr>
            <a:spLocks/>
          </p:cNvSpPr>
          <p:nvPr/>
        </p:nvSpPr>
        <p:spPr bwMode="auto">
          <a:xfrm>
            <a:off x="5878349" y="4234315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59" name="Elbow Connector 358"/>
          <p:cNvCxnSpPr>
            <a:stCxn id="358" idx="5"/>
            <a:endCxn id="347" idx="3"/>
          </p:cNvCxnSpPr>
          <p:nvPr/>
        </p:nvCxnSpPr>
        <p:spPr>
          <a:xfrm flipH="1">
            <a:off x="4989010" y="4234315"/>
            <a:ext cx="969798" cy="2162651"/>
          </a:xfrm>
          <a:prstGeom prst="bentConnector3">
            <a:avLst>
              <a:gd name="adj1" fmla="val 79563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2" name="Freeform 39"/>
          <p:cNvSpPr>
            <a:spLocks/>
          </p:cNvSpPr>
          <p:nvPr/>
        </p:nvSpPr>
        <p:spPr bwMode="auto">
          <a:xfrm>
            <a:off x="6215025" y="4160793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63" name="Elbow Connector 362"/>
          <p:cNvCxnSpPr>
            <a:stCxn id="362" idx="5"/>
            <a:endCxn id="343" idx="0"/>
          </p:cNvCxnSpPr>
          <p:nvPr/>
        </p:nvCxnSpPr>
        <p:spPr>
          <a:xfrm>
            <a:off x="6295484" y="4160793"/>
            <a:ext cx="127932" cy="996888"/>
          </a:xfrm>
          <a:prstGeom prst="bentConnector2">
            <a:avLst/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65" name="Group 364"/>
          <p:cNvGrpSpPr/>
          <p:nvPr/>
        </p:nvGrpSpPr>
        <p:grpSpPr>
          <a:xfrm>
            <a:off x="7659919" y="778370"/>
            <a:ext cx="2126876" cy="646331"/>
            <a:chOff x="3277871" y="993390"/>
            <a:chExt cx="2126876" cy="646331"/>
          </a:xfrm>
        </p:grpSpPr>
        <p:sp>
          <p:nvSpPr>
            <p:cNvPr id="366" name="Rounded Rectangle 365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67" name="Picture 36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06" y="1054119"/>
              <a:ext cx="329098" cy="424642"/>
            </a:xfrm>
            <a:prstGeom prst="rect">
              <a:avLst/>
            </a:prstGeom>
          </p:spPr>
        </p:pic>
        <p:sp>
          <p:nvSpPr>
            <p:cNvPr id="368" name="TextBox 367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SEMARANG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95</a:t>
              </a:r>
              <a:r>
                <a:rPr lang="id-ID" sz="2400" dirty="0" smtClean="0">
                  <a:solidFill>
                    <a:schemeClr val="bg1"/>
                  </a:solidFill>
                </a:rPr>
                <a:t>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9" name="Freeform 39"/>
          <p:cNvSpPr>
            <a:spLocks/>
          </p:cNvSpPr>
          <p:nvPr/>
        </p:nvSpPr>
        <p:spPr bwMode="auto">
          <a:xfrm>
            <a:off x="6889107" y="3368884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370" name="Elbow Connector 369"/>
          <p:cNvCxnSpPr>
            <a:stCxn id="369" idx="5"/>
            <a:endCxn id="366" idx="1"/>
          </p:cNvCxnSpPr>
          <p:nvPr/>
        </p:nvCxnSpPr>
        <p:spPr>
          <a:xfrm flipV="1">
            <a:off x="6969566" y="1051420"/>
            <a:ext cx="690353" cy="2317464"/>
          </a:xfrm>
          <a:prstGeom prst="bentConnector3">
            <a:avLst>
              <a:gd name="adj1" fmla="val 10094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77" name="Group 376"/>
          <p:cNvGrpSpPr/>
          <p:nvPr/>
        </p:nvGrpSpPr>
        <p:grpSpPr>
          <a:xfrm>
            <a:off x="5356509" y="5630871"/>
            <a:ext cx="2126876" cy="646331"/>
            <a:chOff x="3277871" y="930529"/>
            <a:chExt cx="2126876" cy="710963"/>
          </a:xfrm>
        </p:grpSpPr>
        <p:sp>
          <p:nvSpPr>
            <p:cNvPr id="378" name="Rounded Rectangle 377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79" name="Picture 378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06" y="1051694"/>
              <a:ext cx="329098" cy="429491"/>
            </a:xfrm>
            <a:prstGeom prst="rect">
              <a:avLst/>
            </a:prstGeom>
          </p:spPr>
        </p:pic>
        <p:sp>
          <p:nvSpPr>
            <p:cNvPr id="380" name="TextBox 379"/>
            <p:cNvSpPr txBox="1"/>
            <p:nvPr/>
          </p:nvSpPr>
          <p:spPr>
            <a:xfrm>
              <a:off x="3733031" y="930529"/>
              <a:ext cx="1671716" cy="710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KOTA SALATIGA</a:t>
              </a:r>
            </a:p>
            <a:p>
              <a:r>
                <a:rPr lang="en-US" sz="2400" dirty="0">
                  <a:solidFill>
                    <a:schemeClr val="bg1"/>
                  </a:solidFill>
                </a:rPr>
                <a:t>5</a:t>
              </a:r>
              <a:r>
                <a:rPr lang="id-ID" sz="2400" dirty="0" smtClean="0">
                  <a:solidFill>
                    <a:schemeClr val="bg1"/>
                  </a:solidFill>
                </a:rPr>
                <a:t>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1" name="Group 380"/>
          <p:cNvGrpSpPr/>
          <p:nvPr/>
        </p:nvGrpSpPr>
        <p:grpSpPr>
          <a:xfrm>
            <a:off x="5371332" y="6179129"/>
            <a:ext cx="2126876" cy="646331"/>
            <a:chOff x="3277871" y="930526"/>
            <a:chExt cx="2126876" cy="710962"/>
          </a:xfrm>
        </p:grpSpPr>
        <p:sp>
          <p:nvSpPr>
            <p:cNvPr id="382" name="Rounded Rectangle 381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41" y="1051694"/>
              <a:ext cx="329026" cy="429491"/>
            </a:xfrm>
            <a:prstGeom prst="rect">
              <a:avLst/>
            </a:prstGeom>
          </p:spPr>
        </p:pic>
        <p:sp>
          <p:nvSpPr>
            <p:cNvPr id="384" name="TextBox 383"/>
            <p:cNvSpPr txBox="1"/>
            <p:nvPr/>
          </p:nvSpPr>
          <p:spPr>
            <a:xfrm>
              <a:off x="3733031" y="930526"/>
              <a:ext cx="1671716" cy="710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KLATEN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62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6" name="Group 385"/>
          <p:cNvGrpSpPr/>
          <p:nvPr/>
        </p:nvGrpSpPr>
        <p:grpSpPr>
          <a:xfrm>
            <a:off x="7696954" y="5785856"/>
            <a:ext cx="2126876" cy="646331"/>
            <a:chOff x="3277871" y="934716"/>
            <a:chExt cx="2126876" cy="710964"/>
          </a:xfrm>
        </p:grpSpPr>
        <p:sp>
          <p:nvSpPr>
            <p:cNvPr id="387" name="Rounded Rectangle 386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21" y="1051694"/>
              <a:ext cx="329067" cy="429491"/>
            </a:xfrm>
            <a:prstGeom prst="rect">
              <a:avLst/>
            </a:prstGeom>
          </p:spPr>
        </p:pic>
        <p:sp>
          <p:nvSpPr>
            <p:cNvPr id="389" name="TextBox 388"/>
            <p:cNvSpPr txBox="1"/>
            <p:nvPr/>
          </p:nvSpPr>
          <p:spPr>
            <a:xfrm>
              <a:off x="3733031" y="934716"/>
              <a:ext cx="1671716" cy="710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WONOGIRI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447</a:t>
              </a:r>
              <a:r>
                <a:rPr lang="id-ID" sz="2400" dirty="0" smtClean="0">
                  <a:solidFill>
                    <a:schemeClr val="bg1"/>
                  </a:solidFill>
                </a:rPr>
                <a:t>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0" name="Freeform 39"/>
          <p:cNvSpPr>
            <a:spLocks/>
          </p:cNvSpPr>
          <p:nvPr/>
        </p:nvSpPr>
        <p:spPr bwMode="auto">
          <a:xfrm>
            <a:off x="7010919" y="3783392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391" name="Elbow Connector 390"/>
          <p:cNvCxnSpPr>
            <a:stCxn id="390" idx="5"/>
            <a:endCxn id="378" idx="3"/>
          </p:cNvCxnSpPr>
          <p:nvPr/>
        </p:nvCxnSpPr>
        <p:spPr>
          <a:xfrm>
            <a:off x="7091378" y="3783392"/>
            <a:ext cx="392007" cy="2152856"/>
          </a:xfrm>
          <a:prstGeom prst="bentConnector3">
            <a:avLst>
              <a:gd name="adj1" fmla="val 12721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4" name="Freeform 39"/>
          <p:cNvSpPr>
            <a:spLocks/>
          </p:cNvSpPr>
          <p:nvPr/>
        </p:nvSpPr>
        <p:spPr bwMode="auto">
          <a:xfrm>
            <a:off x="7365552" y="4766709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95" name="Elbow Connector 394"/>
          <p:cNvCxnSpPr>
            <a:stCxn id="394" idx="5"/>
            <a:endCxn id="382" idx="3"/>
          </p:cNvCxnSpPr>
          <p:nvPr/>
        </p:nvCxnSpPr>
        <p:spPr>
          <a:xfrm>
            <a:off x="7446011" y="4766709"/>
            <a:ext cx="52197" cy="1717800"/>
          </a:xfrm>
          <a:prstGeom prst="bentConnector3">
            <a:avLst>
              <a:gd name="adj1" fmla="val 463371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8" name="Freeform 39"/>
          <p:cNvSpPr>
            <a:spLocks/>
          </p:cNvSpPr>
          <p:nvPr/>
        </p:nvSpPr>
        <p:spPr bwMode="auto">
          <a:xfrm>
            <a:off x="8302811" y="5411207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u="sng"/>
          </a:p>
        </p:txBody>
      </p:sp>
      <p:cxnSp>
        <p:nvCxnSpPr>
          <p:cNvPr id="399" name="Elbow Connector 398"/>
          <p:cNvCxnSpPr>
            <a:stCxn id="398" idx="5"/>
          </p:cNvCxnSpPr>
          <p:nvPr/>
        </p:nvCxnSpPr>
        <p:spPr>
          <a:xfrm>
            <a:off x="8383270" y="5411207"/>
            <a:ext cx="350684" cy="436561"/>
          </a:xfrm>
          <a:prstGeom prst="bentConnector2">
            <a:avLst/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16" name="Group 415"/>
          <p:cNvGrpSpPr/>
          <p:nvPr/>
        </p:nvGrpSpPr>
        <p:grpSpPr>
          <a:xfrm>
            <a:off x="9897467" y="4307478"/>
            <a:ext cx="2126876" cy="646331"/>
            <a:chOff x="3277871" y="993390"/>
            <a:chExt cx="2126876" cy="646331"/>
          </a:xfrm>
        </p:grpSpPr>
        <p:sp>
          <p:nvSpPr>
            <p:cNvPr id="417" name="Rounded Rectangle 416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18" name="Picture 417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8605" y="1046645"/>
              <a:ext cx="315039" cy="439590"/>
            </a:xfrm>
            <a:prstGeom prst="rect">
              <a:avLst/>
            </a:prstGeom>
          </p:spPr>
        </p:pic>
        <p:sp>
          <p:nvSpPr>
            <p:cNvPr id="419" name="TextBox 418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</a:rPr>
                <a:t>KOTA SURAKARTA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23</a:t>
              </a:r>
              <a:r>
                <a:rPr lang="en-US" sz="2400" dirty="0" smtClean="0">
                  <a:solidFill>
                    <a:schemeClr val="bg1"/>
                  </a:solidFill>
                </a:rPr>
                <a:t>4</a:t>
              </a:r>
              <a:r>
                <a:rPr lang="id-ID" sz="2400" dirty="0" smtClean="0">
                  <a:solidFill>
                    <a:schemeClr val="bg1"/>
                  </a:solidFill>
                </a:rPr>
                <a:t> </a:t>
              </a:r>
              <a:r>
                <a:rPr lang="id-ID" sz="2400" dirty="0">
                  <a:solidFill>
                    <a:schemeClr val="bg1"/>
                  </a:solidFill>
                </a:rPr>
                <a:t>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9907766" y="3669542"/>
            <a:ext cx="2126876" cy="677108"/>
            <a:chOff x="3277871" y="953458"/>
            <a:chExt cx="2126876" cy="677108"/>
          </a:xfrm>
        </p:grpSpPr>
        <p:sp>
          <p:nvSpPr>
            <p:cNvPr id="421" name="Rounded Rectangle 420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22" name="Picture 421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8617"/>
              <a:ext cx="333814" cy="435646"/>
            </a:xfrm>
            <a:prstGeom prst="rect">
              <a:avLst/>
            </a:prstGeom>
          </p:spPr>
        </p:pic>
        <p:sp>
          <p:nvSpPr>
            <p:cNvPr id="423" name="TextBox 422"/>
            <p:cNvSpPr txBox="1"/>
            <p:nvPr/>
          </p:nvSpPr>
          <p:spPr>
            <a:xfrm>
              <a:off x="3733031" y="953458"/>
              <a:ext cx="167171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 smtClean="0">
                  <a:solidFill>
                    <a:schemeClr val="bg1"/>
                  </a:solidFill>
                </a:rPr>
                <a:t>SRAGEN</a:t>
              </a:r>
              <a:endParaRPr lang="en-US" sz="1400" dirty="0" smtClean="0">
                <a:solidFill>
                  <a:schemeClr val="bg1"/>
                </a:solidFill>
              </a:endParaRP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0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46" name="Freeform 39"/>
          <p:cNvSpPr>
            <a:spLocks/>
          </p:cNvSpPr>
          <p:nvPr/>
        </p:nvSpPr>
        <p:spPr bwMode="auto">
          <a:xfrm>
            <a:off x="8059845" y="2226086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59" name="Elbow Connector 458"/>
          <p:cNvCxnSpPr>
            <a:stCxn id="460" idx="5"/>
            <a:endCxn id="451" idx="1"/>
          </p:cNvCxnSpPr>
          <p:nvPr/>
        </p:nvCxnSpPr>
        <p:spPr>
          <a:xfrm flipV="1">
            <a:off x="8591969" y="1634607"/>
            <a:ext cx="1317814" cy="668294"/>
          </a:xfrm>
          <a:prstGeom prst="bentConnector3">
            <a:avLst>
              <a:gd name="adj1" fmla="val 58673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54" name="Group 453"/>
          <p:cNvGrpSpPr/>
          <p:nvPr/>
        </p:nvGrpSpPr>
        <p:grpSpPr>
          <a:xfrm>
            <a:off x="9908473" y="1943564"/>
            <a:ext cx="2126876" cy="646331"/>
            <a:chOff x="3277871" y="993390"/>
            <a:chExt cx="2126876" cy="646331"/>
          </a:xfrm>
        </p:grpSpPr>
        <p:sp>
          <p:nvSpPr>
            <p:cNvPr id="455" name="Rounded Rectangle 454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56" name="Picture 455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49" y="1062959"/>
              <a:ext cx="308349" cy="406961"/>
            </a:xfrm>
            <a:prstGeom prst="rect">
              <a:avLst/>
            </a:prstGeom>
          </p:spPr>
        </p:pic>
        <p:sp>
          <p:nvSpPr>
            <p:cNvPr id="457" name="TextBox 456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</a:rPr>
                <a:t>REMBANG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5</a:t>
              </a:r>
              <a:r>
                <a:rPr lang="en-US" sz="2400" dirty="0" smtClean="0">
                  <a:solidFill>
                    <a:schemeClr val="bg1"/>
                  </a:solidFill>
                </a:rPr>
                <a:t>60</a:t>
              </a:r>
              <a:r>
                <a:rPr lang="id-ID" sz="2400" dirty="0" smtClean="0">
                  <a:solidFill>
                    <a:schemeClr val="bg1"/>
                  </a:solidFill>
                </a:rPr>
                <a:t> </a:t>
              </a:r>
              <a:r>
                <a:rPr lang="id-ID" sz="2400" dirty="0">
                  <a:solidFill>
                    <a:schemeClr val="bg1"/>
                  </a:solidFill>
                </a:rPr>
                <a:t>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60" name="Freeform 39"/>
          <p:cNvSpPr>
            <a:spLocks/>
          </p:cNvSpPr>
          <p:nvPr/>
        </p:nvSpPr>
        <p:spPr bwMode="auto">
          <a:xfrm>
            <a:off x="8511510" y="2302901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77" name="Group 176"/>
          <p:cNvGrpSpPr/>
          <p:nvPr/>
        </p:nvGrpSpPr>
        <p:grpSpPr>
          <a:xfrm>
            <a:off x="7635501" y="1344908"/>
            <a:ext cx="2126876" cy="646331"/>
            <a:chOff x="3277871" y="979101"/>
            <a:chExt cx="2126876" cy="646331"/>
          </a:xfrm>
        </p:grpSpPr>
        <p:sp>
          <p:nvSpPr>
            <p:cNvPr id="178" name="Rounded Rectangle 177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207" y="1046645"/>
              <a:ext cx="311834" cy="439590"/>
            </a:xfrm>
            <a:prstGeom prst="rect">
              <a:avLst/>
            </a:prstGeom>
          </p:spPr>
        </p:pic>
        <p:sp>
          <p:nvSpPr>
            <p:cNvPr id="180" name="TextBox 179"/>
            <p:cNvSpPr txBox="1"/>
            <p:nvPr/>
          </p:nvSpPr>
          <p:spPr>
            <a:xfrm>
              <a:off x="3733031" y="979101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JEPARA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20</a:t>
              </a:r>
              <a:r>
                <a:rPr lang="en-US" sz="2400" dirty="0" smtClean="0">
                  <a:solidFill>
                    <a:schemeClr val="bg1"/>
                  </a:solidFill>
                </a:rPr>
                <a:t>4</a:t>
              </a:r>
              <a:r>
                <a:rPr lang="id-ID" sz="2400" dirty="0" smtClean="0">
                  <a:solidFill>
                    <a:schemeClr val="bg1"/>
                  </a:solidFill>
                </a:rPr>
                <a:t>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84" name="Elbow Connector 183"/>
          <p:cNvCxnSpPr>
            <a:stCxn id="183" idx="5"/>
            <a:endCxn id="178" idx="2"/>
          </p:cNvCxnSpPr>
          <p:nvPr/>
        </p:nvCxnSpPr>
        <p:spPr>
          <a:xfrm flipV="1">
            <a:off x="7831157" y="1905297"/>
            <a:ext cx="867782" cy="149038"/>
          </a:xfrm>
          <a:prstGeom prst="bentConnector2">
            <a:avLst/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50" name="Group 449"/>
          <p:cNvGrpSpPr/>
          <p:nvPr/>
        </p:nvGrpSpPr>
        <p:grpSpPr>
          <a:xfrm>
            <a:off x="9909783" y="1361557"/>
            <a:ext cx="2126876" cy="546100"/>
            <a:chOff x="3277871" y="993390"/>
            <a:chExt cx="2126876" cy="546100"/>
          </a:xfrm>
        </p:grpSpPr>
        <p:sp>
          <p:nvSpPr>
            <p:cNvPr id="451" name="Rounded Rectangle 450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  <a:solidFill>
              <a:srgbClr val="CC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52" name="Picture 451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334" y="1062959"/>
              <a:ext cx="311579" cy="406961"/>
            </a:xfrm>
            <a:prstGeom prst="rect">
              <a:avLst/>
            </a:prstGeom>
          </p:spPr>
        </p:pic>
        <p:sp>
          <p:nvSpPr>
            <p:cNvPr id="453" name="TextBox 452"/>
            <p:cNvSpPr txBox="1"/>
            <p:nvPr/>
          </p:nvSpPr>
          <p:spPr>
            <a:xfrm>
              <a:off x="3733031" y="993390"/>
              <a:ext cx="1671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dirty="0" smtClean="0">
                  <a:solidFill>
                    <a:schemeClr val="bg1"/>
                  </a:solidFill>
                </a:rPr>
                <a:t>PATI</a:t>
              </a:r>
              <a:endParaRPr lang="id-ID" dirty="0">
                <a:solidFill>
                  <a:schemeClr val="bg1"/>
                </a:solidFill>
              </a:endParaRPr>
            </a:p>
          </p:txBody>
        </p:sp>
      </p:grpSp>
      <p:sp>
        <p:nvSpPr>
          <p:cNvPr id="465" name="Freeform 39"/>
          <p:cNvSpPr>
            <a:spLocks/>
          </p:cNvSpPr>
          <p:nvPr/>
        </p:nvSpPr>
        <p:spPr bwMode="auto">
          <a:xfrm>
            <a:off x="9470479" y="2331134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66" name="Elbow Connector 465"/>
          <p:cNvCxnSpPr>
            <a:stCxn id="465" idx="5"/>
          </p:cNvCxnSpPr>
          <p:nvPr/>
        </p:nvCxnSpPr>
        <p:spPr>
          <a:xfrm flipV="1">
            <a:off x="9550938" y="2207724"/>
            <a:ext cx="346819" cy="12341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68" name="Group 467"/>
          <p:cNvGrpSpPr/>
          <p:nvPr/>
        </p:nvGrpSpPr>
        <p:grpSpPr>
          <a:xfrm>
            <a:off x="9883947" y="4905482"/>
            <a:ext cx="2126876" cy="646331"/>
            <a:chOff x="3277871" y="993390"/>
            <a:chExt cx="2126876" cy="646331"/>
          </a:xfrm>
        </p:grpSpPr>
        <p:sp>
          <p:nvSpPr>
            <p:cNvPr id="469" name="Rounded Rectangle 468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70" name="Picture 469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48617"/>
              <a:ext cx="333814" cy="435646"/>
            </a:xfrm>
            <a:prstGeom prst="rect">
              <a:avLst/>
            </a:prstGeom>
          </p:spPr>
        </p:pic>
        <p:sp>
          <p:nvSpPr>
            <p:cNvPr id="471" name="TextBox 470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</a:rPr>
                <a:t>SUKOHARJO</a:t>
              </a:r>
            </a:p>
            <a:p>
              <a:r>
                <a:rPr lang="id-ID" sz="2400" dirty="0">
                  <a:solidFill>
                    <a:schemeClr val="bg1"/>
                  </a:solidFill>
                </a:rPr>
                <a:t>1 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2" name="Group 471"/>
          <p:cNvGrpSpPr/>
          <p:nvPr/>
        </p:nvGrpSpPr>
        <p:grpSpPr>
          <a:xfrm>
            <a:off x="9876428" y="5481833"/>
            <a:ext cx="2126876" cy="646331"/>
            <a:chOff x="3277871" y="993390"/>
            <a:chExt cx="2126876" cy="646331"/>
          </a:xfrm>
        </p:grpSpPr>
        <p:sp>
          <p:nvSpPr>
            <p:cNvPr id="473" name="Rounded Rectangle 472"/>
            <p:cNvSpPr/>
            <p:nvPr/>
          </p:nvSpPr>
          <p:spPr>
            <a:xfrm>
              <a:off x="3277871" y="993390"/>
              <a:ext cx="2126876" cy="5461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pic>
          <p:nvPicPr>
            <p:cNvPr id="474" name="Picture 473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218" y="1063061"/>
              <a:ext cx="333814" cy="406758"/>
            </a:xfrm>
            <a:prstGeom prst="rect">
              <a:avLst/>
            </a:prstGeom>
          </p:spPr>
        </p:pic>
        <p:sp>
          <p:nvSpPr>
            <p:cNvPr id="475" name="TextBox 474"/>
            <p:cNvSpPr txBox="1"/>
            <p:nvPr/>
          </p:nvSpPr>
          <p:spPr>
            <a:xfrm>
              <a:off x="3733031" y="993390"/>
              <a:ext cx="16717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</a:rPr>
                <a:t>KARANGANYAR</a:t>
              </a:r>
            </a:p>
            <a:p>
              <a:r>
                <a:rPr lang="id-ID" sz="2400" dirty="0" smtClean="0">
                  <a:solidFill>
                    <a:schemeClr val="bg1"/>
                  </a:solidFill>
                </a:rPr>
                <a:t>64</a:t>
              </a:r>
              <a:r>
                <a:rPr lang="en-US" sz="2400" dirty="0" smtClean="0">
                  <a:solidFill>
                    <a:schemeClr val="bg1"/>
                  </a:solidFill>
                </a:rPr>
                <a:t>3</a:t>
              </a:r>
              <a:r>
                <a:rPr lang="id-ID" sz="2400" dirty="0" smtClean="0">
                  <a:solidFill>
                    <a:schemeClr val="bg1"/>
                  </a:solidFill>
                </a:rPr>
                <a:t> </a:t>
              </a:r>
              <a:r>
                <a:rPr lang="id-ID" sz="2400" dirty="0">
                  <a:solidFill>
                    <a:schemeClr val="bg1"/>
                  </a:solidFill>
                </a:rPr>
                <a:t>DATA</a:t>
              </a:r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6" name="Freeform 39"/>
          <p:cNvSpPr>
            <a:spLocks/>
          </p:cNvSpPr>
          <p:nvPr/>
        </p:nvSpPr>
        <p:spPr bwMode="auto">
          <a:xfrm>
            <a:off x="8554494" y="4149055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77" name="Elbow Connector 476"/>
          <p:cNvCxnSpPr>
            <a:stCxn id="476" idx="5"/>
            <a:endCxn id="421" idx="1"/>
          </p:cNvCxnSpPr>
          <p:nvPr/>
        </p:nvCxnSpPr>
        <p:spPr>
          <a:xfrm flipV="1">
            <a:off x="8634953" y="3982524"/>
            <a:ext cx="1272813" cy="166531"/>
          </a:xfrm>
          <a:prstGeom prst="bentConnector3">
            <a:avLst>
              <a:gd name="adj1" fmla="val 93903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0" name="Freeform 39"/>
          <p:cNvSpPr>
            <a:spLocks/>
          </p:cNvSpPr>
          <p:nvPr/>
        </p:nvSpPr>
        <p:spPr bwMode="auto">
          <a:xfrm>
            <a:off x="7938328" y="4421219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81" name="Elbow Connector 480"/>
          <p:cNvCxnSpPr>
            <a:stCxn id="480" idx="5"/>
            <a:endCxn id="417" idx="1"/>
          </p:cNvCxnSpPr>
          <p:nvPr/>
        </p:nvCxnSpPr>
        <p:spPr>
          <a:xfrm>
            <a:off x="8018787" y="4421219"/>
            <a:ext cx="1878680" cy="159309"/>
          </a:xfrm>
          <a:prstGeom prst="bentConnector3">
            <a:avLst>
              <a:gd name="adj1" fmla="val 93264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3" name="Freeform 39"/>
          <p:cNvSpPr>
            <a:spLocks/>
          </p:cNvSpPr>
          <p:nvPr/>
        </p:nvSpPr>
        <p:spPr bwMode="auto">
          <a:xfrm>
            <a:off x="8058366" y="4724568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84" name="Elbow Connector 483"/>
          <p:cNvCxnSpPr>
            <a:stCxn id="483" idx="5"/>
            <a:endCxn id="469" idx="1"/>
          </p:cNvCxnSpPr>
          <p:nvPr/>
        </p:nvCxnSpPr>
        <p:spPr>
          <a:xfrm>
            <a:off x="8138825" y="4724568"/>
            <a:ext cx="1745122" cy="453964"/>
          </a:xfrm>
          <a:prstGeom prst="bentConnector3">
            <a:avLst>
              <a:gd name="adj1" fmla="val 94392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6" name="Freeform 39"/>
          <p:cNvSpPr>
            <a:spLocks/>
          </p:cNvSpPr>
          <p:nvPr/>
        </p:nvSpPr>
        <p:spPr bwMode="auto">
          <a:xfrm>
            <a:off x="8565498" y="4898219"/>
            <a:ext cx="162305" cy="257745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487" name="Elbow Connector 486"/>
          <p:cNvCxnSpPr>
            <a:stCxn id="486" idx="5"/>
            <a:endCxn id="473" idx="1"/>
          </p:cNvCxnSpPr>
          <p:nvPr/>
        </p:nvCxnSpPr>
        <p:spPr>
          <a:xfrm>
            <a:off x="8645957" y="4898219"/>
            <a:ext cx="1230471" cy="856664"/>
          </a:xfrm>
          <a:prstGeom prst="bentConnector3">
            <a:avLst>
              <a:gd name="adj1" fmla="val 82512"/>
            </a:avLst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95" name="Rounded Rectangle 494"/>
          <p:cNvSpPr/>
          <p:nvPr/>
        </p:nvSpPr>
        <p:spPr>
          <a:xfrm>
            <a:off x="3000010" y="3993045"/>
            <a:ext cx="4347984" cy="87030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DATA OPENDATA</a:t>
            </a:r>
          </a:p>
          <a:p>
            <a:pPr algn="ctr"/>
            <a:r>
              <a:rPr lang="id-ID" sz="3200" dirty="0" smtClean="0"/>
              <a:t>22.807</a:t>
            </a:r>
            <a:r>
              <a:rPr lang="en-US" sz="3200" dirty="0" smtClean="0"/>
              <a:t> </a:t>
            </a:r>
            <a:r>
              <a:rPr lang="id-ID" sz="3200" dirty="0" smtClean="0"/>
              <a:t>DATA</a:t>
            </a:r>
            <a:endParaRPr lang="id-ID" sz="3200" dirty="0"/>
          </a:p>
        </p:txBody>
      </p:sp>
      <p:sp>
        <p:nvSpPr>
          <p:cNvPr id="498" name="TextBox 497"/>
          <p:cNvSpPr txBox="1"/>
          <p:nvPr/>
        </p:nvSpPr>
        <p:spPr>
          <a:xfrm>
            <a:off x="8030626" y="6434260"/>
            <a:ext cx="323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UPDATE 1</a:t>
            </a:r>
            <a:r>
              <a:rPr lang="en-US" b="1" dirty="0" smtClean="0"/>
              <a:t>1</a:t>
            </a:r>
            <a:r>
              <a:rPr lang="id-ID" b="1" dirty="0" smtClean="0"/>
              <a:t> </a:t>
            </a:r>
            <a:r>
              <a:rPr lang="en-US" b="1" dirty="0" smtClean="0"/>
              <a:t>OKTOBER</a:t>
            </a:r>
            <a:r>
              <a:rPr lang="id-ID" b="1" dirty="0" smtClean="0"/>
              <a:t> 2018</a:t>
            </a:r>
            <a:endParaRPr lang="id-ID" b="1" dirty="0"/>
          </a:p>
        </p:txBody>
      </p:sp>
      <p:sp>
        <p:nvSpPr>
          <p:cNvPr id="222" name="Rounded Rectangle 221"/>
          <p:cNvSpPr/>
          <p:nvPr/>
        </p:nvSpPr>
        <p:spPr>
          <a:xfrm>
            <a:off x="2494046" y="2648090"/>
            <a:ext cx="3049995" cy="89281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DATA KAB/KOTA</a:t>
            </a:r>
          </a:p>
          <a:p>
            <a:pPr algn="ctr"/>
            <a:r>
              <a:rPr lang="en-US" sz="3200" dirty="0" smtClean="0"/>
              <a:t>14.021 </a:t>
            </a:r>
            <a:r>
              <a:rPr lang="id-ID" sz="3200" dirty="0" smtClean="0"/>
              <a:t>DATA</a:t>
            </a:r>
            <a:endParaRPr lang="id-ID" sz="3200" dirty="0"/>
          </a:p>
        </p:txBody>
      </p:sp>
      <p:sp>
        <p:nvSpPr>
          <p:cNvPr id="229" name="Rounded Rectangle 228"/>
          <p:cNvSpPr/>
          <p:nvPr/>
        </p:nvSpPr>
        <p:spPr>
          <a:xfrm>
            <a:off x="5661320" y="2640268"/>
            <a:ext cx="2973633" cy="89281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DATA SKPD PROV</a:t>
            </a:r>
          </a:p>
          <a:p>
            <a:pPr algn="ctr"/>
            <a:r>
              <a:rPr lang="id-ID" sz="3200" dirty="0" smtClean="0"/>
              <a:t>8.668</a:t>
            </a:r>
            <a:r>
              <a:rPr lang="en-US" sz="3200" dirty="0" smtClean="0"/>
              <a:t> </a:t>
            </a:r>
            <a:r>
              <a:rPr lang="id-ID" sz="3200" dirty="0" smtClean="0"/>
              <a:t>DATA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1569688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171" y="147412"/>
            <a:ext cx="7837715" cy="621846"/>
          </a:xfrm>
        </p:spPr>
        <p:txBody>
          <a:bodyPr>
            <a:noAutofit/>
          </a:bodyPr>
          <a:lstStyle/>
          <a:p>
            <a:r>
              <a:rPr lang="id-ID" sz="3600" b="1" dirty="0" smtClean="0"/>
              <a:t>STATISTIK KUNJUNGAN OPENDATA JATENG</a:t>
            </a:r>
            <a:endParaRPr lang="id-ID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FD2-45BB-4354-8551-EF2A5168E54B}" type="slidenum">
              <a:rPr lang="id-ID" smtClean="0"/>
              <a:t>8</a:t>
            </a:fld>
            <a:endParaRPr lang="id-ID"/>
          </a:p>
        </p:txBody>
      </p:sp>
      <p:grpSp>
        <p:nvGrpSpPr>
          <p:cNvPr id="27" name="Group 26"/>
          <p:cNvGrpSpPr/>
          <p:nvPr/>
        </p:nvGrpSpPr>
        <p:grpSpPr>
          <a:xfrm>
            <a:off x="348682" y="805400"/>
            <a:ext cx="11297010" cy="4892720"/>
            <a:chOff x="-447445" y="1345101"/>
            <a:chExt cx="12715730" cy="5829422"/>
          </a:xfrm>
        </p:grpSpPr>
        <p:sp>
          <p:nvSpPr>
            <p:cNvPr id="52" name="Cube 51"/>
            <p:cNvSpPr/>
            <p:nvPr/>
          </p:nvSpPr>
          <p:spPr>
            <a:xfrm>
              <a:off x="0" y="4774399"/>
              <a:ext cx="2076854" cy="2400124"/>
            </a:xfrm>
            <a:prstGeom prst="cube">
              <a:avLst>
                <a:gd name="adj" fmla="val 1198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ube 52"/>
            <p:cNvSpPr/>
            <p:nvPr/>
          </p:nvSpPr>
          <p:spPr>
            <a:xfrm>
              <a:off x="2083024" y="4317198"/>
              <a:ext cx="2480150" cy="2754213"/>
            </a:xfrm>
            <a:prstGeom prst="cube">
              <a:avLst>
                <a:gd name="adj" fmla="val 876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ube 53"/>
            <p:cNvSpPr/>
            <p:nvPr/>
          </p:nvSpPr>
          <p:spPr>
            <a:xfrm>
              <a:off x="4563174" y="2461717"/>
              <a:ext cx="2549147" cy="4627586"/>
            </a:xfrm>
            <a:prstGeom prst="cube">
              <a:avLst>
                <a:gd name="adj" fmla="val 440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ube 54"/>
            <p:cNvSpPr/>
            <p:nvPr/>
          </p:nvSpPr>
          <p:spPr>
            <a:xfrm>
              <a:off x="7112382" y="2791867"/>
              <a:ext cx="2549147" cy="4279544"/>
            </a:xfrm>
            <a:prstGeom prst="cube">
              <a:avLst>
                <a:gd name="adj" fmla="val 44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ube 55"/>
            <p:cNvSpPr/>
            <p:nvPr/>
          </p:nvSpPr>
          <p:spPr>
            <a:xfrm>
              <a:off x="9661529" y="1747335"/>
              <a:ext cx="2530471" cy="5324077"/>
            </a:xfrm>
            <a:prstGeom prst="cube">
              <a:avLst>
                <a:gd name="adj" fmla="val 440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-447445" y="4371412"/>
              <a:ext cx="2728915" cy="132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6600" dirty="0" smtClean="0">
                  <a:solidFill>
                    <a:schemeClr val="bg1"/>
                  </a:solidFill>
                  <a:latin typeface="+mj-lt"/>
                </a:rPr>
                <a:t>10557</a:t>
              </a:r>
              <a:endParaRPr lang="en-US" sz="6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11493" y="3900553"/>
              <a:ext cx="2679410" cy="132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6600" dirty="0" smtClean="0">
                  <a:solidFill>
                    <a:schemeClr val="bg1"/>
                  </a:solidFill>
                  <a:latin typeface="+mj-lt"/>
                </a:rPr>
                <a:t>15264</a:t>
              </a:r>
              <a:endParaRPr lang="en-US" sz="6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51388" y="2048298"/>
              <a:ext cx="2635262" cy="1585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6600" dirty="0" smtClean="0">
                  <a:solidFill>
                    <a:schemeClr val="bg1"/>
                  </a:solidFill>
                  <a:latin typeface="+mj-lt"/>
                </a:rPr>
                <a:t>25188</a:t>
              </a:r>
              <a:endParaRPr lang="en-US" sz="6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06052" y="2431713"/>
              <a:ext cx="2604863" cy="132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6600" dirty="0" smtClean="0">
                  <a:solidFill>
                    <a:schemeClr val="bg1"/>
                  </a:solidFill>
                  <a:latin typeface="+mj-lt"/>
                </a:rPr>
                <a:t>24661</a:t>
              </a:r>
              <a:endParaRPr lang="en-US" sz="6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592471" y="1345101"/>
              <a:ext cx="2675814" cy="132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6600" dirty="0" smtClean="0">
                  <a:solidFill>
                    <a:schemeClr val="bg1"/>
                  </a:solidFill>
                  <a:latin typeface="+mj-lt"/>
                </a:rPr>
                <a:t>3</a:t>
              </a:r>
              <a:r>
                <a:rPr lang="en-US" sz="6600" dirty="0" smtClean="0">
                  <a:solidFill>
                    <a:schemeClr val="bg1"/>
                  </a:solidFill>
                  <a:latin typeface="+mj-lt"/>
                </a:rPr>
                <a:t>2554</a:t>
              </a:r>
              <a:endParaRPr lang="en-US" sz="6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361611" y="4525801"/>
            <a:ext cx="2140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SEPTEMBER</a:t>
            </a:r>
            <a:endParaRPr lang="id-ID" sz="2200" dirty="0"/>
          </a:p>
        </p:txBody>
      </p:sp>
      <p:sp>
        <p:nvSpPr>
          <p:cNvPr id="62" name="TextBox 61"/>
          <p:cNvSpPr txBox="1"/>
          <p:nvPr/>
        </p:nvSpPr>
        <p:spPr>
          <a:xfrm>
            <a:off x="7064934" y="4525801"/>
            <a:ext cx="2140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AGUSTUS</a:t>
            </a:r>
            <a:endParaRPr lang="id-ID" sz="2200" dirty="0"/>
          </a:p>
        </p:txBody>
      </p:sp>
      <p:sp>
        <p:nvSpPr>
          <p:cNvPr id="63" name="TextBox 62"/>
          <p:cNvSpPr txBox="1"/>
          <p:nvPr/>
        </p:nvSpPr>
        <p:spPr>
          <a:xfrm>
            <a:off x="4816793" y="4525801"/>
            <a:ext cx="2140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JULI</a:t>
            </a:r>
            <a:endParaRPr lang="id-ID" sz="2200" dirty="0"/>
          </a:p>
        </p:txBody>
      </p:sp>
      <p:sp>
        <p:nvSpPr>
          <p:cNvPr id="64" name="TextBox 63"/>
          <p:cNvSpPr txBox="1"/>
          <p:nvPr/>
        </p:nvSpPr>
        <p:spPr>
          <a:xfrm>
            <a:off x="2568652" y="4525801"/>
            <a:ext cx="2140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JUNI</a:t>
            </a:r>
            <a:endParaRPr lang="id-ID" sz="2200" dirty="0"/>
          </a:p>
        </p:txBody>
      </p:sp>
      <p:sp>
        <p:nvSpPr>
          <p:cNvPr id="65" name="TextBox 64"/>
          <p:cNvSpPr txBox="1"/>
          <p:nvPr/>
        </p:nvSpPr>
        <p:spPr>
          <a:xfrm>
            <a:off x="714371" y="4525801"/>
            <a:ext cx="173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MEI</a:t>
            </a:r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15996198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1529" y="161365"/>
            <a:ext cx="8014448" cy="1273168"/>
          </a:xfrm>
        </p:spPr>
        <p:txBody>
          <a:bodyPr>
            <a:noAutofit/>
          </a:bodyPr>
          <a:lstStyle/>
          <a:p>
            <a:pPr algn="ctr"/>
            <a:r>
              <a:rPr lang="id-ID" sz="3600" b="1" dirty="0" smtClean="0"/>
              <a:t>Hasil </a:t>
            </a:r>
            <a:r>
              <a:rPr lang="id-ID" sz="3600" b="1" dirty="0" err="1"/>
              <a:t>W</a:t>
            </a:r>
            <a:r>
              <a:rPr lang="id-ID" sz="3600" b="1" dirty="0" err="1" smtClean="0"/>
              <a:t>orkshop</a:t>
            </a:r>
            <a:r>
              <a:rPr lang="id-ID" sz="3600" b="1" dirty="0" smtClean="0"/>
              <a:t> </a:t>
            </a:r>
            <a:r>
              <a:rPr lang="id-ID" sz="3600" b="1" dirty="0" err="1" smtClean="0"/>
              <a:t>Single</a:t>
            </a:r>
            <a:r>
              <a:rPr lang="id-ID" sz="3600" b="1" dirty="0" smtClean="0"/>
              <a:t> Data System </a:t>
            </a:r>
            <a:br>
              <a:rPr lang="id-ID" sz="3600" b="1" dirty="0" smtClean="0"/>
            </a:br>
            <a:r>
              <a:rPr lang="id-ID" sz="3600" b="1" dirty="0" smtClean="0"/>
              <a:t>RSUD dan RSJD di lingkungan Pemerintah Provinsi </a:t>
            </a:r>
            <a:r>
              <a:rPr lang="id-ID" sz="3600" b="1" dirty="0"/>
              <a:t>J</a:t>
            </a:r>
            <a:r>
              <a:rPr lang="id-ID" sz="3600" b="1" dirty="0" smtClean="0"/>
              <a:t>awa Tengah</a:t>
            </a:r>
            <a:endParaRPr lang="id-ID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2762" y="1873613"/>
            <a:ext cx="10058400" cy="3931658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Perencanaan</a:t>
            </a:r>
            <a:r>
              <a:rPr lang="id-ID" dirty="0"/>
              <a:t>, pelaksanaan dan evaluasi pembangunan membutuhkan data yang akurat dan berkelanjutan, melalui sistem integrasi </a:t>
            </a:r>
            <a:r>
              <a:rPr lang="id-ID" dirty="0" smtClean="0"/>
              <a:t>aplikasi;</a:t>
            </a:r>
            <a:endParaRPr lang="id-ID" dirty="0"/>
          </a:p>
          <a:p>
            <a:r>
              <a:rPr lang="id-ID" dirty="0" smtClean="0"/>
              <a:t>Setiap Rumah </a:t>
            </a:r>
            <a:r>
              <a:rPr lang="id-ID" dirty="0"/>
              <a:t>Sakit untuk menugaskan Pengelola Data dan memprioritaskan penyelesaian integrasi data dimaksud serta menunjuk salah satu staf untuk menjadi </a:t>
            </a:r>
            <a:r>
              <a:rPr lang="id-ID" dirty="0" err="1" smtClean="0"/>
              <a:t>admin</a:t>
            </a:r>
            <a:r>
              <a:rPr lang="id-ID" dirty="0" smtClean="0"/>
              <a:t>;</a:t>
            </a:r>
          </a:p>
          <a:p>
            <a:r>
              <a:rPr lang="id-ID" dirty="0" smtClean="0"/>
              <a:t>Jenis Elemen Data yang akan di Integrasikan (Tema Kesehatan)</a:t>
            </a:r>
          </a:p>
          <a:p>
            <a:pPr marL="617220" lvl="1" indent="-342900">
              <a:buFont typeface="+mj-lt"/>
              <a:buAutoNum type="arabicPeriod"/>
            </a:pPr>
            <a:r>
              <a:rPr lang="id-ID" sz="2500" dirty="0"/>
              <a:t>Data Pasien Rawat Inap;</a:t>
            </a:r>
          </a:p>
          <a:p>
            <a:pPr marL="617220" lvl="1" indent="-342900">
              <a:buFont typeface="+mj-lt"/>
              <a:buAutoNum type="arabicPeriod"/>
            </a:pPr>
            <a:r>
              <a:rPr lang="id-ID" sz="2500" dirty="0"/>
              <a:t>Data Kunjungan Pasien;</a:t>
            </a:r>
          </a:p>
          <a:p>
            <a:pPr marL="617220" lvl="1" indent="-342900">
              <a:buFont typeface="+mj-lt"/>
              <a:buAutoNum type="arabicPeriod"/>
            </a:pPr>
            <a:r>
              <a:rPr lang="id-ID" sz="2500" dirty="0"/>
              <a:t>Data Alat Kesehatan;</a:t>
            </a:r>
          </a:p>
          <a:p>
            <a:pPr marL="617220" lvl="1" indent="-342900">
              <a:buFont typeface="+mj-lt"/>
              <a:buAutoNum type="arabicPeriod"/>
            </a:pPr>
            <a:r>
              <a:rPr lang="id-ID" sz="2500" dirty="0"/>
              <a:t>Data Tenaga Kesehatan;</a:t>
            </a:r>
          </a:p>
          <a:p>
            <a:pPr marL="617220" lvl="1" indent="-342900">
              <a:buFont typeface="+mj-lt"/>
              <a:buAutoNum type="arabicPeriod"/>
            </a:pPr>
            <a:r>
              <a:rPr lang="id-ID" sz="2500" dirty="0"/>
              <a:t>Data Rumah Sakit;</a:t>
            </a:r>
          </a:p>
          <a:p>
            <a:pPr marL="617220" lvl="1" indent="-342900">
              <a:buFont typeface="+mj-lt"/>
              <a:buAutoNum type="arabicPeriod"/>
            </a:pPr>
            <a:r>
              <a:rPr lang="id-ID" sz="2500" dirty="0"/>
              <a:t>Data Kejadian Luar Biasa Penyakit</a:t>
            </a:r>
            <a:r>
              <a:rPr lang="id-ID" sz="2500" dirty="0" smtClean="0"/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058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1907</TotalTime>
  <Words>4273</Words>
  <Application>Microsoft Office PowerPoint</Application>
  <PresentationFormat>Widescreen</PresentationFormat>
  <Paragraphs>1332</Paragraphs>
  <Slides>49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Adobe Gothic Std B</vt:lpstr>
      <vt:lpstr>Malgun Gothic</vt:lpstr>
      <vt:lpstr>Adobe Devanagari</vt:lpstr>
      <vt:lpstr>Adobe Garamond Pro</vt:lpstr>
      <vt:lpstr>Arial</vt:lpstr>
      <vt:lpstr>Bebas</vt:lpstr>
      <vt:lpstr>Bookman Old Style</vt:lpstr>
      <vt:lpstr>Calibri</vt:lpstr>
      <vt:lpstr>Calibri Light</vt:lpstr>
      <vt:lpstr>Raleway</vt:lpstr>
      <vt:lpstr>Tahoma</vt:lpstr>
      <vt:lpstr>Times New Roman</vt:lpstr>
      <vt:lpstr>Office Theme</vt:lpstr>
      <vt:lpstr>KEBIJAKAN SINGLE DATA SYSTEM UNTUK PEMBANGUNAN DAERAH  DI JAWA TENGAH</vt:lpstr>
      <vt:lpstr>PowerPoint Presentation</vt:lpstr>
      <vt:lpstr>PowerPoint Presentation</vt:lpstr>
      <vt:lpstr>Open Data Berbasis SDS</vt:lpstr>
      <vt:lpstr>MEKANISME INTEGRASI  SINGLE DATA SYSTEM</vt:lpstr>
      <vt:lpstr>STATUS INTEGRASI OPEN DATA JAWA TENGAH</vt:lpstr>
      <vt:lpstr>KETERISIAN DATA KAB/KOTA PADA OPEN DATA JATENG</vt:lpstr>
      <vt:lpstr>STATISTIK KUNJUNGAN OPENDATA JATENG</vt:lpstr>
      <vt:lpstr>Hasil Workshop Single Data System  RSUD dan RSJD di lingkungan Pemerintah Provinsi Jawa Tengah</vt:lpstr>
      <vt:lpstr>STATUS INTEGRASI SINGLE DATA SYSTEM JATENG</vt:lpstr>
      <vt:lpstr>INTEGRASI APLIKASI SINGLE DATA SYSTEM SKPD PROVINSI JAWA TENGAH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280</cp:revision>
  <cp:lastPrinted>2018-10-12T04:47:58Z</cp:lastPrinted>
  <dcterms:created xsi:type="dcterms:W3CDTF">2018-09-15T13:58:04Z</dcterms:created>
  <dcterms:modified xsi:type="dcterms:W3CDTF">2018-11-01T01:23:39Z</dcterms:modified>
</cp:coreProperties>
</file>