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82" r:id="rId5"/>
  </p:sldMasterIdLst>
  <p:notesMasterIdLst>
    <p:notesMasterId r:id="rId23"/>
  </p:notesMasterIdLst>
  <p:sldIdLst>
    <p:sldId id="257" r:id="rId6"/>
    <p:sldId id="357" r:id="rId7"/>
    <p:sldId id="274" r:id="rId8"/>
    <p:sldId id="268" r:id="rId9"/>
    <p:sldId id="271" r:id="rId10"/>
    <p:sldId id="277" r:id="rId11"/>
    <p:sldId id="267" r:id="rId12"/>
    <p:sldId id="272" r:id="rId13"/>
    <p:sldId id="376" r:id="rId14"/>
    <p:sldId id="394" r:id="rId15"/>
    <p:sldId id="313" r:id="rId16"/>
    <p:sldId id="282" r:id="rId17"/>
    <p:sldId id="283" r:id="rId18"/>
    <p:sldId id="378" r:id="rId19"/>
    <p:sldId id="258" r:id="rId20"/>
    <p:sldId id="356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 showGuides="1">
      <p:cViewPr varScale="1">
        <p:scale>
          <a:sx n="56" d="100"/>
          <a:sy n="56" d="100"/>
        </p:scale>
        <p:origin x="108" y="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27-02-2019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160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06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03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6" y="161357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6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70" y="456459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3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6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smtClean="0"/>
              <a:t>2/27/2019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  <a:endParaRPr lang="en-ZA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67650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4801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4633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4801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539722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12" name="円/楕円 11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13" name="円/楕円 12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14" name="円/楕円 13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849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4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9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4801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5397220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1865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4801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377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4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2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2" cy="960107"/>
          </a:xfrm>
        </p:spPr>
        <p:txBody>
          <a:bodyPr anchor="ctr">
            <a:noAutofit/>
          </a:bodyPr>
          <a:lstStyle>
            <a:lvl1pPr algn="ctr">
              <a:defRPr sz="2701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3" y="3429249"/>
            <a:ext cx="768308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7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70" y="1248654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36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4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7" y="5530537"/>
            <a:ext cx="935532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2" cy="960107"/>
          </a:xfrm>
        </p:spPr>
        <p:txBody>
          <a:bodyPr anchor="ctr">
            <a:noAutofit/>
          </a:bodyPr>
          <a:lstStyle>
            <a:lvl1pPr algn="ctr">
              <a:defRPr sz="2701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6" y="3429249"/>
            <a:ext cx="768308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0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2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2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8" name="円/楕円 27"/>
          <p:cNvSpPr/>
          <p:nvPr userDrawn="1"/>
        </p:nvSpPr>
        <p:spPr>
          <a:xfrm>
            <a:off x="845584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30" name="円/楕円 29"/>
          <p:cNvSpPr/>
          <p:nvPr userDrawn="1"/>
        </p:nvSpPr>
        <p:spPr>
          <a:xfrm>
            <a:off x="1137775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1" y="740702"/>
            <a:ext cx="6385263" cy="900605"/>
          </a:xfrm>
        </p:spPr>
        <p:txBody>
          <a:bodyPr anchor="b">
            <a:normAutofit/>
          </a:bodyPr>
          <a:lstStyle>
            <a:lvl1pPr>
              <a:defRPr sz="3301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1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0" y="775462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7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1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3" y="255916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1" y="2782820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4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7" y="4197086"/>
            <a:ext cx="10601348" cy="1344149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2" y="5848761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60"/>
            <a:ext cx="416830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900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900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3" y="6309762"/>
            <a:ext cx="2633900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8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8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7"/>
            <a:ext cx="6385263" cy="900605"/>
          </a:xfrm>
        </p:spPr>
        <p:txBody>
          <a:bodyPr anchor="b">
            <a:normAutofit/>
          </a:bodyPr>
          <a:lstStyle>
            <a:lvl1pPr>
              <a:defRPr sz="330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5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742999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742999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222948" y="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222948" y="1715400"/>
            <a:ext cx="1744951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222948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8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6962922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6962922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6962922" y="3429000"/>
            <a:ext cx="1744951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8702896" y="34290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0442872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43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8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7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2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6"/>
            <a:ext cx="11215678" cy="900605"/>
          </a:xfrm>
        </p:spPr>
        <p:txBody>
          <a:bodyPr anchor="b">
            <a:normAutofit/>
          </a:bodyPr>
          <a:lstStyle>
            <a:lvl1pPr algn="ctr">
              <a:defRPr sz="330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2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526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6"/>
            <a:ext cx="3120618" cy="1044621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3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9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6" y="2967732"/>
            <a:ext cx="672845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8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1"/>
            <a:ext cx="804489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0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8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8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5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4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2" y="2425605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8000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5"/>
            <a:ext cx="11215678" cy="900605"/>
          </a:xfrm>
        </p:spPr>
        <p:txBody>
          <a:bodyPr anchor="b">
            <a:normAutofit/>
          </a:bodyPr>
          <a:lstStyle>
            <a:lvl1pPr algn="ctr">
              <a:defRPr sz="330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1" y="5321906"/>
            <a:ext cx="11618299" cy="1112762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1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8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1"/>
            <a:ext cx="1187141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330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3301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3301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1" y="5688607"/>
            <a:ext cx="11618299" cy="998520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1" y="1930401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1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1" y="2697020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1" y="3463637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6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4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4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2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8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4" y="1225923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8810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69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2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7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1"/>
            <a:ext cx="2209992" cy="295639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1"/>
            <a:ext cx="11215678" cy="900605"/>
          </a:xfrm>
        </p:spPr>
        <p:txBody>
          <a:bodyPr anchor="b">
            <a:normAutofit/>
          </a:bodyPr>
          <a:lstStyle>
            <a:lvl1pPr algn="ctr">
              <a:defRPr sz="330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1" y="5621862"/>
            <a:ext cx="11618299" cy="1006329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9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9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3" y="2170492"/>
            <a:ext cx="5690093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3" y="1845583"/>
            <a:ext cx="5690093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3" y="2128010"/>
            <a:ext cx="5690093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3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10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4" y="4396144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90"/>
            <a:ext cx="474881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3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3" y="2815858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3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" name="円/楕円 13"/>
          <p:cNvSpPr/>
          <p:nvPr userDrawn="1"/>
        </p:nvSpPr>
        <p:spPr>
          <a:xfrm>
            <a:off x="31597" y="1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円/楕円 39"/>
          <p:cNvSpPr/>
          <p:nvPr userDrawn="1"/>
        </p:nvSpPr>
        <p:spPr>
          <a:xfrm>
            <a:off x="681973" y="681271"/>
            <a:ext cx="52810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1" name="円/楕円 40"/>
          <p:cNvSpPr/>
          <p:nvPr userDrawn="1"/>
        </p:nvSpPr>
        <p:spPr>
          <a:xfrm>
            <a:off x="1207830" y="149093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1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6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2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397122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072941" y="0"/>
            <a:ext cx="573847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985365" y="0"/>
            <a:ext cx="573847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499" y="0"/>
            <a:ext cx="3569011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72702" y="2703892"/>
            <a:ext cx="4823863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78147" y="5111522"/>
            <a:ext cx="4818418" cy="1390878"/>
          </a:xfrm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7319640" y="2147068"/>
            <a:ext cx="7132647" cy="26799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502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1048" y="4990568"/>
            <a:ext cx="2160188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6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" y="5708954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7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2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8" y="4596493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5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8" y="677636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30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6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3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3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0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022059" y="6100231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円/楕円 5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円/楕円 19"/>
          <p:cNvSpPr/>
          <p:nvPr userDrawn="1"/>
        </p:nvSpPr>
        <p:spPr>
          <a:xfrm>
            <a:off x="10860585" y="6469496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41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40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968371" y="3351971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8" name="円/楕円 7"/>
          <p:cNvSpPr/>
          <p:nvPr userDrawn="1"/>
        </p:nvSpPr>
        <p:spPr>
          <a:xfrm>
            <a:off x="4333993" y="609933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9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7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3" cy="1056117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85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4" y="2417828"/>
            <a:ext cx="5844926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59"/>
            <a:ext cx="4556106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847772"/>
            <a:ext cx="4058079" cy="141272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76"/>
            <a:ext cx="4556106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7" cy="108857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755010"/>
            <a:ext cx="5844926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70" y="4782457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" y="4257525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4" y="2354619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6" y="234017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7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5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1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1" y="1297578"/>
            <a:ext cx="5185190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4" y="3584340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4"/>
            <a:ext cx="5196564" cy="2012647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15" y="1604797"/>
            <a:ext cx="7536284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187"/>
            <a:ext cx="10801146" cy="102036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55" y="5013176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6" y="1844824"/>
            <a:ext cx="3600712" cy="2688299"/>
          </a:xfrm>
        </p:spPr>
        <p:txBody>
          <a:bodyPr anchor="b">
            <a:normAutofit/>
          </a:bodyPr>
          <a:lstStyle>
            <a:lvl1pPr algn="r">
              <a:defRPr sz="18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0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2" y="2069094"/>
            <a:ext cx="4934653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2" y="2403572"/>
            <a:ext cx="4934653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9" y="2133277"/>
            <a:ext cx="6470172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8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4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2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4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2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5" y="1863202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8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2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6" y="1863202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6" y="1816242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8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2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2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5" y="1816242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0" y="2402478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2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4" y="4029031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4" y="3982071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3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8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2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5" y="4029031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199" y="4510130"/>
            <a:ext cx="2160428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7" y="3818632"/>
            <a:ext cx="789092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4" y="4029031"/>
            <a:ext cx="368260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3" y="3982071"/>
            <a:ext cx="2847405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6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8" y="4510130"/>
            <a:ext cx="2160428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41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488" y="2275086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23" y="4043348"/>
            <a:ext cx="1944956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77"/>
            <a:ext cx="2053477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6" y="1790262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5" y="2218873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6" y="4012104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3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33" name="円/楕円 32"/>
          <p:cNvSpPr/>
          <p:nvPr userDrawn="1"/>
        </p:nvSpPr>
        <p:spPr>
          <a:xfrm>
            <a:off x="1376436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/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7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3" y="161357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38" y="169130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5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89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5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89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20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円/楕円 11"/>
          <p:cNvSpPr/>
          <p:nvPr userDrawn="1"/>
        </p:nvSpPr>
        <p:spPr>
          <a:xfrm>
            <a:off x="4167543" y="4019490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3" name="円/楕円 12"/>
          <p:cNvSpPr/>
          <p:nvPr userDrawn="1"/>
        </p:nvSpPr>
        <p:spPr>
          <a:xfrm>
            <a:off x="6911178" y="2464345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円/楕円 13"/>
          <p:cNvSpPr/>
          <p:nvPr userDrawn="1"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円/楕円 10"/>
          <p:cNvSpPr/>
          <p:nvPr userDrawn="1"/>
        </p:nvSpPr>
        <p:spPr>
          <a:xfrm>
            <a:off x="4167543" y="2464345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" name="円/楕円 9"/>
          <p:cNvSpPr/>
          <p:nvPr userDrawn="1"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円/楕円 8"/>
          <p:cNvSpPr/>
          <p:nvPr userDrawn="1"/>
        </p:nvSpPr>
        <p:spPr>
          <a:xfrm>
            <a:off x="5539360" y="1652303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円/楕円 4"/>
          <p:cNvSpPr/>
          <p:nvPr userDrawn="1"/>
        </p:nvSpPr>
        <p:spPr>
          <a:xfrm>
            <a:off x="4927235" y="2639371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6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64" y="2152318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6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64" y="3669028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6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64" y="5185739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3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2985" y="2154444"/>
            <a:ext cx="2160428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3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2985" y="3671154"/>
            <a:ext cx="2160428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3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2985" y="5187864"/>
            <a:ext cx="2160428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0" y="1726795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5" y="5215468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29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9" y="2140858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7" y="1974349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587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32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7" y="5191693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32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587"/>
            <a:ext cx="444738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9"/>
            <a:ext cx="1901104" cy="1441751"/>
          </a:xfrm>
        </p:spPr>
        <p:txBody>
          <a:bodyPr anchor="ctr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8" y="254921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4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5"/>
            <a:ext cx="3805712" cy="930195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6" y="3892892"/>
            <a:ext cx="3140636" cy="2064569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7" cy="930195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60" y="1944915"/>
            <a:ext cx="1016087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6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7" y="1028734"/>
            <a:ext cx="6401884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8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49" y="3817053"/>
            <a:ext cx="2160428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5974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50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40" y="3689250"/>
            <a:ext cx="1914788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2" y="3689247"/>
            <a:ext cx="2774220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20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9"/>
            <a:ext cx="2774220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円/楕円 15"/>
          <p:cNvSpPr/>
          <p:nvPr userDrawn="1"/>
        </p:nvSpPr>
        <p:spPr>
          <a:xfrm>
            <a:off x="1715909" y="3531405"/>
            <a:ext cx="406436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6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円/楕円 17"/>
          <p:cNvSpPr/>
          <p:nvPr userDrawn="1"/>
        </p:nvSpPr>
        <p:spPr>
          <a:xfrm>
            <a:off x="7286274" y="3531405"/>
            <a:ext cx="406436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円/楕円 18"/>
          <p:cNvSpPr/>
          <p:nvPr userDrawn="1"/>
        </p:nvSpPr>
        <p:spPr>
          <a:xfrm>
            <a:off x="10073259" y="3531405"/>
            <a:ext cx="406436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70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69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69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5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8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5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1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1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1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1" y="3948193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円/楕円 36"/>
          <p:cNvSpPr/>
          <p:nvPr userDrawn="1"/>
        </p:nvSpPr>
        <p:spPr>
          <a:xfrm>
            <a:off x="676720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3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6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3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3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6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2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3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4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9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4" name="円/楕円 63"/>
          <p:cNvSpPr/>
          <p:nvPr userDrawn="1"/>
        </p:nvSpPr>
        <p:spPr>
          <a:xfrm>
            <a:off x="9352721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3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6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9" y="2683994"/>
            <a:ext cx="2452426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8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3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6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6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8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9" y="1792545"/>
            <a:ext cx="1164373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6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6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8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9" y="1792545"/>
            <a:ext cx="1164373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6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6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8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3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6" y="4421711"/>
            <a:ext cx="2452426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3" y="4925474"/>
            <a:ext cx="2452426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8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9" y="5641924"/>
            <a:ext cx="1164373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6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4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1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8" y="730723"/>
            <a:ext cx="439508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6" cy="480053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8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3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8" y="3015418"/>
            <a:ext cx="439508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6" cy="480053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4" y="4157765"/>
            <a:ext cx="439508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8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9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8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8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9504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12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27-02-2019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72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2918" y="164638"/>
            <a:ext cx="10959484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9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20" r:id="rId37"/>
    <p:sldLayoutId id="2147483721" r:id="rId38"/>
  </p:sldLayoutIdLst>
  <p:hf hdr="0" dt="0"/>
  <p:txStyles>
    <p:titleStyle>
      <a:lvl1pPr algn="l" defTabSz="816526" rtl="0" eaLnBrk="1" latinLnBrk="0" hangingPunct="1">
        <a:spcBef>
          <a:spcPct val="0"/>
        </a:spcBef>
        <a:buNone/>
        <a:defRPr kumimoji="1" sz="3001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16526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428" indent="-255164" algn="l" defTabSz="81652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1" kern="1200">
          <a:solidFill>
            <a:schemeClr val="tx1"/>
          </a:solidFill>
          <a:latin typeface="+mn-lt"/>
          <a:ea typeface="+mn-ea"/>
          <a:cs typeface="+mn-cs"/>
        </a:defRPr>
      </a:lvl2pPr>
      <a:lvl3pPr marL="1020658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20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183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447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709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972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236" indent="-204132" algn="l" defTabSz="8165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63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526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89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052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315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578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841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104" algn="l" defTabSz="81652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1389062"/>
          </a:xfrm>
        </p:spPr>
        <p:txBody>
          <a:bodyPr/>
          <a:lstStyle/>
          <a:p>
            <a:r>
              <a:rPr lang="en-IN" sz="4000" dirty="0"/>
              <a:t>FORUM KONSULTASI PUBLIK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3630683"/>
            <a:ext cx="5143500" cy="503167"/>
          </a:xfrm>
        </p:spPr>
        <p:txBody>
          <a:bodyPr/>
          <a:lstStyle/>
          <a:p>
            <a:r>
              <a:rPr lang="en-IN" dirty="0"/>
              <a:t>PERMENPANRB NOMOR 16 TAHUN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D339D-ACB6-4C47-BFA2-C59BBA1B68AE}"/>
              </a:ext>
            </a:extLst>
          </p:cNvPr>
          <p:cNvSpPr/>
          <p:nvPr/>
        </p:nvSpPr>
        <p:spPr>
          <a:xfrm>
            <a:off x="6096000" y="1109272"/>
            <a:ext cx="3152931" cy="1064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312A7C-AEA3-44EC-9600-C526DB451E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022488" y="1128322"/>
            <a:ext cx="4925256" cy="45160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B942B5-834C-498D-9BEB-F0DDE1E9EE78}"/>
              </a:ext>
            </a:extLst>
          </p:cNvPr>
          <p:cNvSpPr/>
          <p:nvPr/>
        </p:nvSpPr>
        <p:spPr>
          <a:xfrm>
            <a:off x="6343650" y="4076700"/>
            <a:ext cx="3486150" cy="54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4BE03-A31A-4DA1-87CD-F7B0C737DFDF}"/>
              </a:ext>
            </a:extLst>
          </p:cNvPr>
          <p:cNvCxnSpPr/>
          <p:nvPr/>
        </p:nvCxnSpPr>
        <p:spPr>
          <a:xfrm>
            <a:off x="6419850" y="356235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</p:spPr>
        <p:txBody>
          <a:bodyPr/>
          <a:lstStyle/>
          <a:p>
            <a:r>
              <a:rPr lang="en-IN" sz="4400" dirty="0"/>
              <a:t>TAHAPAN PELAKSANAAN FKP</a:t>
            </a:r>
          </a:p>
        </p:txBody>
      </p:sp>
      <p:pic>
        <p:nvPicPr>
          <p:cNvPr id="10" name="Picture Placeholder 9" descr="city scape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32B77-23D1-4522-B4A7-30A92A87D976}"/>
              </a:ext>
            </a:extLst>
          </p:cNvPr>
          <p:cNvSpPr/>
          <p:nvPr/>
        </p:nvSpPr>
        <p:spPr>
          <a:xfrm>
            <a:off x="9865895" y="417095"/>
            <a:ext cx="2326105" cy="628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184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Pelaksanaan</a:t>
            </a:r>
            <a:r>
              <a:rPr kumimoji="1" lang="en-US" altLang="ja-JP" dirty="0"/>
              <a:t> FKP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sz="1600" dirty="0"/>
              <a:t>Part 1 (</a:t>
            </a:r>
            <a:r>
              <a:rPr lang="en-US" altLang="ja-JP" sz="1600" dirty="0" err="1"/>
              <a:t>Persiapan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sz="1333" dirty="0" err="1"/>
              <a:t>Bagaimana</a:t>
            </a:r>
            <a:r>
              <a:rPr lang="en-US" altLang="ja-JP" sz="1333" dirty="0"/>
              <a:t> FKP </a:t>
            </a:r>
            <a:r>
              <a:rPr lang="en-US" altLang="ja-JP" sz="1333" dirty="0" err="1"/>
              <a:t>dipesiapkan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dengan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sebaik-baiknya</a:t>
            </a:r>
            <a:r>
              <a:rPr lang="en-US" altLang="ja-JP" sz="1333" dirty="0"/>
              <a:t> agar </a:t>
            </a:r>
            <a:r>
              <a:rPr lang="en-US" altLang="ja-JP" sz="1333" dirty="0" err="1"/>
              <a:t>memperoleh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hal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diinginkan</a:t>
            </a:r>
            <a:endParaRPr lang="ja-JP" altLang="en-US" sz="1333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>
          <a:xfrm>
            <a:off x="296604" y="3885666"/>
            <a:ext cx="2427725" cy="360071"/>
          </a:xfrm>
        </p:spPr>
        <p:txBody>
          <a:bodyPr/>
          <a:lstStyle/>
          <a:p>
            <a:r>
              <a:rPr lang="en-US" altLang="ja-JP" sz="1600" dirty="0"/>
              <a:t>Part 2 (</a:t>
            </a:r>
            <a:r>
              <a:rPr lang="en-US" altLang="ja-JP" sz="1600" dirty="0" err="1"/>
              <a:t>Pelaksanaan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0"/>
          </p:nvPr>
        </p:nvSpPr>
        <p:spPr>
          <a:xfrm>
            <a:off x="895351" y="4408424"/>
            <a:ext cx="2059347" cy="1576742"/>
          </a:xfrm>
        </p:spPr>
        <p:txBody>
          <a:bodyPr/>
          <a:lstStyle/>
          <a:p>
            <a:r>
              <a:rPr lang="en-US" altLang="ja-JP" sz="1333" dirty="0"/>
              <a:t>Proses FKP </a:t>
            </a:r>
            <a:r>
              <a:rPr lang="en-US" altLang="ja-JP" sz="1333" dirty="0" err="1"/>
              <a:t>itu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sendiri</a:t>
            </a:r>
            <a:endParaRPr lang="en-US" altLang="ja-JP" sz="1333" dirty="0"/>
          </a:p>
          <a:p>
            <a:endParaRPr lang="ja-JP" altLang="en-US" sz="1333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>
          <a:xfrm>
            <a:off x="8758876" y="3400637"/>
            <a:ext cx="2961166" cy="360071"/>
          </a:xfrm>
        </p:spPr>
        <p:txBody>
          <a:bodyPr/>
          <a:lstStyle/>
          <a:p>
            <a:r>
              <a:rPr lang="en-US" altLang="ja-JP" sz="1600" dirty="0"/>
              <a:t>Main Part (Hal </a:t>
            </a:r>
            <a:r>
              <a:rPr lang="en-US" altLang="ja-JP" sz="1600" dirty="0" err="1"/>
              <a:t>Utama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2"/>
          </p:nvPr>
        </p:nvSpPr>
        <p:spPr>
          <a:xfrm>
            <a:off x="8682676" y="3776949"/>
            <a:ext cx="2690175" cy="1548561"/>
          </a:xfrm>
        </p:spPr>
        <p:txBody>
          <a:bodyPr/>
          <a:lstStyle/>
          <a:p>
            <a:r>
              <a:rPr lang="en-US" altLang="ja-JP" sz="1333" dirty="0"/>
              <a:t>Proses </a:t>
            </a:r>
            <a:r>
              <a:rPr lang="en-US" altLang="ja-JP" sz="1333" dirty="0" err="1"/>
              <a:t>pelaksanaan</a:t>
            </a:r>
            <a:r>
              <a:rPr lang="en-US" altLang="ja-JP" sz="1333" dirty="0"/>
              <a:t> FKP </a:t>
            </a:r>
            <a:r>
              <a:rPr lang="en-US" altLang="ja-JP" sz="1333" dirty="0" err="1"/>
              <a:t>menjadi</a:t>
            </a:r>
            <a:r>
              <a:rPr lang="en-US" altLang="ja-JP" sz="1333" dirty="0"/>
              <a:t> </a:t>
            </a:r>
            <a:r>
              <a:rPr lang="en-US" altLang="ja-JP" sz="1333" dirty="0" err="1"/>
              <a:t>hal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sangat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penting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karena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disinilah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akan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dirumuskan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suatu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solusi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bersama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atas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permasalahan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ada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bagaimana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menjalankan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solusi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dihasilkan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tersebut</a:t>
            </a:r>
            <a:r>
              <a:rPr lang="en-US" altLang="ja-JP" sz="1333" dirty="0"/>
              <a:t>. </a:t>
            </a:r>
            <a:endParaRPr lang="ja-JP" altLang="en-US" sz="1333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3"/>
          </p:nvPr>
        </p:nvSpPr>
        <p:spPr>
          <a:xfrm>
            <a:off x="4687229" y="5252694"/>
            <a:ext cx="1697329" cy="480053"/>
          </a:xfrm>
        </p:spPr>
        <p:txBody>
          <a:bodyPr/>
          <a:lstStyle/>
          <a:p>
            <a:r>
              <a:rPr lang="en-US" altLang="ja-JP" sz="1600" dirty="0"/>
              <a:t>Part 3 (</a:t>
            </a:r>
            <a:r>
              <a:rPr lang="en-US" altLang="ja-JP" sz="1600" dirty="0" err="1"/>
              <a:t>Pasca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ja-JP" sz="1333" dirty="0" err="1"/>
              <a:t>Bagaimana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setelah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pelaksanaan</a:t>
            </a:r>
            <a:r>
              <a:rPr lang="en-US" altLang="ja-JP" sz="1333" dirty="0"/>
              <a:t> FKP</a:t>
            </a:r>
            <a:endParaRPr lang="ja-JP" altLang="en-US" sz="1333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3"/>
          </p:nvPr>
        </p:nvSpPr>
        <p:spPr>
          <a:xfrm>
            <a:off x="5689577" y="895384"/>
            <a:ext cx="6401884" cy="336037"/>
          </a:xfrm>
        </p:spPr>
        <p:txBody>
          <a:bodyPr>
            <a:noAutofit/>
          </a:bodyPr>
          <a:lstStyle/>
          <a:p>
            <a:r>
              <a:rPr lang="en-US" altLang="ja-JP" sz="1600" dirty="0" err="1"/>
              <a:t>Diibaratkan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sebagai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Pesawat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Terbang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akan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membawa</a:t>
            </a:r>
            <a:r>
              <a:rPr lang="en-US" altLang="ja-JP" sz="1600" dirty="0"/>
              <a:t> </a:t>
            </a:r>
            <a:r>
              <a:rPr lang="en-US" altLang="ja-JP" sz="1600" dirty="0" err="1"/>
              <a:t>ke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tujuan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baru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disepakati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bersama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76240591"/>
      </p:ext>
    </p:extLst>
  </p:cSld>
  <p:clrMapOvr>
    <a:masterClrMapping/>
  </p:clrMapOvr>
  <p:transition spd="slow" advTm="10634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1956418" y="164638"/>
            <a:ext cx="10959484" cy="802101"/>
          </a:xfrm>
        </p:spPr>
        <p:txBody>
          <a:bodyPr/>
          <a:lstStyle/>
          <a:p>
            <a:r>
              <a:rPr kumimoji="1" lang="en-US" altLang="ja-JP" dirty="0" err="1"/>
              <a:t>Pra</a:t>
            </a:r>
            <a:r>
              <a:rPr kumimoji="1" lang="en-US" altLang="ja-JP" dirty="0"/>
              <a:t>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Pelaksanaan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>
          <a:xfrm>
            <a:off x="636717" y="2600285"/>
            <a:ext cx="1730521" cy="360071"/>
          </a:xfrm>
        </p:spPr>
        <p:txBody>
          <a:bodyPr/>
          <a:lstStyle/>
          <a:p>
            <a:r>
              <a:rPr kumimoji="1" lang="en-US" altLang="ja-JP" dirty="0" err="1"/>
              <a:t>Pembentukan</a:t>
            </a:r>
            <a:r>
              <a:rPr kumimoji="1" lang="en-US" altLang="ja-JP" dirty="0"/>
              <a:t> Tim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4"/>
          </p:nvPr>
        </p:nvSpPr>
        <p:spPr>
          <a:xfrm>
            <a:off x="679847" y="1855147"/>
            <a:ext cx="3508003" cy="617335"/>
          </a:xfrm>
        </p:spPr>
        <p:txBody>
          <a:bodyPr/>
          <a:lstStyle/>
          <a:p>
            <a:pPr algn="l"/>
            <a:r>
              <a:rPr lang="id-ID" sz="1333" dirty="0"/>
              <a:t>Pembentukan Tim Bersama Persiapan FKP, Tim Dapat Terdiri Gabungan Dari Penyelenggara Pelayanan Publik Dan Pengguna Pelayanan</a:t>
            </a:r>
            <a:r>
              <a:rPr lang="en-US" altLang="ja-JP" sz="1333" dirty="0"/>
              <a:t>. </a:t>
            </a:r>
            <a:endParaRPr lang="ja-JP" altLang="en-US" sz="1333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5"/>
          </p:nvPr>
        </p:nvSpPr>
        <p:spPr>
          <a:xfrm>
            <a:off x="3920961" y="4166903"/>
            <a:ext cx="1986016" cy="360071"/>
          </a:xfrm>
        </p:spPr>
        <p:txBody>
          <a:bodyPr/>
          <a:lstStyle/>
          <a:p>
            <a:r>
              <a:rPr kumimoji="1" lang="en-US" altLang="ja-JP" dirty="0" err="1"/>
              <a:t>Merumuskan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Konsep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7"/>
          </p:nvPr>
        </p:nvSpPr>
        <p:spPr>
          <a:xfrm>
            <a:off x="3060568" y="5025312"/>
            <a:ext cx="3717884" cy="751639"/>
          </a:xfrm>
        </p:spPr>
        <p:txBody>
          <a:bodyPr/>
          <a:lstStyle/>
          <a:p>
            <a:pPr algn="l"/>
            <a:r>
              <a:rPr lang="en-US" altLang="ja-JP" sz="1333" dirty="0"/>
              <a:t>Tim yang </a:t>
            </a:r>
            <a:r>
              <a:rPr lang="en-US" altLang="ja-JP" sz="1333" dirty="0" err="1"/>
              <a:t>sudah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dibentuk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selanjutnya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menentukan</a:t>
            </a:r>
            <a:r>
              <a:rPr lang="en-US" altLang="ja-JP" sz="1333" dirty="0"/>
              <a:t> target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sasaran</a:t>
            </a:r>
            <a:r>
              <a:rPr lang="en-US" altLang="ja-JP" sz="1333" dirty="0"/>
              <a:t> FKP, </a:t>
            </a:r>
            <a:r>
              <a:rPr lang="en-US" altLang="ja-JP" sz="1333" dirty="0" err="1"/>
              <a:t>Teknik</a:t>
            </a:r>
            <a:r>
              <a:rPr lang="en-US" altLang="ja-JP" sz="1333" dirty="0"/>
              <a:t> FKP yang </a:t>
            </a:r>
            <a:r>
              <a:rPr lang="en-US" altLang="ja-JP" sz="1333" dirty="0" err="1"/>
              <a:t>akan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dilakukan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jumlah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peserta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biaya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diperlukan</a:t>
            </a:r>
            <a:endParaRPr lang="ja-JP" altLang="en-US" sz="1333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8"/>
          </p:nvPr>
        </p:nvSpPr>
        <p:spPr>
          <a:xfrm>
            <a:off x="6217540" y="2637181"/>
            <a:ext cx="1810295" cy="360071"/>
          </a:xfrm>
        </p:spPr>
        <p:txBody>
          <a:bodyPr/>
          <a:lstStyle/>
          <a:p>
            <a:r>
              <a:rPr kumimoji="1" lang="en-US" altLang="ja-JP" dirty="0" err="1"/>
              <a:t>Pengumpulan</a:t>
            </a:r>
            <a:r>
              <a:rPr kumimoji="1" lang="en-US" altLang="ja-JP" dirty="0"/>
              <a:t> Data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0"/>
          </p:nvPr>
        </p:nvSpPr>
        <p:spPr>
          <a:xfrm>
            <a:off x="5512690" y="1845372"/>
            <a:ext cx="3882789" cy="617335"/>
          </a:xfrm>
        </p:spPr>
        <p:txBody>
          <a:bodyPr/>
          <a:lstStyle/>
          <a:p>
            <a:pPr algn="r"/>
            <a:r>
              <a:rPr lang="en-US" altLang="ja-JP" sz="1333" dirty="0" err="1"/>
              <a:t>Teknik</a:t>
            </a:r>
            <a:r>
              <a:rPr lang="en-US" altLang="ja-JP" sz="1333" dirty="0"/>
              <a:t> FKP non </a:t>
            </a:r>
            <a:r>
              <a:rPr lang="en-US" altLang="ja-JP" sz="1333" dirty="0" err="1"/>
              <a:t>Tatap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Muka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Dapat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Dilakukan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dalam</a:t>
            </a:r>
            <a:r>
              <a:rPr lang="en-US" altLang="ja-JP" sz="1333" dirty="0"/>
              <a:t> </a:t>
            </a:r>
            <a:r>
              <a:rPr lang="en-US" altLang="ja-JP" sz="1333" dirty="0" err="1"/>
              <a:t>rangka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mengumpulkan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sebanyak-banyaknya</a:t>
            </a:r>
            <a:r>
              <a:rPr lang="en-US" altLang="ja-JP" sz="1333" dirty="0"/>
              <a:t> data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informasi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dibutuhkan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dalam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pelaksanaan</a:t>
            </a:r>
            <a:r>
              <a:rPr lang="en-US" altLang="ja-JP" sz="1333" dirty="0"/>
              <a:t> FKP</a:t>
            </a:r>
            <a:endParaRPr lang="ja-JP" altLang="en-US" sz="1333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1"/>
          </p:nvPr>
        </p:nvSpPr>
        <p:spPr>
          <a:xfrm>
            <a:off x="9403869" y="4352751"/>
            <a:ext cx="1222372" cy="360071"/>
          </a:xfrm>
        </p:spPr>
        <p:txBody>
          <a:bodyPr/>
          <a:lstStyle/>
          <a:p>
            <a:r>
              <a:rPr kumimoji="1" lang="en-US" altLang="ja-JP" dirty="0" err="1"/>
              <a:t>Finalisasi</a:t>
            </a:r>
            <a:endParaRPr kumimoji="1" lang="ja-JP" altLang="en-US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3"/>
          </p:nvPr>
        </p:nvSpPr>
        <p:spPr>
          <a:xfrm>
            <a:off x="8192081" y="5092463"/>
            <a:ext cx="3352219" cy="617335"/>
          </a:xfrm>
        </p:spPr>
        <p:txBody>
          <a:bodyPr/>
          <a:lstStyle/>
          <a:p>
            <a:pPr algn="r"/>
            <a:r>
              <a:rPr lang="en-US" altLang="ja-JP" sz="1333" dirty="0"/>
              <a:t>Tim </a:t>
            </a:r>
            <a:r>
              <a:rPr lang="en-US" altLang="ja-JP" sz="1333" dirty="0" err="1"/>
              <a:t>melaporkan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hasil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kerjanya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kepada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pimpinan</a:t>
            </a:r>
            <a:r>
              <a:rPr lang="en-US" altLang="ja-JP" sz="1333" dirty="0"/>
              <a:t> unit </a:t>
            </a:r>
            <a:r>
              <a:rPr lang="en-US" altLang="ja-JP" sz="1333" dirty="0" err="1"/>
              <a:t>layanan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untuk</a:t>
            </a:r>
            <a:r>
              <a:rPr lang="en-US" altLang="ja-JP" sz="1333" dirty="0"/>
              <a:t> </a:t>
            </a:r>
            <a:r>
              <a:rPr lang="en-US" altLang="ja-JP" sz="1333" dirty="0" err="1"/>
              <a:t>selanjutnya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diputuskan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dilaksanakannya</a:t>
            </a:r>
            <a:r>
              <a:rPr lang="en-US" altLang="ja-JP" sz="1333" dirty="0"/>
              <a:t> FKP</a:t>
            </a:r>
            <a:endParaRPr lang="ja-JP" altLang="en-US" sz="1333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64E5D1-EF5F-4BD7-B77C-80D928419E28}"/>
              </a:ext>
            </a:extLst>
          </p:cNvPr>
          <p:cNvCxnSpPr>
            <a:cxnSpLocks/>
          </p:cNvCxnSpPr>
          <p:nvPr/>
        </p:nvCxnSpPr>
        <p:spPr>
          <a:xfrm>
            <a:off x="666750" y="961928"/>
            <a:ext cx="4057650" cy="48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40081"/>
      </p:ext>
    </p:extLst>
  </p:cSld>
  <p:clrMapOvr>
    <a:masterClrMapping/>
  </p:clrMapOvr>
  <p:transition spd="slow" advTm="1306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Tahap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Pelaksanaan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835343" y="2180232"/>
            <a:ext cx="1977707" cy="480053"/>
          </a:xfrm>
        </p:spPr>
        <p:txBody>
          <a:bodyPr/>
          <a:lstStyle/>
          <a:p>
            <a:r>
              <a:rPr lang="en-US" altLang="ja-JP" sz="1600" dirty="0"/>
              <a:t>Tim </a:t>
            </a:r>
            <a:r>
              <a:rPr lang="en-US" altLang="ja-JP" sz="1600" dirty="0" err="1"/>
              <a:t>bersikap</a:t>
            </a:r>
            <a:r>
              <a:rPr lang="en-US" altLang="ja-JP" sz="1600" dirty="0"/>
              <a:t> </a:t>
            </a:r>
            <a:r>
              <a:rPr lang="en-US" altLang="ja-JP" sz="1600" dirty="0" err="1"/>
              <a:t>netral</a:t>
            </a:r>
            <a:endParaRPr lang="ja-JP" altLang="en-US" sz="16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890428" y="2648031"/>
            <a:ext cx="2143641" cy="617335"/>
          </a:xfrm>
        </p:spPr>
        <p:txBody>
          <a:bodyPr/>
          <a:lstStyle/>
          <a:p>
            <a:r>
              <a:rPr lang="en-AU" altLang="ja-JP" sz="1333" dirty="0"/>
              <a:t>Tim </a:t>
            </a:r>
            <a:r>
              <a:rPr lang="en-AU" altLang="ja-JP" sz="1333" dirty="0" err="1"/>
              <a:t>bertindak</a:t>
            </a:r>
            <a:r>
              <a:rPr lang="en-AU" altLang="ja-JP" sz="1333" dirty="0"/>
              <a:t> </a:t>
            </a:r>
            <a:r>
              <a:rPr lang="en-AU" altLang="ja-JP" sz="1333" dirty="0" err="1"/>
              <a:t>sebagai</a:t>
            </a:r>
            <a:r>
              <a:rPr lang="en-AU" altLang="ja-JP" sz="1333" dirty="0"/>
              <a:t> mediator yang </a:t>
            </a:r>
            <a:r>
              <a:rPr lang="en-AU" altLang="ja-JP" sz="1333" dirty="0" err="1"/>
              <a:t>mengarahkan</a:t>
            </a:r>
            <a:r>
              <a:rPr lang="en-AU" altLang="ja-JP" sz="1333" dirty="0"/>
              <a:t> </a:t>
            </a:r>
            <a:r>
              <a:rPr lang="en-AU" altLang="ja-JP" sz="1333" dirty="0" err="1"/>
              <a:t>jalannya</a:t>
            </a:r>
            <a:r>
              <a:rPr lang="en-AU" altLang="ja-JP" sz="1333" dirty="0"/>
              <a:t> </a:t>
            </a:r>
            <a:r>
              <a:rPr lang="en-AU" altLang="ja-JP" sz="1333" dirty="0" err="1"/>
              <a:t>kegiatan</a:t>
            </a:r>
            <a:endParaRPr lang="ja-JP" altLang="en-US" sz="1333" dirty="0"/>
          </a:p>
          <a:p>
            <a:endParaRPr lang="ja-JP" altLang="en-US" sz="1333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>
          <a:xfrm>
            <a:off x="5183828" y="2180232"/>
            <a:ext cx="2149817" cy="480053"/>
          </a:xfrm>
        </p:spPr>
        <p:txBody>
          <a:bodyPr/>
          <a:lstStyle/>
          <a:p>
            <a:r>
              <a:rPr lang="en-US" altLang="ja-JP" sz="1600" dirty="0" err="1"/>
              <a:t>Berfokus</a:t>
            </a:r>
            <a:r>
              <a:rPr lang="en-US" altLang="ja-JP" sz="1600" dirty="0"/>
              <a:t> </a:t>
            </a:r>
            <a:r>
              <a:rPr lang="en-US" altLang="ja-JP" sz="1600" dirty="0" err="1"/>
              <a:t>Pemecahan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masalah</a:t>
            </a:r>
            <a:endParaRPr lang="ja-JP" altLang="en-US" sz="16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>
          <a:xfrm>
            <a:off x="5183828" y="2601335"/>
            <a:ext cx="2415555" cy="617335"/>
          </a:xfrm>
        </p:spPr>
        <p:txBody>
          <a:bodyPr/>
          <a:lstStyle/>
          <a:p>
            <a:r>
              <a:rPr lang="en-US" altLang="ja-JP" sz="1333" dirty="0"/>
              <a:t>Tim </a:t>
            </a:r>
            <a:r>
              <a:rPr lang="en-US" altLang="ja-JP" sz="1333" dirty="0" err="1"/>
              <a:t>harus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bisa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mengarahkan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kegiatan</a:t>
            </a:r>
            <a:r>
              <a:rPr lang="en-US" altLang="ja-JP" sz="1333" dirty="0"/>
              <a:t> agar </a:t>
            </a:r>
            <a:r>
              <a:rPr lang="en-US" altLang="ja-JP" sz="1333" dirty="0" err="1"/>
              <a:t>fokus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pada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pemecahan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permasalahan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ada</a:t>
            </a:r>
            <a:endParaRPr lang="ja-JP" altLang="en-US" sz="1333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>
          <a:xfrm>
            <a:off x="9629564" y="2180232"/>
            <a:ext cx="2126101" cy="480053"/>
          </a:xfrm>
        </p:spPr>
        <p:txBody>
          <a:bodyPr/>
          <a:lstStyle/>
          <a:p>
            <a:r>
              <a:rPr lang="en-US" altLang="ja-JP" sz="1600" dirty="0" err="1"/>
              <a:t>Penandatanganan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Berita</a:t>
            </a:r>
            <a:r>
              <a:rPr lang="en-US" altLang="ja-JP" sz="1600" dirty="0"/>
              <a:t> Acara</a:t>
            </a:r>
            <a:endParaRPr lang="ja-JP" altLang="en-US" sz="16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>
          <a:xfrm>
            <a:off x="9651420" y="2660285"/>
            <a:ext cx="2066145" cy="617335"/>
          </a:xfrm>
        </p:spPr>
        <p:txBody>
          <a:bodyPr/>
          <a:lstStyle/>
          <a:p>
            <a:r>
              <a:rPr lang="en-US" altLang="ja-JP" sz="1333" dirty="0" err="1"/>
              <a:t>Berupa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komitmen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tindak</a:t>
            </a:r>
            <a:r>
              <a:rPr lang="en-US" altLang="ja-JP" sz="1333" dirty="0"/>
              <a:t> </a:t>
            </a:r>
            <a:r>
              <a:rPr lang="en-US" altLang="ja-JP" sz="1333" dirty="0" err="1"/>
              <a:t>lanjut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perbaikan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ditandatangani</a:t>
            </a:r>
            <a:r>
              <a:rPr lang="en-US" altLang="ja-JP" sz="1333" dirty="0"/>
              <a:t> juga </a:t>
            </a:r>
            <a:r>
              <a:rPr lang="en-US" altLang="ja-JP" sz="1333" dirty="0" err="1"/>
              <a:t>oleh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pimpinan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instansi</a:t>
            </a:r>
            <a:r>
              <a:rPr lang="en-US" altLang="ja-JP" sz="1333" dirty="0"/>
              <a:t>.</a:t>
            </a:r>
            <a:endParaRPr lang="ja-JP" altLang="en-US" sz="1333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>
          <a:xfrm>
            <a:off x="2976255" y="4421711"/>
            <a:ext cx="2189621" cy="480053"/>
          </a:xfrm>
        </p:spPr>
        <p:txBody>
          <a:bodyPr/>
          <a:lstStyle/>
          <a:p>
            <a:r>
              <a:rPr lang="en-US" altLang="ja-JP" sz="1600" dirty="0" err="1"/>
              <a:t>Diskusi</a:t>
            </a:r>
            <a:r>
              <a:rPr lang="en-US" altLang="ja-JP" sz="1600" dirty="0"/>
              <a:t> 2 </a:t>
            </a:r>
            <a:r>
              <a:rPr lang="en-US" altLang="ja-JP" sz="1600" dirty="0" err="1"/>
              <a:t>arah</a:t>
            </a:r>
            <a:endParaRPr lang="ja-JP" altLang="en-US" sz="1600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>
          <a:xfrm>
            <a:off x="3014355" y="4906975"/>
            <a:ext cx="2286073" cy="617335"/>
          </a:xfrm>
        </p:spPr>
        <p:txBody>
          <a:bodyPr/>
          <a:lstStyle/>
          <a:p>
            <a:r>
              <a:rPr lang="en-US" altLang="ja-JP" sz="1333" dirty="0" err="1"/>
              <a:t>Penyelenggara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layanan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masyarakat</a:t>
            </a:r>
            <a:r>
              <a:rPr lang="en-US" altLang="ja-JP" sz="1333" dirty="0"/>
              <a:t> </a:t>
            </a:r>
            <a:r>
              <a:rPr lang="en-US" altLang="ja-JP" sz="1333" dirty="0" err="1"/>
              <a:t>harus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berpartisipasi</a:t>
            </a:r>
            <a:r>
              <a:rPr lang="en-US" altLang="ja-JP" sz="1333" dirty="0"/>
              <a:t> </a:t>
            </a:r>
            <a:r>
              <a:rPr lang="en-US" altLang="ja-JP" sz="1333" dirty="0" err="1"/>
              <a:t>aktif</a:t>
            </a:r>
            <a:r>
              <a:rPr lang="en-US" altLang="ja-JP" sz="1333" dirty="0"/>
              <a:t> </a:t>
            </a:r>
            <a:r>
              <a:rPr lang="en-US" altLang="ja-JP" sz="1333" dirty="0" err="1"/>
              <a:t>dalam</a:t>
            </a:r>
            <a:r>
              <a:rPr lang="en-US" altLang="ja-JP" sz="1333" dirty="0"/>
              <a:t> </a:t>
            </a:r>
            <a:r>
              <a:rPr lang="en-US" altLang="ja-JP" sz="1333" dirty="0" err="1"/>
              <a:t>rangkaian</a:t>
            </a:r>
            <a:r>
              <a:rPr lang="en-US" altLang="ja-JP" sz="1333" dirty="0"/>
              <a:t> proses </a:t>
            </a:r>
            <a:r>
              <a:rPr lang="en-US" altLang="ja-JP" sz="1333" dirty="0" err="1"/>
              <a:t>kegiatan</a:t>
            </a:r>
            <a:endParaRPr lang="ja-JP" altLang="en-US" sz="1333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34"/>
          </p:nvPr>
        </p:nvSpPr>
        <p:spPr>
          <a:xfrm>
            <a:off x="7320253" y="4527957"/>
            <a:ext cx="2947093" cy="360071"/>
          </a:xfrm>
        </p:spPr>
        <p:txBody>
          <a:bodyPr/>
          <a:lstStyle/>
          <a:p>
            <a:r>
              <a:rPr lang="en-US" altLang="ja-JP" sz="1600" dirty="0" err="1"/>
              <a:t>Solusi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merupakan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kesepakatan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bersama</a:t>
            </a:r>
            <a:endParaRPr lang="ja-JP" altLang="en-US" sz="1600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5"/>
          </p:nvPr>
        </p:nvSpPr>
        <p:spPr>
          <a:xfrm>
            <a:off x="7377403" y="4977027"/>
            <a:ext cx="3159887" cy="617335"/>
          </a:xfrm>
        </p:spPr>
        <p:txBody>
          <a:bodyPr/>
          <a:lstStyle/>
          <a:p>
            <a:r>
              <a:rPr lang="en-US" altLang="ja-JP" sz="1333" dirty="0" err="1"/>
              <a:t>Solusi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dihasilkan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adalah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hasil</a:t>
            </a:r>
            <a:r>
              <a:rPr lang="en-US" altLang="ja-JP" sz="1333" dirty="0"/>
              <a:t> </a:t>
            </a:r>
            <a:r>
              <a:rPr lang="en-US" altLang="ja-JP" sz="1333" dirty="0" err="1"/>
              <a:t>mufakat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bersama</a:t>
            </a:r>
            <a:r>
              <a:rPr lang="en-US" altLang="ja-JP" sz="1333" dirty="0"/>
              <a:t>, </a:t>
            </a:r>
            <a:r>
              <a:rPr lang="en-US" altLang="ja-JP" sz="1333" dirty="0" err="1"/>
              <a:t>dan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tidak</a:t>
            </a:r>
            <a:r>
              <a:rPr lang="en-US" altLang="ja-JP" sz="1333" dirty="0"/>
              <a:t> </a:t>
            </a:r>
            <a:r>
              <a:rPr lang="en-US" altLang="ja-JP" sz="1333" dirty="0" err="1"/>
              <a:t>boleh</a:t>
            </a:r>
            <a:r>
              <a:rPr lang="en-US" altLang="ja-JP" sz="1333" dirty="0"/>
              <a:t> </a:t>
            </a:r>
            <a:r>
              <a:rPr lang="en-US" altLang="ja-JP" sz="1333" dirty="0" err="1"/>
              <a:t>ada</a:t>
            </a:r>
            <a:r>
              <a:rPr lang="en-US" altLang="ja-JP" sz="1333" dirty="0"/>
              <a:t> </a:t>
            </a:r>
            <a:r>
              <a:rPr lang="en-US" altLang="ja-JP" sz="1333" dirty="0" err="1"/>
              <a:t>pihak</a:t>
            </a:r>
            <a:r>
              <a:rPr lang="en-US" altLang="ja-JP" sz="1333" dirty="0"/>
              <a:t> yang </a:t>
            </a:r>
            <a:r>
              <a:rPr lang="en-US" altLang="ja-JP" sz="1333" dirty="0" err="1"/>
              <a:t>memaksakan</a:t>
            </a:r>
            <a:r>
              <a:rPr lang="en-US" altLang="ja-JP" sz="1333" dirty="0"/>
              <a:t> </a:t>
            </a:r>
            <a:r>
              <a:rPr lang="en-US" altLang="ja-JP" sz="1333" dirty="0" err="1"/>
              <a:t>kehendaknya</a:t>
            </a:r>
            <a:endParaRPr lang="ja-JP" altLang="en-US" sz="1333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7BC23-DE6E-489E-8B63-6660CA043A55}"/>
              </a:ext>
            </a:extLst>
          </p:cNvPr>
          <p:cNvCxnSpPr>
            <a:cxnSpLocks/>
          </p:cNvCxnSpPr>
          <p:nvPr/>
        </p:nvCxnSpPr>
        <p:spPr>
          <a:xfrm>
            <a:off x="476250" y="961928"/>
            <a:ext cx="4057650" cy="48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43029"/>
      </p:ext>
    </p:extLst>
  </p:cSld>
  <p:clrMapOvr>
    <a:masterClrMapping/>
  </p:clrMapOvr>
  <p:transition spd="slow" advTm="25682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sz="1867" dirty="0" err="1"/>
              <a:t>Diumumkan</a:t>
            </a:r>
            <a:endParaRPr lang="ja-JP" altLang="en-US" sz="1867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ja-JP" sz="1867" dirty="0" err="1"/>
              <a:t>Dilaporkan</a:t>
            </a:r>
            <a:endParaRPr lang="ja-JP" altLang="en-US" sz="1867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8"/>
          </p:nvPr>
        </p:nvSpPr>
        <p:spPr>
          <a:xfrm>
            <a:off x="2463363" y="1266841"/>
            <a:ext cx="3279456" cy="908075"/>
          </a:xfrm>
        </p:spPr>
        <p:txBody>
          <a:bodyPr/>
          <a:lstStyle/>
          <a:p>
            <a:r>
              <a:rPr lang="id-ID" sz="1333" dirty="0"/>
              <a:t>Hasil keputusan bersama dan </a:t>
            </a:r>
            <a:r>
              <a:rPr lang="en-GB" sz="1333" dirty="0" err="1"/>
              <a:t>solusi</a:t>
            </a:r>
            <a:r>
              <a:rPr lang="en-GB" sz="1333" dirty="0"/>
              <a:t> </a:t>
            </a:r>
            <a:r>
              <a:rPr lang="id-ID" sz="1333" dirty="0"/>
              <a:t>disampaikan secara terbuka dan diketahui oleh masyarakat</a:t>
            </a:r>
            <a:endParaRPr lang="ja-JP" altLang="en-US" sz="1333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9"/>
          </p:nvPr>
        </p:nvSpPr>
        <p:spPr>
          <a:xfrm>
            <a:off x="6113357" y="2328166"/>
            <a:ext cx="4680434" cy="1503149"/>
          </a:xfrm>
        </p:spPr>
        <p:txBody>
          <a:bodyPr/>
          <a:lstStyle/>
          <a:p>
            <a:r>
              <a:rPr lang="id-ID" sz="1333" dirty="0"/>
              <a:t>Hasil pelaksanaan FKP </a:t>
            </a:r>
            <a:r>
              <a:rPr lang="en-US" sz="1333" dirty="0"/>
              <a:t>unit </a:t>
            </a:r>
            <a:r>
              <a:rPr lang="en-US" sz="1333" dirty="0" err="1"/>
              <a:t>pelayanan</a:t>
            </a:r>
            <a:r>
              <a:rPr lang="en-US" sz="1333" dirty="0"/>
              <a:t> </a:t>
            </a:r>
            <a:r>
              <a:rPr lang="en-US" sz="1333" dirty="0" err="1"/>
              <a:t>publik</a:t>
            </a:r>
            <a:r>
              <a:rPr lang="en-US" sz="1333" dirty="0"/>
              <a:t> </a:t>
            </a:r>
            <a:r>
              <a:rPr lang="en-US" sz="1333" dirty="0" err="1"/>
              <a:t>disampaikan</a:t>
            </a:r>
            <a:r>
              <a:rPr lang="id-ID" sz="1333" dirty="0"/>
              <a:t> kepada </a:t>
            </a:r>
            <a:r>
              <a:rPr lang="en-US" sz="1333" dirty="0" err="1"/>
              <a:t>pimpinan</a:t>
            </a:r>
            <a:r>
              <a:rPr lang="en-US" sz="1333" dirty="0"/>
              <a:t> </a:t>
            </a:r>
            <a:r>
              <a:rPr lang="en-US" sz="1333" dirty="0" err="1"/>
              <a:t>instansi</a:t>
            </a:r>
            <a:r>
              <a:rPr lang="en-US" sz="1333" dirty="0"/>
              <a:t> (</a:t>
            </a:r>
            <a:r>
              <a:rPr lang="en-US" sz="1333" dirty="0" err="1"/>
              <a:t>pusat</a:t>
            </a:r>
            <a:r>
              <a:rPr lang="en-US" sz="1333" dirty="0"/>
              <a:t> </a:t>
            </a:r>
            <a:r>
              <a:rPr lang="en-US" sz="1333" dirty="0" err="1"/>
              <a:t>dan</a:t>
            </a:r>
            <a:r>
              <a:rPr lang="en-US" sz="1333" dirty="0"/>
              <a:t> </a:t>
            </a:r>
            <a:r>
              <a:rPr lang="en-US" sz="1333" dirty="0" err="1"/>
              <a:t>daerah</a:t>
            </a:r>
            <a:r>
              <a:rPr lang="en-US" sz="1333" dirty="0"/>
              <a:t>)</a:t>
            </a:r>
            <a:r>
              <a:rPr lang="id-ID" sz="1333" dirty="0"/>
              <a:t> dan </a:t>
            </a:r>
            <a:r>
              <a:rPr lang="en-US" sz="1333" dirty="0" err="1"/>
              <a:t>melaporkan</a:t>
            </a:r>
            <a:r>
              <a:rPr lang="en-US" sz="1333" dirty="0"/>
              <a:t> </a:t>
            </a:r>
            <a:r>
              <a:rPr lang="en-US" sz="1333" dirty="0" err="1"/>
              <a:t>kepada</a:t>
            </a:r>
            <a:r>
              <a:rPr lang="en-US" sz="1333" dirty="0"/>
              <a:t> </a:t>
            </a:r>
            <a:r>
              <a:rPr lang="en-US" sz="1333" dirty="0" err="1"/>
              <a:t>menteri</a:t>
            </a:r>
            <a:r>
              <a:rPr lang="en-US" sz="1333" dirty="0"/>
              <a:t> PANRB</a:t>
            </a:r>
            <a:r>
              <a:rPr lang="id-ID" sz="1333" dirty="0"/>
              <a:t>. Hasil pelaporan </a:t>
            </a:r>
            <a:r>
              <a:rPr lang="en-US" sz="1333" dirty="0" err="1"/>
              <a:t>pelaksanaan</a:t>
            </a:r>
            <a:r>
              <a:rPr lang="en-US" sz="1333" dirty="0"/>
              <a:t> FKP </a:t>
            </a:r>
            <a:r>
              <a:rPr lang="en-US" sz="1333" dirty="0" err="1"/>
              <a:t>melampirkan</a:t>
            </a:r>
            <a:r>
              <a:rPr lang="en-US" sz="1333" dirty="0"/>
              <a:t>: </a:t>
            </a:r>
            <a:r>
              <a:rPr lang="en-US" sz="1333" dirty="0" err="1"/>
              <a:t>salinan</a:t>
            </a:r>
            <a:r>
              <a:rPr lang="en-US" sz="1333" dirty="0"/>
              <a:t> </a:t>
            </a:r>
            <a:r>
              <a:rPr lang="en-US" sz="1333" dirty="0" err="1"/>
              <a:t>daftar</a:t>
            </a:r>
            <a:r>
              <a:rPr lang="en-US" sz="1333" dirty="0"/>
              <a:t> </a:t>
            </a:r>
            <a:r>
              <a:rPr lang="en-US" sz="1333" dirty="0" err="1"/>
              <a:t>hadir</a:t>
            </a:r>
            <a:r>
              <a:rPr lang="en-US" sz="1333" dirty="0"/>
              <a:t>, </a:t>
            </a:r>
            <a:r>
              <a:rPr lang="en-US" sz="1333" dirty="0" err="1"/>
              <a:t>notulensi</a:t>
            </a:r>
            <a:r>
              <a:rPr lang="en-US" sz="1333" dirty="0"/>
              <a:t>, </a:t>
            </a:r>
            <a:r>
              <a:rPr lang="en-US" sz="1333" dirty="0" err="1"/>
              <a:t>foto</a:t>
            </a:r>
            <a:r>
              <a:rPr lang="en-US" sz="1333" dirty="0"/>
              <a:t> </a:t>
            </a:r>
            <a:r>
              <a:rPr lang="en-US" sz="1333" dirty="0" err="1"/>
              <a:t>kegiatan</a:t>
            </a:r>
            <a:r>
              <a:rPr lang="en-US" sz="1333" dirty="0"/>
              <a:t>, </a:t>
            </a:r>
            <a:r>
              <a:rPr lang="en-US" sz="1333" dirty="0" err="1"/>
              <a:t>dan</a:t>
            </a:r>
            <a:r>
              <a:rPr lang="en-US" sz="1333" dirty="0"/>
              <a:t> </a:t>
            </a:r>
            <a:r>
              <a:rPr lang="en-US" sz="1333" dirty="0" err="1"/>
              <a:t>berita</a:t>
            </a:r>
            <a:r>
              <a:rPr lang="en-US" sz="1333" dirty="0"/>
              <a:t> acara </a:t>
            </a:r>
            <a:r>
              <a:rPr lang="en-US" sz="1333" dirty="0" err="1"/>
              <a:t>pelaksanaan</a:t>
            </a:r>
            <a:r>
              <a:rPr lang="en-US" sz="1333" dirty="0"/>
              <a:t> </a:t>
            </a:r>
            <a:r>
              <a:rPr lang="en-US" sz="1333" dirty="0" err="1"/>
              <a:t>kegiatan</a:t>
            </a:r>
            <a:r>
              <a:rPr lang="en-US" sz="1333" dirty="0"/>
              <a:t> </a:t>
            </a:r>
            <a:r>
              <a:rPr lang="en-US" sz="1333" dirty="0" err="1"/>
              <a:t>serta</a:t>
            </a:r>
            <a:r>
              <a:rPr lang="en-US" sz="1333" dirty="0"/>
              <a:t> </a:t>
            </a:r>
            <a:r>
              <a:rPr lang="en-US" sz="1333" dirty="0" err="1"/>
              <a:t>berita</a:t>
            </a:r>
            <a:r>
              <a:rPr lang="en-US" sz="1333" dirty="0"/>
              <a:t> acara </a:t>
            </a:r>
            <a:r>
              <a:rPr lang="en-US" sz="1333" dirty="0" err="1"/>
              <a:t>penandatanganan</a:t>
            </a:r>
            <a:r>
              <a:rPr lang="en-US" sz="1333" dirty="0"/>
              <a:t> </a:t>
            </a:r>
            <a:r>
              <a:rPr lang="en-US" sz="1333" dirty="0" err="1"/>
              <a:t>komitmen</a:t>
            </a:r>
            <a:endParaRPr lang="ja-JP" altLang="en-US" sz="1333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0"/>
          </p:nvPr>
        </p:nvSpPr>
        <p:spPr>
          <a:xfrm>
            <a:off x="3072191" y="2990460"/>
            <a:ext cx="2527537" cy="480053"/>
          </a:xfrm>
        </p:spPr>
        <p:txBody>
          <a:bodyPr/>
          <a:lstStyle/>
          <a:p>
            <a:r>
              <a:rPr lang="en-US" altLang="ja-JP" sz="1867" dirty="0" err="1"/>
              <a:t>Dipantau</a:t>
            </a:r>
            <a:r>
              <a:rPr lang="en-US" altLang="ja-JP" sz="1867" dirty="0"/>
              <a:t> </a:t>
            </a:r>
            <a:r>
              <a:rPr lang="en-US" altLang="ja-JP" sz="1867" dirty="0" err="1"/>
              <a:t>Tindaklanjutnya</a:t>
            </a:r>
            <a:endParaRPr lang="ja-JP" altLang="en-US" sz="1867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1"/>
          </p:nvPr>
        </p:nvSpPr>
        <p:spPr>
          <a:xfrm>
            <a:off x="2152010" y="3546711"/>
            <a:ext cx="3590809" cy="908075"/>
          </a:xfrm>
        </p:spPr>
        <p:txBody>
          <a:bodyPr/>
          <a:lstStyle/>
          <a:p>
            <a:pPr algn="l"/>
            <a:r>
              <a:rPr lang="en-GB" sz="1333" dirty="0" err="1"/>
              <a:t>Pimpinan</a:t>
            </a:r>
            <a:r>
              <a:rPr lang="en-GB" sz="1333" dirty="0"/>
              <a:t> </a:t>
            </a:r>
            <a:r>
              <a:rPr lang="en-GB" sz="1333" dirty="0" err="1"/>
              <a:t>Instansi</a:t>
            </a:r>
            <a:r>
              <a:rPr lang="en-GB" sz="1333" dirty="0"/>
              <a:t> </a:t>
            </a:r>
            <a:r>
              <a:rPr lang="en-GB" sz="1333" dirty="0" err="1"/>
              <a:t>memantau</a:t>
            </a:r>
            <a:r>
              <a:rPr lang="en-GB" sz="1333" dirty="0"/>
              <a:t> </a:t>
            </a:r>
            <a:r>
              <a:rPr lang="en-GB" sz="1333" dirty="0" err="1"/>
              <a:t>pelaksanaan</a:t>
            </a:r>
            <a:r>
              <a:rPr lang="en-GB" sz="1333" dirty="0"/>
              <a:t> </a:t>
            </a:r>
            <a:r>
              <a:rPr lang="en-GB" sz="1333" dirty="0" err="1"/>
              <a:t>komitmen</a:t>
            </a:r>
            <a:r>
              <a:rPr lang="en-GB" sz="1333" dirty="0"/>
              <a:t> </a:t>
            </a:r>
            <a:r>
              <a:rPr lang="en-GB" sz="1333" dirty="0" err="1"/>
              <a:t>perbaikan</a:t>
            </a:r>
            <a:r>
              <a:rPr lang="en-US" altLang="ja-JP" sz="1333" dirty="0"/>
              <a:t>. </a:t>
            </a:r>
            <a:r>
              <a:rPr lang="en-US" sz="1333" dirty="0" err="1"/>
              <a:t>Pengawasan</a:t>
            </a:r>
            <a:r>
              <a:rPr lang="en-US" sz="1333" dirty="0"/>
              <a:t> juga </a:t>
            </a:r>
            <a:r>
              <a:rPr lang="en-US" sz="1333" dirty="0" err="1"/>
              <a:t>dapat</a:t>
            </a:r>
            <a:r>
              <a:rPr lang="en-US" sz="1333" dirty="0"/>
              <a:t> </a:t>
            </a:r>
            <a:r>
              <a:rPr lang="id-ID" sz="1333" dirty="0"/>
              <a:t>dilakukan</a:t>
            </a:r>
            <a:r>
              <a:rPr lang="en-US" sz="1333" dirty="0"/>
              <a:t> </a:t>
            </a:r>
            <a:r>
              <a:rPr lang="en-US" sz="1333" dirty="0" err="1"/>
              <a:t>langsung</a:t>
            </a:r>
            <a:r>
              <a:rPr lang="en-US" sz="1333" dirty="0"/>
              <a:t> </a:t>
            </a:r>
            <a:r>
              <a:rPr lang="id-ID" sz="1333" dirty="0"/>
              <a:t>oleh masyarakat selaku peserta FKP</a:t>
            </a:r>
            <a:endParaRPr lang="ja-JP" altLang="en-US" sz="1333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sz="1867" dirty="0" err="1"/>
              <a:t>Dilakukan</a:t>
            </a:r>
            <a:r>
              <a:rPr lang="en-US" altLang="ja-JP" sz="1867" dirty="0"/>
              <a:t> SKM </a:t>
            </a:r>
            <a:endParaRPr lang="ja-JP" altLang="en-US" sz="1867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3"/>
          </p:nvPr>
        </p:nvSpPr>
        <p:spPr>
          <a:xfrm>
            <a:off x="6120615" y="4719363"/>
            <a:ext cx="4115240" cy="681115"/>
          </a:xfrm>
        </p:spPr>
        <p:txBody>
          <a:bodyPr/>
          <a:lstStyle/>
          <a:p>
            <a:r>
              <a:rPr lang="id-ID" sz="1333" dirty="0"/>
              <a:t>Sebagai salah satu bentuk pengawasan, dapat dilakukan</a:t>
            </a:r>
            <a:r>
              <a:rPr lang="en-US" sz="1333" dirty="0"/>
              <a:t> </a:t>
            </a:r>
            <a:r>
              <a:rPr lang="en-US" sz="1333" dirty="0" err="1"/>
              <a:t>melalui</a:t>
            </a:r>
            <a:r>
              <a:rPr lang="en-US" sz="1333" dirty="0"/>
              <a:t> </a:t>
            </a:r>
            <a:r>
              <a:rPr lang="id-ID" sz="1333" dirty="0"/>
              <a:t>survei kepuasan masyarakat untuk mengukur sejauh mana tindak lanjut perbaikan yang telah dilakukan paska FKP</a:t>
            </a:r>
            <a:endParaRPr lang="ja-JP" altLang="en-US" sz="1333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4"/>
          </p:nvPr>
        </p:nvSpPr>
        <p:spPr>
          <a:xfrm>
            <a:off x="2295102" y="5288176"/>
            <a:ext cx="3447718" cy="360071"/>
          </a:xfrm>
        </p:spPr>
        <p:txBody>
          <a:bodyPr/>
          <a:lstStyle/>
          <a:p>
            <a:r>
              <a:rPr lang="en-US" altLang="ja-JP" sz="1600" dirty="0" err="1"/>
              <a:t>Dilaporkan</a:t>
            </a:r>
            <a:r>
              <a:rPr lang="en-US" altLang="ja-JP" sz="1600" dirty="0"/>
              <a:t> TL yang </a:t>
            </a:r>
            <a:r>
              <a:rPr lang="en-US" altLang="ja-JP" sz="1600" dirty="0" err="1"/>
              <a:t>dilakukan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hasilnya</a:t>
            </a:r>
            <a:endParaRPr lang="ja-JP" altLang="en-US" sz="16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5"/>
          </p:nvPr>
        </p:nvSpPr>
        <p:spPr>
          <a:xfrm>
            <a:off x="1224039" y="5826581"/>
            <a:ext cx="4759241" cy="827070"/>
          </a:xfrm>
        </p:spPr>
        <p:txBody>
          <a:bodyPr/>
          <a:lstStyle/>
          <a:p>
            <a:r>
              <a:rPr lang="en-US" sz="1333" dirty="0" err="1"/>
              <a:t>Tindak</a:t>
            </a:r>
            <a:r>
              <a:rPr lang="en-US" sz="1333" dirty="0"/>
              <a:t> </a:t>
            </a:r>
            <a:r>
              <a:rPr lang="en-US" sz="1333" dirty="0" err="1"/>
              <a:t>lanjut</a:t>
            </a:r>
            <a:r>
              <a:rPr lang="en-US" sz="1333" dirty="0"/>
              <a:t> </a:t>
            </a:r>
            <a:r>
              <a:rPr lang="en-US" sz="1333" dirty="0" err="1"/>
              <a:t>hasil</a:t>
            </a:r>
            <a:r>
              <a:rPr lang="en-US" sz="1333" dirty="0"/>
              <a:t> FKP </a:t>
            </a:r>
            <a:r>
              <a:rPr lang="en-US" sz="1333" dirty="0" err="1"/>
              <a:t>harus</a:t>
            </a:r>
            <a:r>
              <a:rPr lang="en-US" sz="1333" dirty="0"/>
              <a:t> </a:t>
            </a:r>
            <a:r>
              <a:rPr lang="en-US" sz="1333" dirty="0" err="1"/>
              <a:t>dilaporkan</a:t>
            </a:r>
            <a:r>
              <a:rPr lang="en-US" sz="1333" dirty="0"/>
              <a:t> </a:t>
            </a:r>
            <a:r>
              <a:rPr lang="en-US" sz="1333" dirty="0" err="1"/>
              <a:t>kepada</a:t>
            </a:r>
            <a:r>
              <a:rPr lang="en-US" sz="1333" dirty="0"/>
              <a:t> </a:t>
            </a:r>
            <a:r>
              <a:rPr lang="en-US" sz="1333" dirty="0" err="1"/>
              <a:t>menteri</a:t>
            </a:r>
            <a:r>
              <a:rPr lang="en-US" sz="1333" dirty="0"/>
              <a:t> PANRB </a:t>
            </a:r>
            <a:r>
              <a:rPr lang="en-US" sz="1333" dirty="0" err="1"/>
              <a:t>secara</a:t>
            </a:r>
            <a:r>
              <a:rPr lang="en-US" sz="1333" dirty="0"/>
              <a:t> </a:t>
            </a:r>
            <a:r>
              <a:rPr lang="en-US" sz="1333" dirty="0" err="1"/>
              <a:t>periodik</a:t>
            </a:r>
            <a:r>
              <a:rPr lang="en-US" sz="1333" dirty="0"/>
              <a:t>, yang </a:t>
            </a:r>
            <a:r>
              <a:rPr lang="en-US" sz="1333" dirty="0" err="1"/>
              <a:t>berisi</a:t>
            </a:r>
            <a:r>
              <a:rPr lang="id-ID" sz="1333" dirty="0"/>
              <a:t>: permasalahan yang </a:t>
            </a:r>
            <a:r>
              <a:rPr lang="en-US" sz="1333" dirty="0" err="1"/>
              <a:t>telah</a:t>
            </a:r>
            <a:r>
              <a:rPr lang="en-US" sz="1333" dirty="0"/>
              <a:t> </a:t>
            </a:r>
            <a:r>
              <a:rPr lang="id-ID" sz="1333" dirty="0"/>
              <a:t>ditindaklanjuti</a:t>
            </a:r>
            <a:r>
              <a:rPr lang="en-US" sz="1333" dirty="0"/>
              <a:t> &amp;</a:t>
            </a:r>
            <a:r>
              <a:rPr lang="id-ID" sz="1333" dirty="0"/>
              <a:t> masalah-masalah </a:t>
            </a:r>
            <a:r>
              <a:rPr lang="en-AU" sz="1333" dirty="0" err="1"/>
              <a:t>yg</a:t>
            </a:r>
            <a:r>
              <a:rPr lang="id-ID" sz="1333" dirty="0"/>
              <a:t> belum mampu ditindaklanjuti</a:t>
            </a:r>
            <a:r>
              <a:rPr lang="en-US" altLang="ja-JP" sz="1333" dirty="0"/>
              <a:t>.</a:t>
            </a:r>
            <a:endParaRPr lang="ja-JP" altLang="en-US" sz="1333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Pasca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Pelaksanaan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1CEB39-8FA9-49F7-803A-49D39B919033}"/>
              </a:ext>
            </a:extLst>
          </p:cNvPr>
          <p:cNvCxnSpPr>
            <a:cxnSpLocks/>
          </p:cNvCxnSpPr>
          <p:nvPr/>
        </p:nvCxnSpPr>
        <p:spPr>
          <a:xfrm>
            <a:off x="6424749" y="961928"/>
            <a:ext cx="4057650" cy="48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88680"/>
      </p:ext>
    </p:extLst>
  </p:cSld>
  <p:clrMapOvr>
    <a:masterClrMapping/>
  </p:clrMapOvr>
  <p:transition spd="slow" advTm="10385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</p:spPr>
        <p:txBody>
          <a:bodyPr/>
          <a:lstStyle/>
          <a:p>
            <a:r>
              <a:rPr lang="en-IN" sz="4400" dirty="0"/>
              <a:t>Format </a:t>
            </a:r>
            <a:r>
              <a:rPr lang="en-IN" sz="4400" dirty="0" err="1"/>
              <a:t>penyusunan</a:t>
            </a:r>
            <a:r>
              <a:rPr lang="en-IN" sz="4400" dirty="0"/>
              <a:t> </a:t>
            </a:r>
            <a:r>
              <a:rPr lang="en-IN" sz="4400" dirty="0" err="1"/>
              <a:t>laporan</a:t>
            </a:r>
            <a:r>
              <a:rPr lang="en-IN" sz="4400" dirty="0"/>
              <a:t> FKP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32B77-23D1-4522-B4A7-30A92A87D976}"/>
              </a:ext>
            </a:extLst>
          </p:cNvPr>
          <p:cNvSpPr/>
          <p:nvPr/>
        </p:nvSpPr>
        <p:spPr>
          <a:xfrm>
            <a:off x="9865895" y="417095"/>
            <a:ext cx="2326105" cy="628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3546968-D1BF-4EE8-A466-C67E780ADE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98" b="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1863167" y="1675344"/>
            <a:ext cx="4951672" cy="526901"/>
          </a:xfrm>
        </p:spPr>
        <p:txBody>
          <a:bodyPr/>
          <a:lstStyle/>
          <a:p>
            <a:r>
              <a:rPr lang="en-US" altLang="ja-JP" sz="2133" dirty="0"/>
              <a:t>Bab I </a:t>
            </a:r>
            <a:r>
              <a:rPr lang="en-US" altLang="ja-JP" sz="2133" dirty="0" err="1"/>
              <a:t>Pendahuluan</a:t>
            </a:r>
            <a:endParaRPr kumimoji="1" lang="ja-JP" altLang="en-US" sz="2133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2878650" y="2241379"/>
            <a:ext cx="7586149" cy="850163"/>
          </a:xfrm>
        </p:spPr>
        <p:txBody>
          <a:bodyPr>
            <a:noAutofit/>
          </a:bodyPr>
          <a:lstStyle/>
          <a:p>
            <a:r>
              <a:rPr lang="en-US" altLang="ja-JP" sz="1600" dirty="0" err="1"/>
              <a:t>Berisi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mengenai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latar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belakang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tujuan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Metode</a:t>
            </a:r>
            <a:r>
              <a:rPr lang="en-US" altLang="ja-JP" sz="1600" dirty="0"/>
              <a:t> FKP yang </a:t>
            </a:r>
            <a:r>
              <a:rPr lang="en-US" altLang="ja-JP" sz="1600" dirty="0" err="1"/>
              <a:t>digunakan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serta</a:t>
            </a:r>
            <a:r>
              <a:rPr lang="en-US" altLang="ja-JP" sz="1600" dirty="0"/>
              <a:t> proses </a:t>
            </a:r>
            <a:r>
              <a:rPr lang="en-US" altLang="ja-JP" sz="1600" dirty="0" err="1"/>
              <a:t>pembentukan</a:t>
            </a:r>
            <a:r>
              <a:rPr lang="en-US" altLang="ja-JP" sz="1600" dirty="0"/>
              <a:t> Tim </a:t>
            </a:r>
            <a:r>
              <a:rPr lang="en-US" altLang="ja-JP" sz="1600" dirty="0" err="1"/>
              <a:t>sampai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dengan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menentukan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tema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dipilih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dalam</a:t>
            </a:r>
            <a:r>
              <a:rPr lang="en-US" altLang="ja-JP" sz="1600" dirty="0"/>
              <a:t> FKP</a:t>
            </a:r>
          </a:p>
          <a:p>
            <a:endParaRPr lang="ja-JP" altLang="en-US" sz="16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1887913" y="3290361"/>
            <a:ext cx="5389743" cy="395210"/>
          </a:xfrm>
        </p:spPr>
        <p:txBody>
          <a:bodyPr/>
          <a:lstStyle/>
          <a:p>
            <a:r>
              <a:rPr lang="en-US" altLang="ja-JP" sz="2133" dirty="0"/>
              <a:t>Bab II </a:t>
            </a:r>
            <a:r>
              <a:rPr lang="en-US" altLang="ja-JP" sz="2133" dirty="0" err="1"/>
              <a:t>Penyelenggaraan</a:t>
            </a:r>
            <a:r>
              <a:rPr lang="en-US" altLang="ja-JP" sz="2133" dirty="0"/>
              <a:t> FKP</a:t>
            </a:r>
            <a:endParaRPr lang="ja-JP" altLang="en-US" sz="2133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878650" y="3714948"/>
            <a:ext cx="7586150" cy="850163"/>
          </a:xfrm>
        </p:spPr>
        <p:txBody>
          <a:bodyPr>
            <a:noAutofit/>
          </a:bodyPr>
          <a:lstStyle/>
          <a:p>
            <a:r>
              <a:rPr lang="en-US" altLang="ja-JP" sz="1600" dirty="0" err="1"/>
              <a:t>Berisi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ruang</a:t>
            </a:r>
            <a:r>
              <a:rPr lang="en-US" altLang="ja-JP" sz="1600" dirty="0"/>
              <a:t> </a:t>
            </a:r>
            <a:r>
              <a:rPr lang="en-US" altLang="ja-JP" sz="1600" dirty="0" err="1"/>
              <a:t>lingkup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masalah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analisis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masalah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dan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solusi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ditawarkan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terhadap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masalah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tersebut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berikut</a:t>
            </a:r>
            <a:r>
              <a:rPr lang="en-US" altLang="ja-JP" sz="1600" dirty="0"/>
              <a:t> </a:t>
            </a:r>
            <a:r>
              <a:rPr lang="en-US" altLang="ja-JP" sz="1600" dirty="0" err="1"/>
              <a:t>rencana</a:t>
            </a:r>
            <a:r>
              <a:rPr lang="en-US" altLang="ja-JP" sz="1600" dirty="0"/>
              <a:t> </a:t>
            </a:r>
            <a:r>
              <a:rPr lang="en-US" altLang="ja-JP" sz="1600" dirty="0" err="1"/>
              <a:t>aksi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akan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dilaksanakan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sebagai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perbaikan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atau</a:t>
            </a:r>
            <a:r>
              <a:rPr lang="en-US" altLang="ja-JP" sz="1600" dirty="0"/>
              <a:t> </a:t>
            </a:r>
            <a:r>
              <a:rPr lang="en-US" altLang="ja-JP" sz="1600" dirty="0" err="1"/>
              <a:t>cara</a:t>
            </a:r>
            <a:r>
              <a:rPr lang="en-US" altLang="ja-JP" sz="1600" dirty="0"/>
              <a:t> </a:t>
            </a:r>
            <a:r>
              <a:rPr lang="en-US" altLang="ja-JP" sz="1600" dirty="0" err="1"/>
              <a:t>untuk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mengatasi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permasalahan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ada</a:t>
            </a:r>
            <a:r>
              <a:rPr lang="en-US" altLang="ja-JP" sz="1600" dirty="0"/>
              <a:t>. </a:t>
            </a:r>
            <a:endParaRPr lang="ja-JP" altLang="en-US" sz="1600" dirty="0"/>
          </a:p>
          <a:p>
            <a:endParaRPr lang="ja-JP" altLang="en-US" sz="1600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>
          <a:xfrm>
            <a:off x="1881463" y="4721615"/>
            <a:ext cx="4951672" cy="526901"/>
          </a:xfrm>
        </p:spPr>
        <p:txBody>
          <a:bodyPr/>
          <a:lstStyle/>
          <a:p>
            <a:r>
              <a:rPr lang="en-US" altLang="ja-JP" sz="2133" dirty="0"/>
              <a:t>Bab III </a:t>
            </a:r>
            <a:r>
              <a:rPr lang="en-US" altLang="ja-JP" sz="2133" dirty="0" err="1"/>
              <a:t>Penutup</a:t>
            </a:r>
            <a:endParaRPr lang="ja-JP" altLang="en-US" sz="2133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9"/>
          </p:nvPr>
        </p:nvSpPr>
        <p:spPr>
          <a:xfrm>
            <a:off x="2948445" y="5192399"/>
            <a:ext cx="9292823" cy="850163"/>
          </a:xfrm>
        </p:spPr>
        <p:txBody>
          <a:bodyPr>
            <a:normAutofit/>
          </a:bodyPr>
          <a:lstStyle/>
          <a:p>
            <a:r>
              <a:rPr lang="en-US" altLang="ja-JP" sz="1600" dirty="0" err="1"/>
              <a:t>Berisi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mengenai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kesimpulan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kendala</a:t>
            </a:r>
            <a:r>
              <a:rPr lang="en-US" altLang="ja-JP" sz="1600" dirty="0"/>
              <a:t> </a:t>
            </a:r>
            <a:r>
              <a:rPr lang="en-US" altLang="ja-JP" sz="1600" dirty="0" err="1"/>
              <a:t>selama</a:t>
            </a:r>
            <a:r>
              <a:rPr lang="en-US" altLang="ja-JP" sz="1600" dirty="0"/>
              <a:t> proses FKP, </a:t>
            </a:r>
            <a:r>
              <a:rPr lang="en-US" altLang="ja-JP" sz="1600" dirty="0" err="1"/>
              <a:t>dan</a:t>
            </a:r>
            <a:r>
              <a:rPr lang="en-US" altLang="ja-JP" sz="1600" dirty="0"/>
              <a:t> </a:t>
            </a:r>
            <a:r>
              <a:rPr lang="en-US" altLang="ja-JP" sz="1600" dirty="0" err="1"/>
              <a:t>solusi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dari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kendala</a:t>
            </a:r>
            <a:r>
              <a:rPr lang="en-US" altLang="ja-JP" sz="1600" dirty="0"/>
              <a:t> yang </a:t>
            </a:r>
            <a:r>
              <a:rPr lang="en-US" altLang="ja-JP" sz="1600" dirty="0" err="1"/>
              <a:t>dihadapi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tersebut</a:t>
            </a:r>
            <a:r>
              <a:rPr lang="en-US" altLang="ja-JP" sz="1600" dirty="0"/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E6834-D7A7-405E-8A2A-B4201710AD19}"/>
              </a:ext>
            </a:extLst>
          </p:cNvPr>
          <p:cNvSpPr/>
          <p:nvPr/>
        </p:nvSpPr>
        <p:spPr>
          <a:xfrm>
            <a:off x="1805445" y="673768"/>
            <a:ext cx="2718429" cy="77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727" y="89957"/>
            <a:ext cx="10515600" cy="1325563"/>
          </a:xfrm>
        </p:spPr>
        <p:txBody>
          <a:bodyPr/>
          <a:lstStyle/>
          <a:p>
            <a:r>
              <a:rPr lang="en-US" altLang="ja-JP" dirty="0"/>
              <a:t>Format </a:t>
            </a:r>
            <a:r>
              <a:rPr lang="en-US" altLang="ja-JP" dirty="0" err="1"/>
              <a:t>Penyusunan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Laporan</a:t>
            </a:r>
            <a:endParaRPr kumimoji="1" lang="ja-JP" altLang="en-US" dirty="0"/>
          </a:p>
        </p:txBody>
      </p:sp>
      <p:sp>
        <p:nvSpPr>
          <p:cNvPr id="5" name="Dodecagon 4">
            <a:extLst>
              <a:ext uri="{FF2B5EF4-FFF2-40B4-BE49-F238E27FC236}">
                <a16:creationId xmlns:a16="http://schemas.microsoft.com/office/drawing/2014/main" id="{9A0B0B38-30E2-4487-9E8B-D1C4085F4630}"/>
              </a:ext>
            </a:extLst>
          </p:cNvPr>
          <p:cNvSpPr/>
          <p:nvPr/>
        </p:nvSpPr>
        <p:spPr>
          <a:xfrm>
            <a:off x="1009650" y="1828800"/>
            <a:ext cx="476250" cy="52690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1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99C0559C-1834-4F86-9B47-650C119198BA}"/>
              </a:ext>
            </a:extLst>
          </p:cNvPr>
          <p:cNvSpPr/>
          <p:nvPr/>
        </p:nvSpPr>
        <p:spPr>
          <a:xfrm>
            <a:off x="1009650" y="3290361"/>
            <a:ext cx="476250" cy="52690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2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CFBF09F0-FFE3-407B-A194-F68DA0EDD4AE}"/>
              </a:ext>
            </a:extLst>
          </p:cNvPr>
          <p:cNvSpPr/>
          <p:nvPr/>
        </p:nvSpPr>
        <p:spPr>
          <a:xfrm>
            <a:off x="1009650" y="4771210"/>
            <a:ext cx="476250" cy="52690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7896981"/>
      </p:ext>
    </p:extLst>
  </p:cSld>
  <p:clrMapOvr>
    <a:masterClrMapping/>
  </p:clrMapOvr>
  <p:transition spd="slow" advTm="8307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895350" y="3048622"/>
            <a:ext cx="10363200" cy="1057333"/>
          </a:xfrm>
        </p:spPr>
        <p:txBody>
          <a:bodyPr/>
          <a:lstStyle/>
          <a:p>
            <a:r>
              <a:rPr kumimoji="1" lang="en-US" altLang="ja-JP" sz="5334" dirty="0" err="1"/>
              <a:t>Terima</a:t>
            </a:r>
            <a:r>
              <a:rPr kumimoji="1" lang="en-US" altLang="ja-JP" sz="5334" dirty="0"/>
              <a:t> </a:t>
            </a:r>
            <a:r>
              <a:rPr kumimoji="1" lang="en-US" altLang="ja-JP" sz="5334" dirty="0" err="1"/>
              <a:t>Kasih</a:t>
            </a:r>
            <a:endParaRPr kumimoji="1" lang="ja-JP" altLang="en-US" sz="5334" dirty="0"/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52FA55-E534-405D-895E-05719C905953}"/>
              </a:ext>
            </a:extLst>
          </p:cNvPr>
          <p:cNvSpPr/>
          <p:nvPr/>
        </p:nvSpPr>
        <p:spPr>
          <a:xfrm>
            <a:off x="9865895" y="417095"/>
            <a:ext cx="2326105" cy="628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E173B5-ED34-4E3F-BB5E-7C052930B94F}"/>
              </a:ext>
            </a:extLst>
          </p:cNvPr>
          <p:cNvGrpSpPr/>
          <p:nvPr/>
        </p:nvGrpSpPr>
        <p:grpSpPr>
          <a:xfrm>
            <a:off x="2810524" y="1625743"/>
            <a:ext cx="6096000" cy="4677428"/>
            <a:chOff x="4637621" y="1266749"/>
            <a:chExt cx="7554379" cy="46774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400A09-650E-4124-955D-69AA250A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7621" y="1266749"/>
              <a:ext cx="7554379" cy="4677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890FC-C1BB-4A62-863B-AD41082A5DFF}"/>
                </a:ext>
              </a:extLst>
            </p:cNvPr>
            <p:cNvSpPr/>
            <p:nvPr/>
          </p:nvSpPr>
          <p:spPr>
            <a:xfrm>
              <a:off x="5133474" y="4090737"/>
              <a:ext cx="2839452" cy="6924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4AFA4C8-ABE0-467D-80EB-F08049A5C490}"/>
              </a:ext>
            </a:extLst>
          </p:cNvPr>
          <p:cNvSpPr txBox="1">
            <a:spLocks/>
          </p:cNvSpPr>
          <p:nvPr/>
        </p:nvSpPr>
        <p:spPr>
          <a:xfrm>
            <a:off x="324853" y="401053"/>
            <a:ext cx="10515600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B</a:t>
            </a:r>
            <a:r>
              <a:rPr lang="en-IN" sz="4800" dirty="0"/>
              <a:t>AGAIMANA PENDAPAT ANDA?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08680-2052-4B9C-A8C9-EE18FFF3B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7778" l="4000" r="96889">
                        <a14:foregroundMark x1="49333" y1="8444" x2="27111" y2="15556"/>
                        <a14:foregroundMark x1="27111" y1="15556" x2="15556" y2="35111"/>
                        <a14:foregroundMark x1="15556" y1="35111" x2="8444" y2="58667"/>
                        <a14:foregroundMark x1="8444" y1="58667" x2="17333" y2="80444"/>
                        <a14:foregroundMark x1="17333" y1="80444" x2="61778" y2="91556"/>
                        <a14:foregroundMark x1="61778" y1="91556" x2="84889" y2="73333"/>
                        <a14:foregroundMark x1="84889" y1="73333" x2="92000" y2="50222"/>
                        <a14:foregroundMark x1="92000" y1="50222" x2="87111" y2="27111"/>
                        <a14:foregroundMark x1="87111" y1="27111" x2="68444" y2="13333"/>
                        <a14:foregroundMark x1="68444" y1="13333" x2="46667" y2="7111"/>
                        <a14:foregroundMark x1="46667" y1="7111" x2="46667" y2="7111"/>
                        <a14:foregroundMark x1="24889" y1="16000" x2="4444" y2="47111"/>
                        <a14:foregroundMark x1="91111" y1="40444" x2="92889" y2="61778"/>
                        <a14:foregroundMark x1="71556" y1="9333" x2="49333" y2="4889"/>
                        <a14:foregroundMark x1="49333" y1="4889" x2="34667" y2="7556"/>
                        <a14:foregroundMark x1="43556" y1="3556" x2="52000" y2="4444"/>
                        <a14:foregroundMark x1="28889" y1="91556" x2="59111" y2="96444"/>
                        <a14:foregroundMark x1="93333" y1="68000" x2="96889" y2="55111"/>
                        <a14:foregroundMark x1="45333" y1="96444" x2="54222" y2="97778"/>
                        <a14:foregroundMark x1="27111" y1="50222" x2="36889" y2="40000"/>
                        <a14:foregroundMark x1="79556" y1="54667" x2="70667" y2="32000"/>
                        <a14:foregroundMark x1="70667" y1="32000" x2="63556" y2="25333"/>
                        <a14:foregroundMark x1="29778" y1="37778" x2="22222" y2="31556"/>
                        <a14:foregroundMark x1="24889" y1="40444" x2="36889" y2="33778"/>
                        <a14:foregroundMark x1="71111" y1="35111" x2="67556" y2="30222"/>
                        <a14:foregroundMark x1="35556" y1="32444" x2="46222" y2="12444"/>
                        <a14:foregroundMark x1="46222" y1="12444" x2="28444" y2="30667"/>
                        <a14:foregroundMark x1="28444" y1="30667" x2="24889" y2="21778"/>
                        <a14:foregroundMark x1="72444" y1="35111" x2="57778" y2="20889"/>
                        <a14:foregroundMark x1="78222" y1="35111" x2="55556" y2="37778"/>
                        <a14:foregroundMark x1="55556" y1="37778" x2="77778" y2="39111"/>
                        <a14:foregroundMark x1="77778" y1="39111" x2="65333" y2="17333"/>
                        <a14:foregroundMark x1="65333" y1="17333" x2="63556" y2="16889"/>
                        <a14:foregroundMark x1="79556" y1="70667" x2="30667" y2="65333"/>
                        <a14:foregroundMark x1="30667" y1="65333" x2="33778" y2="86667"/>
                        <a14:foregroundMark x1="48000" y1="82667" x2="46667" y2="56000"/>
                        <a14:foregroundMark x1="46667" y1="56000" x2="67111" y2="68000"/>
                        <a14:foregroundMark x1="67111" y1="68000" x2="44444" y2="74222"/>
                        <a14:foregroundMark x1="44444" y1="74222" x2="16000" y2="68000"/>
                        <a14:foregroundMark x1="20000" y1="72889" x2="40889" y2="84889"/>
                        <a14:foregroundMark x1="40889" y1="84889" x2="40444" y2="61778"/>
                        <a14:foregroundMark x1="40444" y1="61778" x2="59556" y2="73778"/>
                        <a14:foregroundMark x1="59556" y1="73778" x2="81333" y2="67111"/>
                        <a14:foregroundMark x1="81333" y1="67111" x2="81333" y2="6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3010" y="1341234"/>
            <a:ext cx="1450262" cy="14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KONDISI PELAYANAN PUBLIK SAAT INI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IN" dirty="0" err="1"/>
              <a:t>Prosedur</a:t>
            </a:r>
            <a:r>
              <a:rPr lang="en-IN" dirty="0"/>
              <a:t> </a:t>
            </a:r>
            <a:r>
              <a:rPr lang="en-IN" dirty="0" err="1"/>
              <a:t>berbelit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IN" dirty="0" err="1"/>
              <a:t>Tidak</a:t>
            </a:r>
            <a:r>
              <a:rPr lang="en-IN" dirty="0"/>
              <a:t> </a:t>
            </a:r>
            <a:r>
              <a:rPr lang="en-IN" dirty="0" err="1"/>
              <a:t>ramah</a:t>
            </a:r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IN" dirty="0" err="1"/>
              <a:t>diskriminatif</a:t>
            </a:r>
            <a:endParaRPr lang="en-IN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IN" dirty="0" err="1"/>
              <a:t>Praktik</a:t>
            </a:r>
            <a:r>
              <a:rPr lang="en-IN" dirty="0"/>
              <a:t> </a:t>
            </a:r>
            <a:r>
              <a:rPr lang="en-IN" dirty="0" err="1"/>
              <a:t>kkn</a:t>
            </a:r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F5705E-D530-46AD-82D5-8673EFAE4690}"/>
              </a:ext>
            </a:extLst>
          </p:cNvPr>
          <p:cNvSpPr/>
          <p:nvPr/>
        </p:nvSpPr>
        <p:spPr>
          <a:xfrm>
            <a:off x="92575" y="5937664"/>
            <a:ext cx="3152931" cy="920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F56F0C3F-E9E9-484F-A520-AD50D622F6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867" r="21867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9BECCDCE-2F91-415D-B71A-C589028FC4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1901" r="21901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AEC515FA-E011-4D2A-BECD-5FB798DFFC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5259" r="15259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7DE9E204-F05F-4A1A-9014-F3039417D3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22000" r="22000"/>
          <a:stretch>
            <a:fillRect/>
          </a:stretch>
        </p:blipFill>
        <p:spPr/>
      </p:pic>
      <p:sp>
        <p:nvSpPr>
          <p:cNvPr id="39" name="テキスト プレースホルダー 32">
            <a:extLst>
              <a:ext uri="{FF2B5EF4-FFF2-40B4-BE49-F238E27FC236}">
                <a16:creationId xmlns:a16="http://schemas.microsoft.com/office/drawing/2014/main" id="{7589D591-1FFB-427A-975E-40C002B29247}"/>
              </a:ext>
            </a:extLst>
          </p:cNvPr>
          <p:cNvSpPr txBox="1">
            <a:spLocks/>
          </p:cNvSpPr>
          <p:nvPr/>
        </p:nvSpPr>
        <p:spPr>
          <a:xfrm>
            <a:off x="1503336" y="4593575"/>
            <a:ext cx="9082006" cy="1218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/>
              <a:t>Banyak yang </a:t>
            </a:r>
            <a:r>
              <a:rPr lang="en-US" altLang="ja-JP" sz="1800" dirty="0" err="1"/>
              <a:t>berpendapat</a:t>
            </a:r>
            <a:r>
              <a:rPr lang="en-US" altLang="ja-JP" sz="1800" dirty="0"/>
              <a:t> </a:t>
            </a:r>
            <a:r>
              <a:rPr lang="en-US" altLang="ja-JP" sz="1800" dirty="0" err="1"/>
              <a:t>bahwa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pelayanan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publik</a:t>
            </a:r>
            <a:r>
              <a:rPr lang="en-US" altLang="ja-JP" sz="1800" dirty="0"/>
              <a:t> di Indonesia </a:t>
            </a:r>
            <a:r>
              <a:rPr lang="en-US" altLang="ja-JP" sz="1800" dirty="0" err="1"/>
              <a:t>masih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jauh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dari</a:t>
            </a:r>
            <a:r>
              <a:rPr lang="en-US" altLang="ja-JP" sz="1800" dirty="0"/>
              <a:t> </a:t>
            </a:r>
            <a:r>
              <a:rPr lang="en-US" altLang="ja-JP" sz="1800" dirty="0" err="1"/>
              <a:t>harapan</a:t>
            </a:r>
            <a:r>
              <a:rPr lang="en-US" altLang="ja-JP" sz="1800" dirty="0"/>
              <a:t> dan </a:t>
            </a:r>
            <a:r>
              <a:rPr lang="en-US" altLang="ja-JP" sz="1800" dirty="0" err="1"/>
              <a:t>bukanlah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perkara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mudah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dalam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pelaksanaannya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karena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harus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melewati</a:t>
            </a:r>
            <a:r>
              <a:rPr lang="en-US" altLang="ja-JP" sz="1800" dirty="0"/>
              <a:t> “</a:t>
            </a:r>
            <a:r>
              <a:rPr lang="en-US" altLang="ja-JP" sz="1800" dirty="0" err="1"/>
              <a:t>banyak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pintu</a:t>
            </a:r>
            <a:r>
              <a:rPr lang="en-US" altLang="ja-JP" sz="1800" dirty="0"/>
              <a:t>” </a:t>
            </a:r>
            <a:r>
              <a:rPr lang="en-US" altLang="ja-JP" sz="1800" dirty="0" err="1"/>
              <a:t>atau</a:t>
            </a:r>
            <a:r>
              <a:rPr lang="en-US" altLang="ja-JP" sz="1800" dirty="0"/>
              <a:t> “</a:t>
            </a:r>
            <a:r>
              <a:rPr lang="en-US" altLang="ja-JP" sz="1800" dirty="0" err="1"/>
              <a:t>banyak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meja</a:t>
            </a:r>
            <a:r>
              <a:rPr lang="en-US" altLang="ja-JP" sz="1800" dirty="0"/>
              <a:t>” </a:t>
            </a:r>
            <a:r>
              <a:rPr lang="en-US" altLang="ja-JP" sz="1800" dirty="0" err="1"/>
              <a:t>sehingga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pelayanan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publik</a:t>
            </a:r>
            <a:r>
              <a:rPr lang="en-US" altLang="ja-JP" sz="1800" dirty="0"/>
              <a:t> </a:t>
            </a:r>
            <a:r>
              <a:rPr lang="en-US" altLang="ja-JP" sz="1800" dirty="0" err="1"/>
              <a:t>menjadi</a:t>
            </a:r>
            <a:r>
              <a:rPr lang="en-US" altLang="ja-JP" sz="1800" dirty="0"/>
              <a:t> </a:t>
            </a:r>
            <a:r>
              <a:rPr lang="en-US" altLang="ja-JP" sz="1800" b="1" dirty="0" err="1">
                <a:solidFill>
                  <a:schemeClr val="accent1"/>
                </a:solidFill>
              </a:rPr>
              <a:t>sesuatu</a:t>
            </a:r>
            <a:r>
              <a:rPr lang="en-US" altLang="ja-JP" sz="1800" b="1" dirty="0">
                <a:solidFill>
                  <a:schemeClr val="accent1"/>
                </a:solidFill>
              </a:rPr>
              <a:t> yang </a:t>
            </a:r>
            <a:r>
              <a:rPr lang="en-US" altLang="ja-JP" sz="1800" b="1" dirty="0" err="1">
                <a:solidFill>
                  <a:schemeClr val="accent1"/>
                </a:solidFill>
              </a:rPr>
              <a:t>sulit</a:t>
            </a:r>
            <a:r>
              <a:rPr lang="en-US" altLang="ja-JP" sz="1800" b="1" dirty="0">
                <a:solidFill>
                  <a:schemeClr val="accent1"/>
                </a:solidFill>
              </a:rPr>
              <a:t>. 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APA ITU FORUM KONSULTASI PUBLIK?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84811"/>
            <a:ext cx="10380793" cy="1168643"/>
          </a:xfrm>
        </p:spPr>
        <p:txBody>
          <a:bodyPr/>
          <a:lstStyle/>
          <a:p>
            <a:r>
              <a:rPr lang="id-ID" dirty="0"/>
              <a:t>Kegiatan dialog</a:t>
            </a:r>
            <a:r>
              <a:rPr lang="en-US" dirty="0"/>
              <a:t>, </a:t>
            </a:r>
            <a:r>
              <a:rPr lang="id-ID" dirty="0"/>
              <a:t>diskusi pertukaran opini secara partisipatif antara penyelenggara layanan publik dengan publik untuk membahas, antara lain : rancangan kebijakan; penerapan kebijakan; dampak kebijakan; evaluasi pelaksanaan kebijakan, ataupun permasalahan terkait pelayanan publik dalam kerangka transparansi dan efektivitas untuk meningkatkan kualitas penyelenggaraan pelayanan publik.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0911E3-7210-41F7-BD1B-A355E1BD22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665" r="9665"/>
          <a:stretch>
            <a:fillRect/>
          </a:stretch>
        </p:blipFill>
        <p:spPr>
          <a:xfrm>
            <a:off x="3013022" y="2628638"/>
            <a:ext cx="5721723" cy="422936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A30B90-64C9-4697-AAD8-0A71DA89D793}"/>
              </a:ext>
            </a:extLst>
          </p:cNvPr>
          <p:cNvSpPr/>
          <p:nvPr/>
        </p:nvSpPr>
        <p:spPr>
          <a:xfrm>
            <a:off x="374754" y="6071016"/>
            <a:ext cx="1618938" cy="604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LATAR BELAKANG dan </a:t>
            </a:r>
            <a:r>
              <a:rPr lang="en-IN" dirty="0" err="1"/>
              <a:t>tujuan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312662"/>
            <a:ext cx="3445566" cy="2399025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sz="1800" dirty="0" err="1"/>
              <a:t>Undang-Undang</a:t>
            </a:r>
            <a:r>
              <a:rPr lang="en-IN" sz="1800" dirty="0"/>
              <a:t> </a:t>
            </a:r>
            <a:r>
              <a:rPr lang="en-IN" sz="1800" dirty="0" err="1"/>
              <a:t>Nomor</a:t>
            </a:r>
            <a:r>
              <a:rPr lang="en-IN" sz="1800" dirty="0"/>
              <a:t> 25 </a:t>
            </a:r>
            <a:r>
              <a:rPr lang="en-IN" sz="1800" dirty="0" err="1"/>
              <a:t>Tahun</a:t>
            </a:r>
            <a:r>
              <a:rPr lang="en-IN" sz="1800" dirty="0"/>
              <a:t> 2009 dan PP </a:t>
            </a:r>
            <a:r>
              <a:rPr lang="en-IN" sz="1800" dirty="0" err="1"/>
              <a:t>Nomor</a:t>
            </a:r>
            <a:r>
              <a:rPr lang="en-IN" sz="1800" dirty="0"/>
              <a:t> 96 </a:t>
            </a:r>
            <a:r>
              <a:rPr lang="en-IN" sz="1800" dirty="0" err="1"/>
              <a:t>Tahun</a:t>
            </a:r>
            <a:r>
              <a:rPr lang="en-IN" sz="1800" dirty="0"/>
              <a:t> 2012 </a:t>
            </a:r>
            <a:r>
              <a:rPr lang="en-IN" sz="1800" dirty="0" err="1"/>
              <a:t>mengamanatkan</a:t>
            </a:r>
            <a:r>
              <a:rPr lang="en-IN" sz="1800" dirty="0"/>
              <a:t> </a:t>
            </a:r>
            <a:r>
              <a:rPr lang="en-IN" sz="1800" dirty="0" err="1"/>
              <a:t>bahwa</a:t>
            </a:r>
            <a:r>
              <a:rPr lang="en-IN" sz="1800" dirty="0"/>
              <a:t>:</a:t>
            </a:r>
          </a:p>
          <a:p>
            <a:r>
              <a:rPr lang="en-IN" sz="1800" dirty="0"/>
              <a:t>“</a:t>
            </a:r>
            <a:r>
              <a:rPr lang="en-IN" sz="1800" dirty="0" err="1"/>
              <a:t>Penyelenggara</a:t>
            </a:r>
            <a:r>
              <a:rPr lang="en-IN" sz="1800" dirty="0"/>
              <a:t> </a:t>
            </a:r>
            <a:r>
              <a:rPr lang="en-IN" sz="1800" b="1" dirty="0" err="1"/>
              <a:t>wajib</a:t>
            </a:r>
            <a:r>
              <a:rPr lang="en-IN" sz="1800" dirty="0"/>
              <a:t> </a:t>
            </a:r>
            <a:r>
              <a:rPr lang="en-IN" sz="1800" dirty="0" err="1"/>
              <a:t>mengikutsertakan</a:t>
            </a:r>
            <a:r>
              <a:rPr lang="en-IN" sz="1800" dirty="0"/>
              <a:t> </a:t>
            </a:r>
            <a:r>
              <a:rPr lang="en-IN" sz="1800" dirty="0" err="1"/>
              <a:t>masyarakat</a:t>
            </a:r>
            <a:r>
              <a:rPr lang="en-IN" sz="1800" dirty="0"/>
              <a:t> </a:t>
            </a:r>
            <a:r>
              <a:rPr lang="en-IN" sz="1800" dirty="0" err="1"/>
              <a:t>dalam</a:t>
            </a:r>
            <a:r>
              <a:rPr lang="en-IN" sz="1800" dirty="0"/>
              <a:t> </a:t>
            </a:r>
            <a:r>
              <a:rPr lang="en-IN" sz="1800" dirty="0" err="1"/>
              <a:t>penyelenggaraan</a:t>
            </a:r>
            <a:r>
              <a:rPr lang="en-IN" sz="1800" dirty="0"/>
              <a:t> </a:t>
            </a:r>
            <a:r>
              <a:rPr lang="en-IN" sz="1800" dirty="0" err="1"/>
              <a:t>Pelayanan</a:t>
            </a:r>
            <a:r>
              <a:rPr lang="en-IN" sz="1800" dirty="0"/>
              <a:t> </a:t>
            </a:r>
            <a:r>
              <a:rPr lang="en-IN" sz="1800" dirty="0" err="1"/>
              <a:t>Publik</a:t>
            </a:r>
            <a:r>
              <a:rPr lang="en-IN" sz="1800" dirty="0"/>
              <a:t> </a:t>
            </a:r>
            <a:r>
              <a:rPr lang="en-IN" sz="1800" dirty="0" err="1"/>
              <a:t>sebagai</a:t>
            </a:r>
            <a:r>
              <a:rPr lang="en-IN" sz="1800" dirty="0"/>
              <a:t> </a:t>
            </a:r>
            <a:r>
              <a:rPr lang="en-IN" sz="1800" dirty="0" err="1"/>
              <a:t>upaya</a:t>
            </a:r>
            <a:r>
              <a:rPr lang="en-IN" sz="1800" dirty="0"/>
              <a:t> </a:t>
            </a:r>
            <a:r>
              <a:rPr lang="en-IN" sz="1800" dirty="0" err="1"/>
              <a:t>membangun</a:t>
            </a:r>
            <a:r>
              <a:rPr lang="en-IN" sz="1800" dirty="0"/>
              <a:t> </a:t>
            </a:r>
            <a:r>
              <a:rPr lang="en-IN" sz="1800" dirty="0" err="1"/>
              <a:t>sistem</a:t>
            </a:r>
            <a:r>
              <a:rPr lang="en-IN" sz="1800" dirty="0"/>
              <a:t> </a:t>
            </a:r>
            <a:r>
              <a:rPr lang="en-IN" sz="1800" dirty="0" err="1"/>
              <a:t>penyelenggaraan</a:t>
            </a:r>
            <a:r>
              <a:rPr lang="en-IN" sz="1800" dirty="0"/>
              <a:t> </a:t>
            </a:r>
            <a:r>
              <a:rPr lang="en-IN" sz="1800" dirty="0" err="1"/>
              <a:t>Pelayanan</a:t>
            </a:r>
            <a:r>
              <a:rPr lang="en-IN" sz="1800" dirty="0"/>
              <a:t> </a:t>
            </a:r>
            <a:r>
              <a:rPr lang="en-IN" sz="1800" dirty="0" err="1"/>
              <a:t>Publik</a:t>
            </a:r>
            <a:r>
              <a:rPr lang="en-IN" sz="1800" dirty="0"/>
              <a:t> yang </a:t>
            </a:r>
            <a:r>
              <a:rPr lang="en-IN" sz="1800" b="1" dirty="0" err="1"/>
              <a:t>adil</a:t>
            </a:r>
            <a:r>
              <a:rPr lang="en-IN" sz="1800" dirty="0"/>
              <a:t>, </a:t>
            </a:r>
            <a:r>
              <a:rPr lang="en-IN" sz="1800" b="1" dirty="0" err="1"/>
              <a:t>transparan</a:t>
            </a:r>
            <a:r>
              <a:rPr lang="en-IN" sz="1800" dirty="0"/>
              <a:t>, dan </a:t>
            </a:r>
            <a:r>
              <a:rPr lang="en-IN" sz="1800" b="1" dirty="0" err="1"/>
              <a:t>akuntabel</a:t>
            </a:r>
            <a:r>
              <a:rPr lang="en-IN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20475" y="3287234"/>
            <a:ext cx="3664509" cy="104413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IN" sz="1800" dirty="0" err="1"/>
              <a:t>Memperoleh</a:t>
            </a:r>
            <a:r>
              <a:rPr lang="en-IN" sz="1800" dirty="0"/>
              <a:t> </a:t>
            </a:r>
            <a:r>
              <a:rPr lang="en-IN" sz="1800" dirty="0" err="1"/>
              <a:t>pemahaman</a:t>
            </a:r>
            <a:r>
              <a:rPr lang="en-IN" sz="1800" dirty="0"/>
              <a:t> </a:t>
            </a:r>
            <a:r>
              <a:rPr lang="en-IN" sz="1800" dirty="0" err="1"/>
              <a:t>hingga</a:t>
            </a:r>
            <a:r>
              <a:rPr lang="en-IN" sz="1800" dirty="0"/>
              <a:t> </a:t>
            </a:r>
            <a:r>
              <a:rPr lang="en-IN" sz="1800" dirty="0" err="1"/>
              <a:t>solusi</a:t>
            </a:r>
            <a:r>
              <a:rPr lang="en-IN" sz="1800" dirty="0"/>
              <a:t> </a:t>
            </a:r>
            <a:r>
              <a:rPr lang="en-IN" sz="1800" dirty="0" err="1"/>
              <a:t>antara</a:t>
            </a:r>
            <a:r>
              <a:rPr lang="en-IN" sz="1800" dirty="0"/>
              <a:t> </a:t>
            </a:r>
            <a:r>
              <a:rPr lang="en-IN" sz="1800" dirty="0" err="1"/>
              <a:t>penyelenggara</a:t>
            </a:r>
            <a:r>
              <a:rPr lang="en-IN" sz="1800" dirty="0"/>
              <a:t> </a:t>
            </a:r>
            <a:r>
              <a:rPr lang="en-IN" sz="1800" dirty="0" err="1"/>
              <a:t>pelayanan</a:t>
            </a:r>
            <a:r>
              <a:rPr lang="en-IN" sz="1800" dirty="0"/>
              <a:t> dan </a:t>
            </a:r>
            <a:r>
              <a:rPr lang="en-IN" sz="1800" dirty="0" err="1"/>
              <a:t>masyarakat</a:t>
            </a:r>
            <a:r>
              <a:rPr lang="en-IN" sz="1800" dirty="0"/>
              <a:t> </a:t>
            </a:r>
            <a:r>
              <a:rPr lang="en-IN" sz="1800" dirty="0" err="1"/>
              <a:t>atas</a:t>
            </a:r>
            <a:r>
              <a:rPr lang="en-IN" sz="1800" dirty="0"/>
              <a:t> </a:t>
            </a:r>
            <a:r>
              <a:rPr lang="en-IN" sz="1800" dirty="0" err="1"/>
              <a:t>permasalahan</a:t>
            </a:r>
            <a:r>
              <a:rPr lang="en-IN" sz="1800" dirty="0"/>
              <a:t> yang </a:t>
            </a:r>
            <a:r>
              <a:rPr lang="en-IN" sz="1800" dirty="0" err="1"/>
              <a:t>ada</a:t>
            </a:r>
            <a:endParaRPr lang="en-IN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IN" dirty="0"/>
              <a:t>LATAR BELAKANG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IN" dirty="0" err="1"/>
              <a:t>tujuan</a:t>
            </a:r>
            <a:endParaRPr lang="en-IN" dirty="0"/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1E9090C-4668-4297-8E0D-5B6EB8B5777C}"/>
              </a:ext>
            </a:extLst>
          </p:cNvPr>
          <p:cNvSpPr txBox="1">
            <a:spLocks/>
          </p:cNvSpPr>
          <p:nvPr/>
        </p:nvSpPr>
        <p:spPr>
          <a:xfrm>
            <a:off x="8420475" y="4459355"/>
            <a:ext cx="3664509" cy="1283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 err="1"/>
              <a:t>Memberi</a:t>
            </a:r>
            <a:r>
              <a:rPr lang="en-IN" sz="1800" dirty="0"/>
              <a:t> </a:t>
            </a:r>
            <a:r>
              <a:rPr lang="en-IN" sz="1800" dirty="0" err="1"/>
              <a:t>kesempatan</a:t>
            </a:r>
            <a:r>
              <a:rPr lang="en-IN" sz="1800" dirty="0"/>
              <a:t> </a:t>
            </a:r>
            <a:r>
              <a:rPr lang="en-IN" sz="1800" dirty="0" err="1"/>
              <a:t>kepada</a:t>
            </a:r>
            <a:r>
              <a:rPr lang="en-IN" sz="1800" dirty="0"/>
              <a:t> </a:t>
            </a:r>
            <a:r>
              <a:rPr lang="en-IN" sz="1800" dirty="0" err="1"/>
              <a:t>masyarakat</a:t>
            </a:r>
            <a:r>
              <a:rPr lang="en-IN" sz="1800" dirty="0"/>
              <a:t> </a:t>
            </a:r>
            <a:r>
              <a:rPr lang="en-IN" sz="1800" dirty="0" err="1"/>
              <a:t>untuk</a:t>
            </a:r>
            <a:r>
              <a:rPr lang="en-IN" sz="1800" dirty="0"/>
              <a:t> </a:t>
            </a:r>
            <a:r>
              <a:rPr lang="en-IN" sz="1800" dirty="0" err="1"/>
              <a:t>memberi</a:t>
            </a:r>
            <a:r>
              <a:rPr lang="en-IN" sz="1800" dirty="0"/>
              <a:t> </a:t>
            </a:r>
            <a:r>
              <a:rPr lang="en-IN" sz="1800" dirty="0" err="1"/>
              <a:t>masukan</a:t>
            </a:r>
            <a:r>
              <a:rPr lang="en-IN" sz="1800" dirty="0"/>
              <a:t> dan saran </a:t>
            </a:r>
            <a:r>
              <a:rPr lang="en-IN" sz="1800" dirty="0" err="1"/>
              <a:t>kepada</a:t>
            </a:r>
            <a:r>
              <a:rPr lang="en-IN" sz="1800" dirty="0"/>
              <a:t> </a:t>
            </a:r>
            <a:r>
              <a:rPr lang="en-IN" sz="1800" dirty="0" err="1"/>
              <a:t>penyelenggara</a:t>
            </a:r>
            <a:r>
              <a:rPr lang="en-IN" sz="1800" dirty="0"/>
              <a:t> </a:t>
            </a:r>
            <a:r>
              <a:rPr lang="en-IN" sz="1800" dirty="0" err="1"/>
              <a:t>pelayanan</a:t>
            </a:r>
            <a:r>
              <a:rPr lang="en-IN" sz="1800" dirty="0"/>
              <a:t> </a:t>
            </a:r>
            <a:r>
              <a:rPr lang="en-IN" sz="1800" dirty="0" err="1"/>
              <a:t>publik</a:t>
            </a:r>
            <a:r>
              <a:rPr lang="en-IN" sz="1800" dirty="0"/>
              <a:t> </a:t>
            </a:r>
            <a:r>
              <a:rPr lang="en-IN" sz="1800" dirty="0" err="1"/>
              <a:t>atas</a:t>
            </a:r>
            <a:r>
              <a:rPr lang="en-IN" sz="1800" dirty="0"/>
              <a:t> </a:t>
            </a:r>
            <a:r>
              <a:rPr lang="en-IN" sz="1800" dirty="0" err="1"/>
              <a:t>layanna</a:t>
            </a:r>
            <a:r>
              <a:rPr lang="en-IN" sz="1800" dirty="0"/>
              <a:t> yang </a:t>
            </a:r>
            <a:r>
              <a:rPr lang="en-IN" sz="1800" dirty="0" err="1"/>
              <a:t>diterima</a:t>
            </a:r>
            <a:r>
              <a:rPr lang="en-IN" sz="1800" dirty="0"/>
              <a:t> </a:t>
            </a:r>
            <a:r>
              <a:rPr lang="en-IN" sz="1800" dirty="0" err="1"/>
              <a:t>selaku</a:t>
            </a:r>
            <a:r>
              <a:rPr lang="en-IN" sz="1800" dirty="0"/>
              <a:t> </a:t>
            </a:r>
            <a:r>
              <a:rPr lang="en-IN" sz="1800" dirty="0" err="1"/>
              <a:t>pengguna</a:t>
            </a:r>
            <a:r>
              <a:rPr lang="en-IN" sz="1800" dirty="0"/>
              <a:t> </a:t>
            </a:r>
            <a:r>
              <a:rPr lang="en-IN" sz="1800" dirty="0" err="1"/>
              <a:t>layanan</a:t>
            </a:r>
            <a:endParaRPr lang="en-IN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B7D00-7C90-430B-996F-4C125909138B}"/>
              </a:ext>
            </a:extLst>
          </p:cNvPr>
          <p:cNvSpPr/>
          <p:nvPr/>
        </p:nvSpPr>
        <p:spPr>
          <a:xfrm>
            <a:off x="0" y="6079371"/>
            <a:ext cx="3152931" cy="7786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9EE527-3179-42EA-90EE-FC0C22DD1D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9145" r="9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E9EBF2-60CA-4697-B298-F0911C5F05A6}"/>
              </a:ext>
            </a:extLst>
          </p:cNvPr>
          <p:cNvSpPr/>
          <p:nvPr/>
        </p:nvSpPr>
        <p:spPr>
          <a:xfrm>
            <a:off x="0" y="2165683"/>
            <a:ext cx="12192000" cy="410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1D8EC-069D-4475-9374-9EF691DC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86A245-9769-4623-90E3-2A961C21AB36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err="1"/>
              <a:t>Manfaat</a:t>
            </a:r>
            <a:r>
              <a:rPr lang="en-IN" dirty="0"/>
              <a:t> FKP</a:t>
            </a:r>
          </a:p>
        </p:txBody>
      </p:sp>
      <p:sp>
        <p:nvSpPr>
          <p:cNvPr id="7" name="Text Placeholder 84">
            <a:extLst>
              <a:ext uri="{FF2B5EF4-FFF2-40B4-BE49-F238E27FC236}">
                <a16:creationId xmlns:a16="http://schemas.microsoft.com/office/drawing/2014/main" id="{904495DF-D75D-4C22-8C74-7994D7708FD4}"/>
              </a:ext>
            </a:extLst>
          </p:cNvPr>
          <p:cNvSpPr txBox="1">
            <a:spLocks/>
          </p:cNvSpPr>
          <p:nvPr/>
        </p:nvSpPr>
        <p:spPr>
          <a:xfrm>
            <a:off x="153360" y="3346669"/>
            <a:ext cx="3934002" cy="2682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46" indent="-34294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AU" sz="1800" dirty="0">
                <a:solidFill>
                  <a:schemeClr val="bg1"/>
                </a:solidFill>
              </a:rPr>
              <a:t>Mem</a:t>
            </a:r>
            <a:r>
              <a:rPr lang="id-ID" sz="1800" dirty="0">
                <a:solidFill>
                  <a:schemeClr val="bg1"/>
                </a:solidFill>
              </a:rPr>
              <a:t>peroleh masukan dari publik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terkait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kebijakan</a:t>
            </a:r>
            <a:r>
              <a:rPr lang="en-AU" sz="1800" dirty="0">
                <a:solidFill>
                  <a:schemeClr val="bg1"/>
                </a:solidFill>
              </a:rPr>
              <a:t> (</a:t>
            </a:r>
            <a:r>
              <a:rPr lang="en-AU" sz="1800" dirty="0" err="1">
                <a:solidFill>
                  <a:schemeClr val="bg1"/>
                </a:solidFill>
              </a:rPr>
              <a:t>mulai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dari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perumusan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sampai</a:t>
            </a:r>
            <a:r>
              <a:rPr lang="en-AU" sz="1800" dirty="0">
                <a:solidFill>
                  <a:schemeClr val="bg1"/>
                </a:solidFill>
              </a:rPr>
              <a:t> </a:t>
            </a:r>
            <a:r>
              <a:rPr lang="en-AU" sz="1800" dirty="0" err="1">
                <a:solidFill>
                  <a:schemeClr val="bg1"/>
                </a:solidFill>
              </a:rPr>
              <a:t>dampak</a:t>
            </a:r>
            <a:r>
              <a:rPr lang="en-AU" sz="1800" dirty="0">
                <a:solidFill>
                  <a:schemeClr val="bg1"/>
                </a:solidFill>
              </a:rPr>
              <a:t>);</a:t>
            </a:r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Sarana</a:t>
            </a:r>
            <a:r>
              <a:rPr lang="en-US" sz="1800" dirty="0">
                <a:solidFill>
                  <a:schemeClr val="bg1"/>
                </a:solidFill>
              </a:rPr>
              <a:t> m</a:t>
            </a:r>
            <a:r>
              <a:rPr lang="id-ID" sz="1800" dirty="0">
                <a:solidFill>
                  <a:schemeClr val="bg1"/>
                </a:solidFill>
              </a:rPr>
              <a:t>engajak dan mendidik publik</a:t>
            </a:r>
            <a:r>
              <a:rPr lang="en-AU" sz="1800" dirty="0">
                <a:solidFill>
                  <a:schemeClr val="bg1"/>
                </a:solidFill>
              </a:rPr>
              <a:t>;</a:t>
            </a:r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</a:t>
            </a:r>
            <a:r>
              <a:rPr lang="id-ID" sz="1800" dirty="0">
                <a:solidFill>
                  <a:schemeClr val="bg1"/>
                </a:solidFill>
              </a:rPr>
              <a:t>ebagai fungsi monitoring dan evaluasi penyelenggara pelayanan</a:t>
            </a:r>
            <a:r>
              <a:rPr lang="en-AU" sz="1800" dirty="0">
                <a:solidFill>
                  <a:schemeClr val="bg1"/>
                </a:solidFill>
              </a:rPr>
              <a:t> u</a:t>
            </a:r>
            <a:r>
              <a:rPr lang="id-ID" sz="1800" dirty="0">
                <a:solidFill>
                  <a:schemeClr val="bg1"/>
                </a:solidFill>
              </a:rPr>
              <a:t>ntuk </a:t>
            </a:r>
            <a:r>
              <a:rPr lang="en-US" sz="1800" dirty="0" err="1">
                <a:solidFill>
                  <a:schemeClr val="bg1"/>
                </a:solidFill>
              </a:rPr>
              <a:t>mengetahui</a:t>
            </a:r>
            <a:r>
              <a:rPr lang="id-ID" sz="1800" dirty="0">
                <a:solidFill>
                  <a:schemeClr val="bg1"/>
                </a:solidFill>
              </a:rPr>
              <a:t> efektifitas dari kebijakan yang ditetapkan dalam </a:t>
            </a:r>
            <a:r>
              <a:rPr lang="en-ID" sz="1800" dirty="0" err="1">
                <a:solidFill>
                  <a:schemeClr val="bg1"/>
                </a:solidFill>
              </a:rPr>
              <a:t>memberikan</a:t>
            </a:r>
            <a:r>
              <a:rPr lang="ja-JP" altLang="en-US" sz="1800" dirty="0">
                <a:solidFill>
                  <a:schemeClr val="bg1"/>
                </a:solidFill>
              </a:rPr>
              <a:t> </a:t>
            </a:r>
            <a:r>
              <a:rPr lang="en-ID" altLang="ja-JP" sz="1800" dirty="0" err="1">
                <a:solidFill>
                  <a:schemeClr val="bg1"/>
                </a:solidFill>
              </a:rPr>
              <a:t>layanan</a:t>
            </a:r>
            <a:r>
              <a:rPr lang="ja-JP" altLang="en-US" sz="1800" dirty="0">
                <a:solidFill>
                  <a:schemeClr val="bg1"/>
                </a:solidFill>
              </a:rPr>
              <a:t> </a:t>
            </a:r>
            <a:r>
              <a:rPr lang="en-ID" altLang="ja-JP" sz="1800" dirty="0" err="1">
                <a:solidFill>
                  <a:schemeClr val="bg1"/>
                </a:solidFill>
              </a:rPr>
              <a:t>kepada</a:t>
            </a:r>
            <a:r>
              <a:rPr lang="ja-JP" altLang="en-US" sz="1800" dirty="0">
                <a:solidFill>
                  <a:schemeClr val="bg1"/>
                </a:solidFill>
              </a:rPr>
              <a:t> </a:t>
            </a:r>
            <a:r>
              <a:rPr lang="en-ID" altLang="ja-JP" sz="1800" dirty="0" err="1">
                <a:solidFill>
                  <a:schemeClr val="bg1"/>
                </a:solidFill>
              </a:rPr>
              <a:t>publik</a:t>
            </a:r>
            <a:r>
              <a:rPr lang="en-ID" altLang="ja-JP" sz="1800" dirty="0">
                <a:solidFill>
                  <a:schemeClr val="bg1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83">
            <a:extLst>
              <a:ext uri="{FF2B5EF4-FFF2-40B4-BE49-F238E27FC236}">
                <a16:creationId xmlns:a16="http://schemas.microsoft.com/office/drawing/2014/main" id="{30549159-5FB6-43C2-B7C4-62BA21E93DEA}"/>
              </a:ext>
            </a:extLst>
          </p:cNvPr>
          <p:cNvSpPr txBox="1">
            <a:spLocks/>
          </p:cNvSpPr>
          <p:nvPr/>
        </p:nvSpPr>
        <p:spPr>
          <a:xfrm>
            <a:off x="3338095" y="1007223"/>
            <a:ext cx="4957763" cy="12467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Menyelaraskan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eminimalisir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dampak kebijakan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merugikan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altLang="ja-JP" sz="1800" dirty="0"/>
              <a:t>. </a:t>
            </a:r>
            <a:endParaRPr lang="ja-JP" altLang="en-US" sz="1800" dirty="0"/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FF926F1D-46B3-4165-926A-1C8E0DEBA2FC}"/>
              </a:ext>
            </a:extLst>
          </p:cNvPr>
          <p:cNvSpPr txBox="1">
            <a:spLocks/>
          </p:cNvSpPr>
          <p:nvPr/>
        </p:nvSpPr>
        <p:spPr>
          <a:xfrm>
            <a:off x="7193171" y="3282879"/>
            <a:ext cx="4957763" cy="301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46" indent="-342946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800" dirty="0" err="1"/>
              <a:t>Ruang</a:t>
            </a:r>
            <a:r>
              <a:rPr lang="en-GB" sz="1800" dirty="0"/>
              <a:t> </a:t>
            </a:r>
            <a:r>
              <a:rPr lang="en-GB" sz="1800" dirty="0" err="1"/>
              <a:t>partisipasi</a:t>
            </a:r>
            <a:r>
              <a:rPr lang="en-GB" sz="1800" dirty="0"/>
              <a:t> </a:t>
            </a:r>
            <a:r>
              <a:rPr lang="en-GB" sz="1800" dirty="0" err="1"/>
              <a:t>masyarakat</a:t>
            </a:r>
            <a:r>
              <a:rPr lang="en-GB" sz="1800" dirty="0"/>
              <a:t>;</a:t>
            </a:r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/>
              <a:t>M</a:t>
            </a:r>
            <a:r>
              <a:rPr lang="id-ID" sz="1800" dirty="0"/>
              <a:t>emperoleh pengetahuan terkait berbagai kebijakan yang akan atau sudah ditetapkan penyelenggara</a:t>
            </a:r>
            <a:r>
              <a:rPr lang="en-US" sz="1800" dirty="0"/>
              <a:t> </a:t>
            </a:r>
            <a:r>
              <a:rPr lang="id-ID" sz="1800" dirty="0"/>
              <a:t>layanan;</a:t>
            </a:r>
            <a:endParaRPr lang="en-US" sz="1800" dirty="0"/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/>
              <a:t>M</a:t>
            </a:r>
            <a:r>
              <a:rPr lang="id-ID" sz="1800" dirty="0"/>
              <a:t>emperoleh kepastian layanan</a:t>
            </a:r>
            <a:r>
              <a:rPr lang="en-AU" sz="1800" dirty="0"/>
              <a:t> </a:t>
            </a:r>
            <a:r>
              <a:rPr lang="id-ID" sz="1800" dirty="0"/>
              <a:t>melalui pengawasan yang</a:t>
            </a:r>
            <a:r>
              <a:rPr lang="en-AU" sz="1800" dirty="0"/>
              <a:t> </a:t>
            </a:r>
            <a:r>
              <a:rPr lang="id-ID" sz="1800" dirty="0"/>
              <a:t>dilakukan</a:t>
            </a:r>
            <a:r>
              <a:rPr lang="en-AU" sz="1800" dirty="0"/>
              <a:t>;</a:t>
            </a:r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 err="1"/>
              <a:t>Menyelaraskan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harapan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penyelenggara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;</a:t>
            </a:r>
          </a:p>
          <a:p>
            <a:pPr marL="342946" indent="-342946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m</a:t>
            </a:r>
            <a:r>
              <a:rPr lang="id-ID" sz="1800" dirty="0"/>
              <a:t>asyarakat dalam penyelenggaraan pelayanan publik</a:t>
            </a:r>
            <a:r>
              <a:rPr lang="en-US" sz="1800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CA8C62-69F0-4266-8609-4F2F4D05EDE0}"/>
              </a:ext>
            </a:extLst>
          </p:cNvPr>
          <p:cNvSpPr/>
          <p:nvPr/>
        </p:nvSpPr>
        <p:spPr>
          <a:xfrm>
            <a:off x="1074821" y="1506375"/>
            <a:ext cx="1684421" cy="12643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BAGI </a:t>
            </a:r>
            <a:r>
              <a:rPr lang="en-ID" sz="1100" dirty="0"/>
              <a:t>PENYELENGGARA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B1B08D-56C7-409A-9EF0-33BFEE107B01}"/>
              </a:ext>
            </a:extLst>
          </p:cNvPr>
          <p:cNvSpPr/>
          <p:nvPr/>
        </p:nvSpPr>
        <p:spPr>
          <a:xfrm>
            <a:off x="9593178" y="1533501"/>
            <a:ext cx="1636294" cy="12643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BAGI PUBLIK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A5F955-F070-4F02-B9F9-29D247FAF8A3}"/>
              </a:ext>
            </a:extLst>
          </p:cNvPr>
          <p:cNvSpPr/>
          <p:nvPr/>
        </p:nvSpPr>
        <p:spPr>
          <a:xfrm>
            <a:off x="4849441" y="2770739"/>
            <a:ext cx="1636294" cy="12643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SECARA UMUM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0129081-3AF7-4A7A-A555-403788625056}"/>
              </a:ext>
            </a:extLst>
          </p:cNvPr>
          <p:cNvSpPr/>
          <p:nvPr/>
        </p:nvSpPr>
        <p:spPr>
          <a:xfrm>
            <a:off x="5431965" y="2192063"/>
            <a:ext cx="449179" cy="48126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AC55133-D395-4015-A0B7-C5F0B8447700}"/>
              </a:ext>
            </a:extLst>
          </p:cNvPr>
          <p:cNvSpPr/>
          <p:nvPr/>
        </p:nvSpPr>
        <p:spPr>
          <a:xfrm rot="10800000">
            <a:off x="10143620" y="2831943"/>
            <a:ext cx="449179" cy="48126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DAF5BD84-FBBE-4D9B-BE6D-CD9A89707E42}"/>
              </a:ext>
            </a:extLst>
          </p:cNvPr>
          <p:cNvSpPr/>
          <p:nvPr/>
        </p:nvSpPr>
        <p:spPr>
          <a:xfrm rot="10800000">
            <a:off x="1644107" y="2831942"/>
            <a:ext cx="449179" cy="48126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4D7AA-77E8-421F-B5FE-96754B27B2D6}"/>
              </a:ext>
            </a:extLst>
          </p:cNvPr>
          <p:cNvSpPr/>
          <p:nvPr/>
        </p:nvSpPr>
        <p:spPr>
          <a:xfrm>
            <a:off x="370283" y="6289916"/>
            <a:ext cx="1409076" cy="5424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8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08" y="2292222"/>
            <a:ext cx="3408947" cy="2055185"/>
          </a:xfrm>
        </p:spPr>
        <p:txBody>
          <a:bodyPr/>
          <a:lstStyle/>
          <a:p>
            <a:r>
              <a:rPr lang="en-ZA" dirty="0" err="1"/>
              <a:t>Prinsip</a:t>
            </a:r>
            <a:r>
              <a:rPr lang="en-ZA" dirty="0"/>
              <a:t> </a:t>
            </a:r>
            <a:r>
              <a:rPr lang="en-ZA" dirty="0" err="1"/>
              <a:t>Pelaksanaan</a:t>
            </a:r>
            <a:r>
              <a:rPr lang="en-ZA" dirty="0"/>
              <a:t> FKP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CB615-64CF-4226-B7EB-A7D9E8A8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96780"/>
            <a:ext cx="1944000" cy="2962898"/>
          </a:xfrm>
          <a:solidFill>
            <a:srgbClr val="92D050"/>
          </a:solidFill>
        </p:spPr>
        <p:txBody>
          <a:bodyPr/>
          <a:lstStyle/>
          <a:p>
            <a:r>
              <a:rPr lang="en-ZA" b="1" dirty="0" err="1"/>
              <a:t>Sederhana</a:t>
            </a:r>
            <a:endParaRPr lang="en-ZA" b="1" dirty="0"/>
          </a:p>
          <a:p>
            <a:r>
              <a:rPr lang="en-ZA" sz="1400" dirty="0" err="1"/>
              <a:t>Mudah</a:t>
            </a:r>
            <a:r>
              <a:rPr lang="en-ZA" sz="1400" dirty="0"/>
              <a:t> </a:t>
            </a:r>
            <a:r>
              <a:rPr lang="en-ZA" sz="1400" dirty="0" err="1"/>
              <a:t>dilaksanakan</a:t>
            </a:r>
            <a:r>
              <a:rPr lang="en-ZA" sz="1400" dirty="0"/>
              <a:t>, </a:t>
            </a:r>
            <a:r>
              <a:rPr lang="en-ZA" sz="1400" dirty="0" err="1"/>
              <a:t>mudah</a:t>
            </a:r>
            <a:r>
              <a:rPr lang="en-ZA" sz="1400" dirty="0"/>
              <a:t> </a:t>
            </a:r>
            <a:r>
              <a:rPr lang="en-ZA" sz="1400" dirty="0" err="1"/>
              <a:t>diukur</a:t>
            </a:r>
            <a:r>
              <a:rPr lang="en-ZA" sz="1400" dirty="0"/>
              <a:t> </a:t>
            </a:r>
            <a:r>
              <a:rPr lang="en-ZA" sz="1400" dirty="0" err="1"/>
              <a:t>dengan</a:t>
            </a:r>
            <a:r>
              <a:rPr lang="en-ZA" sz="1400" dirty="0"/>
              <a:t> </a:t>
            </a:r>
            <a:r>
              <a:rPr lang="en-ZA" sz="1400" dirty="0" err="1"/>
              <a:t>prosedur</a:t>
            </a:r>
            <a:r>
              <a:rPr lang="en-ZA" sz="1400" dirty="0"/>
              <a:t> yang </a:t>
            </a:r>
            <a:r>
              <a:rPr lang="en-ZA" sz="1400" dirty="0" err="1"/>
              <a:t>jelas</a:t>
            </a:r>
            <a:r>
              <a:rPr lang="en-ZA" sz="1400" dirty="0"/>
              <a:t> dan </a:t>
            </a:r>
            <a:r>
              <a:rPr lang="en-ZA" sz="1400" dirty="0" err="1"/>
              <a:t>biaya</a:t>
            </a:r>
            <a:r>
              <a:rPr lang="en-ZA" sz="1400" dirty="0"/>
              <a:t> </a:t>
            </a:r>
            <a:r>
              <a:rPr lang="en-ZA" sz="1400" dirty="0" err="1"/>
              <a:t>terjangkau</a:t>
            </a:r>
            <a:endParaRPr lang="en-ZA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704F7-10A3-438C-BF49-21B39AA5F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96780"/>
            <a:ext cx="1944000" cy="29628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ZA" b="1" dirty="0" err="1"/>
              <a:t>Partisipatif</a:t>
            </a:r>
            <a:endParaRPr lang="en-ZA" b="1" dirty="0"/>
          </a:p>
          <a:p>
            <a:r>
              <a:rPr lang="en-ZA" dirty="0" err="1"/>
              <a:t>Melibatkan</a:t>
            </a:r>
            <a:r>
              <a:rPr lang="en-ZA" dirty="0"/>
              <a:t> </a:t>
            </a:r>
            <a:r>
              <a:rPr lang="en-ZA" dirty="0" err="1"/>
              <a:t>masyarakat</a:t>
            </a:r>
            <a:r>
              <a:rPr lang="en-ZA" dirty="0"/>
              <a:t> dan </a:t>
            </a:r>
            <a:r>
              <a:rPr lang="en-ZA" dirty="0" err="1"/>
              <a:t>pihak</a:t>
            </a:r>
            <a:r>
              <a:rPr lang="en-ZA" dirty="0"/>
              <a:t> </a:t>
            </a:r>
            <a:r>
              <a:rPr lang="en-ZA" dirty="0" err="1"/>
              <a:t>terkait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membahas</a:t>
            </a:r>
            <a:r>
              <a:rPr lang="en-ZA" dirty="0"/>
              <a:t> Bersama dan </a:t>
            </a:r>
            <a:r>
              <a:rPr lang="en-ZA" dirty="0" err="1"/>
              <a:t>mendapatkan</a:t>
            </a:r>
            <a:r>
              <a:rPr lang="en-ZA" dirty="0"/>
              <a:t> </a:t>
            </a:r>
            <a:r>
              <a:rPr lang="en-ZA" dirty="0" err="1"/>
              <a:t>keselarasan</a:t>
            </a:r>
            <a:r>
              <a:rPr lang="en-ZA" dirty="0"/>
              <a:t> </a:t>
            </a:r>
            <a:r>
              <a:rPr lang="en-ZA" dirty="0" err="1"/>
              <a:t>atas</a:t>
            </a:r>
            <a:r>
              <a:rPr lang="en-ZA" dirty="0"/>
              <a:t> </a:t>
            </a:r>
            <a:r>
              <a:rPr lang="en-ZA" dirty="0" err="1"/>
              <a:t>dasar</a:t>
            </a:r>
            <a:r>
              <a:rPr lang="en-ZA" dirty="0"/>
              <a:t> </a:t>
            </a:r>
            <a:r>
              <a:rPr lang="en-ZA" dirty="0" err="1"/>
              <a:t>komitmen</a:t>
            </a:r>
            <a:r>
              <a:rPr lang="en-ZA" dirty="0"/>
              <a:t> </a:t>
            </a:r>
            <a:r>
              <a:rPr lang="en-ZA" dirty="0" err="1"/>
              <a:t>atau</a:t>
            </a:r>
            <a:r>
              <a:rPr lang="en-ZA" dirty="0"/>
              <a:t> </a:t>
            </a:r>
            <a:r>
              <a:rPr lang="en-ZA" dirty="0" err="1"/>
              <a:t>hasil</a:t>
            </a:r>
            <a:r>
              <a:rPr lang="en-ZA" dirty="0"/>
              <a:t> </a:t>
            </a:r>
            <a:r>
              <a:rPr lang="en-ZA" dirty="0" err="1"/>
              <a:t>kesepakatan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B0B93-889C-4918-9E62-5E0470169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96780"/>
            <a:ext cx="1944000" cy="296289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ZA" b="1" dirty="0" err="1"/>
              <a:t>Transparansi</a:t>
            </a:r>
            <a:endParaRPr lang="en-ZA" b="1" dirty="0"/>
          </a:p>
          <a:p>
            <a:r>
              <a:rPr lang="en-ZA" sz="1400" dirty="0" err="1"/>
              <a:t>Mudah</a:t>
            </a:r>
            <a:r>
              <a:rPr lang="en-ZA" sz="1400" dirty="0"/>
              <a:t> </a:t>
            </a:r>
            <a:r>
              <a:rPr lang="en-ZA" sz="1400" dirty="0" err="1"/>
              <a:t>diakses</a:t>
            </a:r>
            <a:r>
              <a:rPr lang="en-ZA" sz="1400" dirty="0"/>
              <a:t> oleh </a:t>
            </a:r>
            <a:r>
              <a:rPr lang="en-ZA" sz="1400" dirty="0" err="1"/>
              <a:t>masyarakat</a:t>
            </a:r>
            <a:endParaRPr lang="en-ZA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18D25A-67F7-4CDC-A9F9-92E596277C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2550" y="3428999"/>
            <a:ext cx="1944000" cy="3132221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en-ZA" sz="2100" b="1" dirty="0" err="1"/>
              <a:t>Keadilan</a:t>
            </a:r>
            <a:endParaRPr lang="en-ZA" sz="2100" b="1" dirty="0"/>
          </a:p>
          <a:p>
            <a:r>
              <a:rPr lang="en-ZA" sz="1800" dirty="0" err="1">
                <a:latin typeface="Raleway"/>
              </a:rPr>
              <a:t>Menjamin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bahwa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pelayanan</a:t>
            </a:r>
            <a:r>
              <a:rPr lang="en-ZA" sz="1800" dirty="0">
                <a:latin typeface="Raleway"/>
              </a:rPr>
              <a:t> yang </a:t>
            </a:r>
            <a:r>
              <a:rPr lang="en-ZA" sz="1800" dirty="0" err="1">
                <a:latin typeface="Raleway"/>
              </a:rPr>
              <a:t>diberikan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dapat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menjangkau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semua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masyarakat</a:t>
            </a:r>
            <a:r>
              <a:rPr lang="en-ZA" sz="1800" dirty="0">
                <a:latin typeface="Raleway"/>
              </a:rPr>
              <a:t> yang </a:t>
            </a:r>
            <a:r>
              <a:rPr lang="en-ZA" sz="1800" dirty="0" err="1">
                <a:latin typeface="Raleway"/>
              </a:rPr>
              <a:t>berbeda</a:t>
            </a:r>
            <a:r>
              <a:rPr lang="en-ZA" sz="1800" dirty="0">
                <a:latin typeface="Raleway"/>
              </a:rPr>
              <a:t> status </a:t>
            </a:r>
            <a:r>
              <a:rPr lang="en-ZA" sz="1800" dirty="0" err="1">
                <a:latin typeface="Raleway"/>
              </a:rPr>
              <a:t>ekonomi</a:t>
            </a:r>
            <a:r>
              <a:rPr lang="en-ZA" sz="1800" dirty="0">
                <a:latin typeface="Raleway"/>
              </a:rPr>
              <a:t>, </a:t>
            </a:r>
            <a:r>
              <a:rPr lang="en-ZA" sz="1800" dirty="0" err="1">
                <a:latin typeface="Raleway"/>
              </a:rPr>
              <a:t>jarak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lokasi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geografis</a:t>
            </a:r>
            <a:r>
              <a:rPr lang="en-ZA" sz="1800" dirty="0">
                <a:latin typeface="Raleway"/>
              </a:rPr>
              <a:t>, dan </a:t>
            </a:r>
            <a:r>
              <a:rPr lang="en-ZA" sz="1800" dirty="0" err="1">
                <a:latin typeface="Raleway"/>
              </a:rPr>
              <a:t>perbedaan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kapabilitas</a:t>
            </a:r>
            <a:r>
              <a:rPr lang="en-ZA" sz="1800" dirty="0">
                <a:latin typeface="Raleway"/>
              </a:rPr>
              <a:t> </a:t>
            </a:r>
            <a:r>
              <a:rPr lang="en-ZA" sz="1800" dirty="0" err="1">
                <a:latin typeface="Raleway"/>
              </a:rPr>
              <a:t>fisik</a:t>
            </a:r>
            <a:r>
              <a:rPr lang="en-ZA" sz="1800" dirty="0">
                <a:latin typeface="Raleway"/>
              </a:rPr>
              <a:t> dan mental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8C2BF3-B597-4BD5-90B4-54EB9C2F6E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95356" y="3429000"/>
            <a:ext cx="1944000" cy="3132220"/>
          </a:xfrm>
          <a:solidFill>
            <a:schemeClr val="accent3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ZA" b="1" dirty="0" err="1"/>
              <a:t>Akuntabel</a:t>
            </a:r>
            <a:endParaRPr lang="en-ZA" b="1" dirty="0"/>
          </a:p>
          <a:p>
            <a:r>
              <a:rPr lang="id-ID" sz="1400" dirty="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rPr>
              <a:t>Hal-Hal yang diatur dalam FKP harus dapat dilaksanakan dan dipertanggungjawabkan kepada pihak yang berkepentingan</a:t>
            </a:r>
            <a:endParaRPr lang="ja-JP" altLang="en-US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37545D-50F9-427A-9297-89D0C0CFAB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163" y="3429000"/>
            <a:ext cx="1944000" cy="31322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 err="1"/>
              <a:t>Berkelanjutan</a:t>
            </a:r>
            <a:endParaRPr lang="en-ZA" b="1" dirty="0"/>
          </a:p>
          <a:p>
            <a:r>
              <a:rPr lang="id-ID" sz="1400" dirty="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rPr>
              <a:t>FKP harus terus-menerus dilakukan sebagai sarana perbaikan peningkatan kualitas pelayanan</a:t>
            </a:r>
            <a:endParaRPr lang="ja-JP" altLang="en-US" sz="1400" dirty="0"/>
          </a:p>
        </p:txBody>
      </p:sp>
      <p:pic>
        <p:nvPicPr>
          <p:cNvPr id="17" name="Picture Placeholder 16" descr="Podium">
            <a:extLst>
              <a:ext uri="{FF2B5EF4-FFF2-40B4-BE49-F238E27FC236}">
                <a16:creationId xmlns:a16="http://schemas.microsoft.com/office/drawing/2014/main" id="{CA59F1EA-7BF1-46B0-8D92-7F28002EA8F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4397" t="-24397" r="-24397" b="-24397"/>
          <a:stretch/>
        </p:blipFill>
        <p:spPr>
          <a:xfrm>
            <a:off x="5648550" y="664832"/>
            <a:ext cx="972000" cy="972000"/>
          </a:xfrm>
        </p:spPr>
      </p:pic>
      <p:pic>
        <p:nvPicPr>
          <p:cNvPr id="19" name="Picture Placeholder 18" descr="Medal">
            <a:extLst>
              <a:ext uri="{FF2B5EF4-FFF2-40B4-BE49-F238E27FC236}">
                <a16:creationId xmlns:a16="http://schemas.microsoft.com/office/drawing/2014/main" id="{AEA436B7-2654-4FEB-A48E-421EF9A9A0B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552" t="-31590" r="-31628" b="-31590"/>
          <a:stretch/>
        </p:blipFill>
        <p:spPr>
          <a:xfrm>
            <a:off x="7781581" y="664832"/>
            <a:ext cx="972000" cy="972000"/>
          </a:xfrm>
        </p:spPr>
      </p:pic>
      <p:pic>
        <p:nvPicPr>
          <p:cNvPr id="21" name="Picture Placeholder 20" descr="Trophy">
            <a:extLst>
              <a:ext uri="{FF2B5EF4-FFF2-40B4-BE49-F238E27FC236}">
                <a16:creationId xmlns:a16="http://schemas.microsoft.com/office/drawing/2014/main" id="{7A368000-5E96-4DAA-B5E5-BDD2F634DBA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4126" t="-34065" r="-34281" b="-34065"/>
          <a:stretch/>
        </p:blipFill>
        <p:spPr>
          <a:xfrm>
            <a:off x="9914613" y="648790"/>
            <a:ext cx="972000" cy="972000"/>
          </a:xfrm>
        </p:spPr>
      </p:pic>
      <p:pic>
        <p:nvPicPr>
          <p:cNvPr id="23" name="Picture Placeholder 22" descr="Ribbon">
            <a:extLst>
              <a:ext uri="{FF2B5EF4-FFF2-40B4-BE49-F238E27FC236}">
                <a16:creationId xmlns:a16="http://schemas.microsoft.com/office/drawing/2014/main" id="{2F9CFDA8-BA9E-4328-B0A0-62AD1193A61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8442" t="-28442" r="-28442" b="-28442"/>
          <a:stretch/>
        </p:blipFill>
        <p:spPr>
          <a:xfrm>
            <a:off x="5648550" y="3598323"/>
            <a:ext cx="972000" cy="972000"/>
          </a:xfrm>
        </p:spPr>
      </p:pic>
      <p:pic>
        <p:nvPicPr>
          <p:cNvPr id="25" name="Picture Placeholder 24" descr="Diploma">
            <a:extLst>
              <a:ext uri="{FF2B5EF4-FFF2-40B4-BE49-F238E27FC236}">
                <a16:creationId xmlns:a16="http://schemas.microsoft.com/office/drawing/2014/main" id="{D848E5F5-40CC-4937-BDFD-77AE052CF96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20777" t="-20809" r="-20842" b="-20809"/>
          <a:stretch/>
        </p:blipFill>
        <p:spPr>
          <a:xfrm>
            <a:off x="7781581" y="3598323"/>
            <a:ext cx="972000" cy="972000"/>
          </a:xfrm>
        </p:spPr>
      </p:pic>
      <p:pic>
        <p:nvPicPr>
          <p:cNvPr id="27" name="Picture Placeholder 26" descr="Wreath">
            <a:extLst>
              <a:ext uri="{FF2B5EF4-FFF2-40B4-BE49-F238E27FC236}">
                <a16:creationId xmlns:a16="http://schemas.microsoft.com/office/drawing/2014/main" id="{5CF2F104-BBB7-4069-B6BF-9A845C32FDC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22209" t="-22157" r="-22342" b="-22157"/>
          <a:stretch/>
        </p:blipFill>
        <p:spPr>
          <a:xfrm>
            <a:off x="9914613" y="3598323"/>
            <a:ext cx="972000" cy="97200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BENTUK FKP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462821"/>
          </a:xfrm>
        </p:spPr>
        <p:txBody>
          <a:bodyPr/>
          <a:lstStyle/>
          <a:p>
            <a:pPr algn="just"/>
            <a:r>
              <a:rPr lang="id-ID" sz="2000" dirty="0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FKP</a:t>
            </a:r>
            <a:r>
              <a:rPr lang="id-ID" sz="2000" dirty="0"/>
              <a:t>, </a:t>
            </a:r>
            <a:r>
              <a:rPr lang="en-AU" sz="2000" dirty="0" err="1"/>
              <a:t>dapat</a:t>
            </a:r>
            <a:r>
              <a:rPr lang="en-AU" sz="2000" dirty="0"/>
              <a:t> </a:t>
            </a:r>
            <a:r>
              <a:rPr lang="en-AU" sz="2000" dirty="0" err="1"/>
              <a:t>dilakukan</a:t>
            </a:r>
            <a:r>
              <a:rPr lang="en-AU" sz="2000" dirty="0"/>
              <a:t> </a:t>
            </a:r>
            <a:r>
              <a:rPr lang="en-AU" sz="2000" dirty="0" err="1"/>
              <a:t>dalam</a:t>
            </a:r>
            <a:r>
              <a:rPr lang="en-AU" sz="2000" dirty="0"/>
              <a:t> </a:t>
            </a:r>
            <a:r>
              <a:rPr lang="en-AU" sz="2000" dirty="0" err="1"/>
              <a:t>bentuk</a:t>
            </a:r>
            <a:r>
              <a:rPr lang="en-AU" sz="2000" dirty="0"/>
              <a:t> :</a:t>
            </a:r>
          </a:p>
          <a:p>
            <a:pPr marL="457200" indent="-457200" algn="just">
              <a:buAutoNum type="arabicPeriod"/>
            </a:pPr>
            <a:r>
              <a:rPr lang="id-ID" sz="2000" dirty="0"/>
              <a:t>FGD,</a:t>
            </a:r>
            <a:endParaRPr lang="en-ID" sz="2000" dirty="0"/>
          </a:p>
          <a:p>
            <a:pPr marL="457200" indent="-457200" algn="just">
              <a:buAutoNum type="arabicPeriod"/>
            </a:pPr>
            <a:r>
              <a:rPr lang="en-US" sz="2000" i="1" dirty="0"/>
              <a:t>Public Hearing</a:t>
            </a:r>
            <a:r>
              <a:rPr lang="en-US" sz="2000" dirty="0"/>
              <a:t>, </a:t>
            </a:r>
          </a:p>
          <a:p>
            <a:pPr marL="457200" indent="-457200" algn="just">
              <a:buAutoNum type="arabicPeriod"/>
            </a:pPr>
            <a:r>
              <a:rPr lang="en-US" sz="2000" dirty="0" err="1"/>
              <a:t>Loka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, </a:t>
            </a:r>
          </a:p>
          <a:p>
            <a:pPr marL="457200" indent="-457200" algn="just">
              <a:buAutoNum type="arabicPeriod"/>
            </a:pPr>
            <a:r>
              <a:rPr lang="en-US" sz="2000" dirty="0" err="1"/>
              <a:t>Musrenbang</a:t>
            </a:r>
            <a:r>
              <a:rPr lang="en-US" altLang="ja-JP" sz="2000" dirty="0"/>
              <a:t>. </a:t>
            </a:r>
            <a:endParaRPr lang="ja-JP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7812" y="1888054"/>
            <a:ext cx="3445566" cy="495389"/>
          </a:xfrm>
        </p:spPr>
        <p:txBody>
          <a:bodyPr/>
          <a:lstStyle/>
          <a:p>
            <a:pPr algn="l"/>
            <a:r>
              <a:rPr lang="en-IN" dirty="0" err="1"/>
              <a:t>Tatap</a:t>
            </a:r>
            <a:r>
              <a:rPr lang="en-IN" dirty="0"/>
              <a:t> </a:t>
            </a:r>
            <a:r>
              <a:rPr lang="en-IN" dirty="0" err="1"/>
              <a:t>muka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2000" dirty="0"/>
              <a:t>Kegiatan </a:t>
            </a:r>
            <a:r>
              <a:rPr lang="id-ID" sz="2000" u="sng" dirty="0"/>
              <a:t>Pendukung Dari Forum Tatap Muka</a:t>
            </a:r>
            <a:r>
              <a:rPr lang="id-ID" sz="2000" dirty="0"/>
              <a:t> Seperti Media Komunikasi Radio, </a:t>
            </a:r>
            <a:r>
              <a:rPr lang="id-ID" sz="2000" i="1" dirty="0"/>
              <a:t>Talkshow</a:t>
            </a:r>
            <a:r>
              <a:rPr lang="id-ID" sz="2000" dirty="0"/>
              <a:t> Televisi, Media Sosial, Aplikasi </a:t>
            </a:r>
            <a:r>
              <a:rPr lang="id-ID" sz="2000" i="1" dirty="0"/>
              <a:t>Online</a:t>
            </a:r>
            <a:r>
              <a:rPr lang="id-ID" sz="2000" dirty="0"/>
              <a:t>, Survei dan Kanal Pengaduan.</a:t>
            </a:r>
            <a:endParaRPr lang="en-IN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IN" dirty="0"/>
              <a:t>NON </a:t>
            </a:r>
            <a:r>
              <a:rPr lang="en-IN" dirty="0" err="1"/>
              <a:t>tatap</a:t>
            </a:r>
            <a:r>
              <a:rPr lang="en-IN" dirty="0"/>
              <a:t> </a:t>
            </a:r>
            <a:r>
              <a:rPr lang="en-IN" dirty="0" err="1"/>
              <a:t>muka</a:t>
            </a:r>
            <a:endParaRPr lang="en-IN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C40F9D-3D2D-494B-A939-A202F1027370}"/>
              </a:ext>
            </a:extLst>
          </p:cNvPr>
          <p:cNvSpPr/>
          <p:nvPr/>
        </p:nvSpPr>
        <p:spPr>
          <a:xfrm>
            <a:off x="192505" y="6096000"/>
            <a:ext cx="235819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>
          <a:xfrm>
            <a:off x="622918" y="215975"/>
            <a:ext cx="10959484" cy="802101"/>
          </a:xfrm>
        </p:spPr>
        <p:txBody>
          <a:bodyPr/>
          <a:lstStyle/>
          <a:p>
            <a:r>
              <a:rPr lang="en-US" altLang="ja-JP" b="1" dirty="0">
                <a:solidFill>
                  <a:srgbClr val="0072C7"/>
                </a:solidFill>
              </a:rPr>
              <a:t>Para </a:t>
            </a:r>
            <a:r>
              <a:rPr lang="en-US" altLang="ja-JP" b="1" dirty="0" err="1">
                <a:solidFill>
                  <a:srgbClr val="0072C7"/>
                </a:solidFill>
                <a:latin typeface="Route 159 Bold" pitchFamily="50" charset="0"/>
              </a:rPr>
              <a:t>Pihak</a:t>
            </a:r>
            <a:r>
              <a:rPr lang="en-US" altLang="ja-JP" b="1" dirty="0">
                <a:solidFill>
                  <a:srgbClr val="0072C7"/>
                </a:solidFill>
                <a:latin typeface="Route 159 Bold" pitchFamily="50" charset="0"/>
              </a:rPr>
              <a:t> yang </a:t>
            </a:r>
            <a:r>
              <a:rPr lang="en-US" altLang="ja-JP" b="1" dirty="0" err="1">
                <a:solidFill>
                  <a:srgbClr val="0072C7"/>
                </a:solidFill>
                <a:latin typeface="Route 159 Bold" pitchFamily="50" charset="0"/>
              </a:rPr>
              <a:t>Terlibat</a:t>
            </a:r>
            <a:r>
              <a:rPr lang="en-US" altLang="ja-JP" b="1" dirty="0">
                <a:solidFill>
                  <a:srgbClr val="0072C7"/>
                </a:solidFill>
                <a:latin typeface="Route 159 Bold" pitchFamily="50" charset="0"/>
              </a:rPr>
              <a:t> </a:t>
            </a:r>
            <a:r>
              <a:rPr lang="en-US" altLang="ja-JP" b="1" dirty="0" err="1">
                <a:solidFill>
                  <a:srgbClr val="0072C7"/>
                </a:solidFill>
                <a:latin typeface="Route 159 Bold" pitchFamily="50" charset="0"/>
              </a:rPr>
              <a:t>dalam</a:t>
            </a:r>
            <a:r>
              <a:rPr lang="en-US" altLang="ja-JP" b="1" dirty="0">
                <a:solidFill>
                  <a:srgbClr val="0072C7"/>
                </a:solidFill>
                <a:latin typeface="Route 159 Bold" pitchFamily="50" charset="0"/>
              </a:rPr>
              <a:t> FKP</a:t>
            </a:r>
            <a:endParaRPr kumimoji="1" lang="ja-JP" altLang="en-US" b="1" dirty="0">
              <a:solidFill>
                <a:srgbClr val="0072C7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 sz="2133">
                <a:solidFill>
                  <a:srgbClr val="1C1C1C"/>
                </a:solidFill>
                <a:latin typeface="Open Sans"/>
              </a:rPr>
              <a:pPr defTabSz="1088556"/>
              <a:t>9</a:t>
            </a:fld>
            <a:endParaRPr kumimoji="1" lang="ja-JP" altLang="en-US" sz="2133">
              <a:solidFill>
                <a:srgbClr val="1C1C1C"/>
              </a:solidFill>
              <a:latin typeface="Open Sans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1"/>
          </p:nvPr>
        </p:nvSpPr>
        <p:spPr>
          <a:xfrm>
            <a:off x="8626101" y="1713494"/>
            <a:ext cx="3188562" cy="480053"/>
          </a:xfrm>
        </p:spPr>
        <p:txBody>
          <a:bodyPr/>
          <a:lstStyle/>
          <a:p>
            <a:r>
              <a:rPr lang="en-US" altLang="ja-JP" sz="1867" dirty="0" err="1"/>
              <a:t>Penyelenggara</a:t>
            </a:r>
            <a:r>
              <a:rPr lang="en-US" altLang="ja-JP" sz="1867" dirty="0"/>
              <a:t> </a:t>
            </a:r>
            <a:r>
              <a:rPr lang="en-US" altLang="ja-JP" sz="1867" dirty="0" err="1"/>
              <a:t>Layanan</a:t>
            </a:r>
            <a:r>
              <a:rPr lang="en-US" altLang="ja-JP" sz="1867" dirty="0"/>
              <a:t> </a:t>
            </a:r>
            <a:endParaRPr lang="ja-JP" altLang="en-US" sz="1867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5"/>
          </p:nvPr>
        </p:nvSpPr>
        <p:spPr>
          <a:xfrm>
            <a:off x="8944066" y="3230204"/>
            <a:ext cx="2590204" cy="480053"/>
          </a:xfrm>
        </p:spPr>
        <p:txBody>
          <a:bodyPr/>
          <a:lstStyle/>
          <a:p>
            <a:r>
              <a:rPr lang="en-US" altLang="ja-JP" sz="1867" dirty="0" err="1"/>
              <a:t>Pengguna</a:t>
            </a:r>
            <a:r>
              <a:rPr lang="en-US" altLang="ja-JP" sz="1867" dirty="0"/>
              <a:t> </a:t>
            </a:r>
            <a:r>
              <a:rPr lang="en-US" altLang="ja-JP" sz="1867" dirty="0" err="1"/>
              <a:t>Layanan</a:t>
            </a:r>
            <a:endParaRPr lang="ja-JP" altLang="en-US" sz="1867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7"/>
          </p:nvPr>
        </p:nvSpPr>
        <p:spPr>
          <a:xfrm>
            <a:off x="8254258" y="4746915"/>
            <a:ext cx="3357310" cy="480053"/>
          </a:xfrm>
        </p:spPr>
        <p:txBody>
          <a:bodyPr/>
          <a:lstStyle/>
          <a:p>
            <a:r>
              <a:rPr lang="en-US" altLang="ja-JP" sz="1867" dirty="0"/>
              <a:t>Stakeholder </a:t>
            </a:r>
            <a:r>
              <a:rPr lang="en-US" altLang="ja-JP" sz="1867" dirty="0" err="1"/>
              <a:t>Pelayanan</a:t>
            </a:r>
            <a:r>
              <a:rPr lang="en-US" altLang="ja-JP" sz="1867" dirty="0"/>
              <a:t> </a:t>
            </a:r>
            <a:r>
              <a:rPr lang="en-US" altLang="ja-JP" sz="1867" dirty="0" err="1"/>
              <a:t>Publik</a:t>
            </a:r>
            <a:endParaRPr lang="ja-JP" altLang="en-US" sz="1867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ja-JP" sz="1867" dirty="0"/>
              <a:t>Media Massa</a:t>
            </a:r>
            <a:endParaRPr lang="ja-JP" altLang="en-US" sz="1867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1"/>
          </p:nvPr>
        </p:nvSpPr>
        <p:spPr>
          <a:xfrm>
            <a:off x="983663" y="3232330"/>
            <a:ext cx="3011959" cy="480053"/>
          </a:xfrm>
        </p:spPr>
        <p:txBody>
          <a:bodyPr/>
          <a:lstStyle/>
          <a:p>
            <a:r>
              <a:rPr lang="en-US" altLang="ja-JP" sz="1867" dirty="0" err="1"/>
              <a:t>Organisasi</a:t>
            </a:r>
            <a:r>
              <a:rPr lang="en-US" altLang="ja-JP" sz="1867" dirty="0"/>
              <a:t> </a:t>
            </a:r>
            <a:r>
              <a:rPr lang="en-US" altLang="ja-JP" sz="1867" dirty="0" err="1"/>
              <a:t>Masyarakat</a:t>
            </a:r>
            <a:r>
              <a:rPr lang="en-US" altLang="ja-JP" sz="1867" dirty="0"/>
              <a:t> </a:t>
            </a:r>
            <a:r>
              <a:rPr lang="en-US" altLang="ja-JP" sz="1867" dirty="0" err="1"/>
              <a:t>Sipil</a:t>
            </a:r>
            <a:endParaRPr lang="ja-JP" altLang="en-US" sz="1867" dirty="0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ja-JP" sz="1867" dirty="0"/>
              <a:t>Ahli/</a:t>
            </a:r>
            <a:r>
              <a:rPr lang="en-US" altLang="ja-JP" sz="1867" dirty="0" err="1"/>
              <a:t>Praktisi</a:t>
            </a:r>
            <a:endParaRPr lang="ja-JP" altLang="en-US" sz="1867" dirty="0"/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kumimoji="1" lang="en-US" altLang="ja-JP" dirty="0"/>
              <a:t>Forum </a:t>
            </a:r>
            <a:r>
              <a:rPr kumimoji="1" lang="en-US" altLang="ja-JP" dirty="0" err="1"/>
              <a:t>Konsultasi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Publik</a:t>
            </a:r>
            <a:endParaRPr kumimoji="1" lang="ja-JP" altLang="en-US" dirty="0"/>
          </a:p>
        </p:txBody>
      </p:sp>
      <p:sp>
        <p:nvSpPr>
          <p:cNvPr id="39" name="フッター プレースホルダー 1"/>
          <p:cNvSpPr>
            <a:spLocks noGrp="1"/>
          </p:cNvSpPr>
          <p:nvPr>
            <p:ph type="ftr" sz="quarter" idx="10"/>
          </p:nvPr>
        </p:nvSpPr>
        <p:spPr>
          <a:xfrm>
            <a:off x="7218711" y="6361075"/>
            <a:ext cx="2895600" cy="273868"/>
          </a:xfrm>
        </p:spPr>
        <p:txBody>
          <a:bodyPr/>
          <a:lstStyle/>
          <a:p>
            <a:pPr algn="r" defTabSz="1088556"/>
            <a:r>
              <a:rPr kumimoji="1" lang="en-US" altLang="ja-JP" sz="1200" dirty="0" err="1">
                <a:solidFill>
                  <a:prstClr val="white">
                    <a:lumMod val="75000"/>
                  </a:prstClr>
                </a:solidFill>
                <a:latin typeface="Open Sans"/>
              </a:rPr>
              <a:t>Sosialisasi</a:t>
            </a:r>
            <a:r>
              <a:rPr kumimoji="1" lang="en-US" altLang="ja-JP" sz="1200" dirty="0">
                <a:solidFill>
                  <a:prstClr val="white">
                    <a:lumMod val="75000"/>
                  </a:prstClr>
                </a:solidFill>
                <a:latin typeface="Open Sans"/>
              </a:rPr>
              <a:t> Forum </a:t>
            </a:r>
            <a:r>
              <a:rPr kumimoji="1" lang="en-US" altLang="ja-JP" sz="1200" dirty="0" err="1">
                <a:solidFill>
                  <a:prstClr val="white">
                    <a:lumMod val="75000"/>
                  </a:prstClr>
                </a:solidFill>
                <a:latin typeface="Open Sans"/>
              </a:rPr>
              <a:t>Konsultasi</a:t>
            </a:r>
            <a:r>
              <a:rPr kumimoji="1" lang="en-US" altLang="ja-JP" sz="1200" dirty="0">
                <a:solidFill>
                  <a:prstClr val="white">
                    <a:lumMod val="75000"/>
                  </a:prstClr>
                </a:solidFill>
                <a:latin typeface="Open Sans"/>
              </a:rPr>
              <a:t> </a:t>
            </a:r>
            <a:r>
              <a:rPr kumimoji="1" lang="en-US" altLang="ja-JP" sz="1200" dirty="0" err="1">
                <a:solidFill>
                  <a:prstClr val="white">
                    <a:lumMod val="75000"/>
                  </a:prstClr>
                </a:solidFill>
                <a:latin typeface="Open Sans"/>
              </a:rPr>
              <a:t>Publik</a:t>
            </a:r>
            <a:endParaRPr kumimoji="1" lang="ja-JP" altLang="en-US" sz="1200" dirty="0">
              <a:solidFill>
                <a:prstClr val="white">
                  <a:lumMod val="75000"/>
                </a:prstClr>
              </a:solidFill>
              <a:latin typeface="Open San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3AB2-0161-4412-BFB4-DFEDC8ECE43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0A4DD8-9112-4755-85D8-9D93E6C44B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EBA1AE-55EE-40CD-A15E-A2E2F3D553E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DCAB01-10EE-4CA7-B909-4952A57956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F6559E-199D-4623-AD41-36EC288097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126227-2A54-4FD9-B6D0-127AC887F8E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C0ABE-E4E7-4882-A827-F31A65DA3D44}"/>
              </a:ext>
            </a:extLst>
          </p:cNvPr>
          <p:cNvSpPr/>
          <p:nvPr/>
        </p:nvSpPr>
        <p:spPr>
          <a:xfrm>
            <a:off x="1925053" y="726108"/>
            <a:ext cx="2590279" cy="444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ID"/>
          </a:p>
        </p:txBody>
      </p:sp>
    </p:spTree>
    <p:extLst>
      <p:ext uri="{BB962C8B-B14F-4D97-AF65-F5344CB8AC3E}">
        <p14:creationId xmlns:p14="http://schemas.microsoft.com/office/powerpoint/2010/main" val="917539105"/>
      </p:ext>
    </p:extLst>
  </p:cSld>
  <p:clrMapOvr>
    <a:masterClrMapping/>
  </p:clrMapOvr>
  <p:transition spd="slow" advTm="17958">
    <p:cover/>
  </p:transition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984</Words>
  <Application>Microsoft Office PowerPoint</Application>
  <PresentationFormat>Widescreen</PresentationFormat>
  <Paragraphs>137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Corbel</vt:lpstr>
      <vt:lpstr>Open Sans</vt:lpstr>
      <vt:lpstr>Open Sans Light</vt:lpstr>
      <vt:lpstr>Open Sans Semibold</vt:lpstr>
      <vt:lpstr>Raleway</vt:lpstr>
      <vt:lpstr>Route 159 Bold</vt:lpstr>
      <vt:lpstr>Route 159 Light</vt:lpstr>
      <vt:lpstr>Route 159 SemiBold</vt:lpstr>
      <vt:lpstr>Route 159 UltraLight</vt:lpstr>
      <vt:lpstr>Office Theme</vt:lpstr>
      <vt:lpstr>Vega - Free</vt:lpstr>
      <vt:lpstr>FORUM KONSULTASI PUBLIK</vt:lpstr>
      <vt:lpstr>PowerPoint Presentation</vt:lpstr>
      <vt:lpstr>KONDISI PELAYANAN PUBLIK SAAT INI</vt:lpstr>
      <vt:lpstr>APA ITU FORUM KONSULTASI PUBLIK? </vt:lpstr>
      <vt:lpstr>LATAR BELAKANG dan tujuan</vt:lpstr>
      <vt:lpstr>PowerPoint Presentation</vt:lpstr>
      <vt:lpstr>Prinsip Pelaksanaan FKP</vt:lpstr>
      <vt:lpstr>BENTUK FKP</vt:lpstr>
      <vt:lpstr>Para Pihak yang Terlibat dalam FKP</vt:lpstr>
      <vt:lpstr>TAHAPAN PELAKSANAAN FKP</vt:lpstr>
      <vt:lpstr>Pelaksanaan FKP</vt:lpstr>
      <vt:lpstr>Pra Pelaksanaan</vt:lpstr>
      <vt:lpstr>Tahap Pelaksanaan</vt:lpstr>
      <vt:lpstr>Pasca Pelaksanaan</vt:lpstr>
      <vt:lpstr>Format penyusunan laporan FKP</vt:lpstr>
      <vt:lpstr>Format Penyusunan Laporan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2019-02-24T13:05:51Z</dcterms:created>
  <dcterms:modified xsi:type="dcterms:W3CDTF">2019-02-27T07:14:36Z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