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817" r:id="rId3"/>
    <p:sldMasterId id="2147483829" r:id="rId4"/>
  </p:sldMasterIdLst>
  <p:notesMasterIdLst>
    <p:notesMasterId r:id="rId40"/>
  </p:notesMasterIdLst>
  <p:handoutMasterIdLst>
    <p:handoutMasterId r:id="rId41"/>
  </p:handoutMasterIdLst>
  <p:sldIdLst>
    <p:sldId id="258" r:id="rId5"/>
    <p:sldId id="503" r:id="rId6"/>
    <p:sldId id="415" r:id="rId7"/>
    <p:sldId id="413" r:id="rId8"/>
    <p:sldId id="509" r:id="rId9"/>
    <p:sldId id="526" r:id="rId10"/>
    <p:sldId id="525" r:id="rId11"/>
    <p:sldId id="527" r:id="rId12"/>
    <p:sldId id="528" r:id="rId13"/>
    <p:sldId id="411" r:id="rId14"/>
    <p:sldId id="529" r:id="rId15"/>
    <p:sldId id="530" r:id="rId16"/>
    <p:sldId id="531" r:id="rId17"/>
    <p:sldId id="532" r:id="rId18"/>
    <p:sldId id="533" r:id="rId19"/>
    <p:sldId id="534" r:id="rId20"/>
    <p:sldId id="535" r:id="rId21"/>
    <p:sldId id="536" r:id="rId22"/>
    <p:sldId id="537" r:id="rId23"/>
    <p:sldId id="538" r:id="rId24"/>
    <p:sldId id="539" r:id="rId25"/>
    <p:sldId id="540" r:id="rId26"/>
    <p:sldId id="541" r:id="rId27"/>
    <p:sldId id="542" r:id="rId28"/>
    <p:sldId id="484" r:id="rId29"/>
    <p:sldId id="551" r:id="rId30"/>
    <p:sldId id="550" r:id="rId31"/>
    <p:sldId id="552" r:id="rId32"/>
    <p:sldId id="555" r:id="rId33"/>
    <p:sldId id="557" r:id="rId34"/>
    <p:sldId id="549" r:id="rId35"/>
    <p:sldId id="546" r:id="rId36"/>
    <p:sldId id="547" r:id="rId37"/>
    <p:sldId id="548" r:id="rId38"/>
    <p:sldId id="54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08A"/>
    <a:srgbClr val="2C83B9"/>
    <a:srgbClr val="4299D4"/>
    <a:srgbClr val="A2CAE4"/>
    <a:srgbClr val="DEEBF7"/>
    <a:srgbClr val="7BB9E2"/>
    <a:srgbClr val="C2DFF0"/>
    <a:srgbClr val="222A35"/>
    <a:srgbClr val="80C0EC"/>
    <a:srgbClr val="45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374" autoAdjust="0"/>
  </p:normalViewPr>
  <p:slideViewPr>
    <p:cSldViewPr snapToGrid="0">
      <p:cViewPr varScale="1">
        <p:scale>
          <a:sx n="120" d="100"/>
          <a:sy n="120" d="100"/>
        </p:scale>
        <p:origin x="1128" y="108"/>
      </p:cViewPr>
      <p:guideLst>
        <p:guide orient="horz" pos="3072"/>
        <p:guide pos="2880"/>
      </p:guideLst>
    </p:cSldViewPr>
  </p:slideViewPr>
  <p:outlineViewPr>
    <p:cViewPr>
      <p:scale>
        <a:sx n="33" d="100"/>
        <a:sy n="33" d="100"/>
      </p:scale>
      <p:origin x="0" y="-618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686"/>
    </p:cViewPr>
  </p:sorterViewPr>
  <p:notesViewPr>
    <p:cSldViewPr snapToGrid="0" showGuides="1"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7D797-1524-4D86-8D4D-DA1A33F9C007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84A43-F2C3-400E-83F3-88AC3141D8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6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1EAFC-EB8A-4C94-B2C2-B8BBF4E3E50F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1F051-4910-43B6-88BC-8A7BA3F0CC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6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773" y="1965700"/>
            <a:ext cx="3651227" cy="4892300"/>
          </a:xfrm>
          <a:custGeom>
            <a:avLst/>
            <a:gdLst>
              <a:gd name="connsiteX0" fmla="*/ 4868303 w 4868303"/>
              <a:gd name="connsiteY0" fmla="*/ 0 h 4892300"/>
              <a:gd name="connsiteX1" fmla="*/ 4868303 w 4868303"/>
              <a:gd name="connsiteY1" fmla="*/ 4892300 h 4892300"/>
              <a:gd name="connsiteX2" fmla="*/ 0 w 4868303"/>
              <a:gd name="connsiteY2" fmla="*/ 4892300 h 4892300"/>
              <a:gd name="connsiteX3" fmla="*/ 4571 w 4868303"/>
              <a:gd name="connsiteY3" fmla="*/ 4670006 h 4892300"/>
              <a:gd name="connsiteX4" fmla="*/ 1424222 w 4868303"/>
              <a:gd name="connsiteY4" fmla="*/ 1440941 h 4892300"/>
              <a:gd name="connsiteX5" fmla="*/ 4646361 w 4868303"/>
              <a:gd name="connsiteY5" fmla="*/ 5641 h 4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8303" h="4892300">
                <a:moveTo>
                  <a:pt x="4868303" y="0"/>
                </a:moveTo>
                <a:lnTo>
                  <a:pt x="4868303" y="4892300"/>
                </a:lnTo>
                <a:lnTo>
                  <a:pt x="0" y="4892300"/>
                </a:lnTo>
                <a:lnTo>
                  <a:pt x="4571" y="4670006"/>
                </a:lnTo>
                <a:cubicBezTo>
                  <a:pt x="59666" y="3457539"/>
                  <a:pt x="563998" y="2305350"/>
                  <a:pt x="1424222" y="1440941"/>
                </a:cubicBezTo>
                <a:cubicBezTo>
                  <a:pt x="2284448" y="576533"/>
                  <a:pt x="3434175" y="66617"/>
                  <a:pt x="4646361" y="56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4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965877"/>
            <a:ext cx="3649266" cy="4892125"/>
          </a:xfrm>
          <a:custGeom>
            <a:avLst/>
            <a:gdLst>
              <a:gd name="connsiteX0" fmla="*/ 0 w 4865688"/>
              <a:gd name="connsiteY0" fmla="*/ 0 h 4892125"/>
              <a:gd name="connsiteX1" fmla="*/ 213673 w 4865688"/>
              <a:gd name="connsiteY1" fmla="*/ 3944 h 4892125"/>
              <a:gd name="connsiteX2" fmla="*/ 3479190 w 4865688"/>
              <a:gd name="connsiteY2" fmla="*/ 1451900 h 4892125"/>
              <a:gd name="connsiteX3" fmla="*/ 4849920 w 4865688"/>
              <a:gd name="connsiteY3" fmla="*/ 4245281 h 4892125"/>
              <a:gd name="connsiteX4" fmla="*/ 4865688 w 4865688"/>
              <a:gd name="connsiteY4" fmla="*/ 4391305 h 4892125"/>
              <a:gd name="connsiteX5" fmla="*/ 4865688 w 4865688"/>
              <a:gd name="connsiteY5" fmla="*/ 4892125 h 4892125"/>
              <a:gd name="connsiteX6" fmla="*/ 0 w 4865688"/>
              <a:gd name="connsiteY6" fmla="*/ 4892125 h 48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5688" h="4892125">
                <a:moveTo>
                  <a:pt x="0" y="0"/>
                </a:moveTo>
                <a:lnTo>
                  <a:pt x="213673" y="3944"/>
                </a:lnTo>
                <a:cubicBezTo>
                  <a:pt x="1442675" y="57615"/>
                  <a:pt x="2609998" y="572865"/>
                  <a:pt x="3479190" y="1451900"/>
                </a:cubicBezTo>
                <a:cubicBezTo>
                  <a:pt x="4232490" y="2213732"/>
                  <a:pt x="4710040" y="3196402"/>
                  <a:pt x="4849920" y="4245281"/>
                </a:cubicBezTo>
                <a:lnTo>
                  <a:pt x="4865688" y="4391305"/>
                </a:lnTo>
                <a:lnTo>
                  <a:pt x="4865688" y="4892125"/>
                </a:lnTo>
                <a:lnTo>
                  <a:pt x="0" y="4892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3669506" cy="4892209"/>
          </a:xfrm>
          <a:custGeom>
            <a:avLst/>
            <a:gdLst>
              <a:gd name="connsiteX0" fmla="*/ 0 w 4892675"/>
              <a:gd name="connsiteY0" fmla="*/ 0 h 4892209"/>
              <a:gd name="connsiteX1" fmla="*/ 4892675 w 4892675"/>
              <a:gd name="connsiteY1" fmla="*/ 0 h 4892209"/>
              <a:gd name="connsiteX2" fmla="*/ 4892675 w 4892675"/>
              <a:gd name="connsiteY2" fmla="*/ 2046 h 4892209"/>
              <a:gd name="connsiteX3" fmla="*/ 4887015 w 4892675"/>
              <a:gd name="connsiteY3" fmla="*/ 238856 h 4892209"/>
              <a:gd name="connsiteX4" fmla="*/ 3451271 w 4892675"/>
              <a:gd name="connsiteY4" fmla="*/ 3468232 h 4892209"/>
              <a:gd name="connsiteX5" fmla="*/ 214894 w 4892675"/>
              <a:gd name="connsiteY5" fmla="*/ 4888127 h 4892209"/>
              <a:gd name="connsiteX6" fmla="*/ 0 w 4892675"/>
              <a:gd name="connsiteY6" fmla="*/ 4892209 h 489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675" h="4892209">
                <a:moveTo>
                  <a:pt x="0" y="0"/>
                </a:moveTo>
                <a:lnTo>
                  <a:pt x="4892675" y="0"/>
                </a:lnTo>
                <a:lnTo>
                  <a:pt x="4892675" y="2046"/>
                </a:lnTo>
                <a:lnTo>
                  <a:pt x="4887015" y="238856"/>
                </a:lnTo>
                <a:cubicBezTo>
                  <a:pt x="4827691" y="1453619"/>
                  <a:pt x="4317495" y="2606244"/>
                  <a:pt x="3451271" y="3468232"/>
                </a:cubicBezTo>
                <a:cubicBezTo>
                  <a:pt x="2585047" y="4330219"/>
                  <a:pt x="1429934" y="4834758"/>
                  <a:pt x="214894" y="4888127"/>
                </a:cubicBezTo>
                <a:lnTo>
                  <a:pt x="0" y="48922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15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505" y="2"/>
            <a:ext cx="3651496" cy="4892383"/>
          </a:xfrm>
          <a:custGeom>
            <a:avLst/>
            <a:gdLst>
              <a:gd name="connsiteX0" fmla="*/ 0 w 4868661"/>
              <a:gd name="connsiteY0" fmla="*/ 0 h 4892383"/>
              <a:gd name="connsiteX1" fmla="*/ 4868661 w 4868661"/>
              <a:gd name="connsiteY1" fmla="*/ 0 h 4892383"/>
              <a:gd name="connsiteX2" fmla="*/ 4868661 w 4868661"/>
              <a:gd name="connsiteY2" fmla="*/ 4892383 h 4892383"/>
              <a:gd name="connsiteX3" fmla="*/ 4633983 w 4868661"/>
              <a:gd name="connsiteY3" fmla="*/ 4886112 h 4892383"/>
              <a:gd name="connsiteX4" fmla="*/ 6001 w 4868661"/>
              <a:gd name="connsiteY4" fmla="*/ 246938 h 489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661" h="4892383">
                <a:moveTo>
                  <a:pt x="0" y="0"/>
                </a:moveTo>
                <a:lnTo>
                  <a:pt x="4868661" y="0"/>
                </a:lnTo>
                <a:lnTo>
                  <a:pt x="4868661" y="4892383"/>
                </a:lnTo>
                <a:lnTo>
                  <a:pt x="4633983" y="4886112"/>
                </a:lnTo>
                <a:cubicBezTo>
                  <a:pt x="2133134" y="4755772"/>
                  <a:pt x="130301" y="2748095"/>
                  <a:pt x="6001" y="2469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53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96063" y="1138238"/>
            <a:ext cx="4512" cy="5719762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4174959" y="479112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700181" y="458364"/>
            <a:ext cx="3827859" cy="381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6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43916" y="3645748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96063" y="-163773"/>
            <a:ext cx="4512" cy="7021773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4614110" y="2283619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174959" y="4586413"/>
            <a:ext cx="421105" cy="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443915" y="113823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457" y="1138238"/>
            <a:ext cx="2996239" cy="2290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97270" y="3645748"/>
            <a:ext cx="2996426" cy="2290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8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73881" y="2283619"/>
            <a:ext cx="2996239" cy="2290762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0" y="-160421"/>
            <a:ext cx="0" cy="2444040"/>
          </a:xfrm>
          <a:prstGeom prst="line">
            <a:avLst/>
          </a:prstGeom>
          <a:ln>
            <a:solidFill>
              <a:srgbClr val="2C8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73880" y="4913314"/>
            <a:ext cx="2996240" cy="1146175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6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1582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51179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0775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609600"/>
            <a:ext cx="8616907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8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570816" y="1885950"/>
            <a:ext cx="1987022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1020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341305" y="1885950"/>
            <a:ext cx="1971675" cy="3314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831021" y="609600"/>
            <a:ext cx="7481960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9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70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1105" y="846221"/>
            <a:ext cx="3874169" cy="516555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6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23327" y="0"/>
            <a:ext cx="4420673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03891" y="1778000"/>
            <a:ext cx="2108597" cy="330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80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76727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81514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686301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088" y="2189747"/>
            <a:ext cx="2000250" cy="26670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136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39878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673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3302101" y="2125896"/>
            <a:ext cx="265238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145980" y="2125896"/>
            <a:ext cx="2652386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471817" y="2125896"/>
            <a:ext cx="2652386" cy="2133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57250" y="2359696"/>
            <a:ext cx="1840832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90393" y="2359696"/>
            <a:ext cx="1841125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524125" y="2359696"/>
            <a:ext cx="1843335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552091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552091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552091"/>
            <a:ext cx="2717714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911804"/>
            <a:ext cx="8616907" cy="952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3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92722" y="1308329"/>
            <a:ext cx="3394522" cy="4526029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459653" y="4579362"/>
            <a:ext cx="600457" cy="800609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63815" y="2667000"/>
            <a:ext cx="1263225" cy="16843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82027" y="679962"/>
            <a:ext cx="942549" cy="1256732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682027" y="5208804"/>
            <a:ext cx="942549" cy="1256732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91317" y="2204056"/>
            <a:ext cx="2026694" cy="270225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17358" y="3066140"/>
            <a:ext cx="2026694" cy="270225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220569" y="1175928"/>
            <a:ext cx="2565779" cy="3421038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07221" y="2886447"/>
            <a:ext cx="2021574" cy="2695432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88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60" y="1645318"/>
            <a:ext cx="5699540" cy="4749617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51167" y="2237596"/>
            <a:ext cx="3250887" cy="2484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789" y="994610"/>
            <a:ext cx="7893022" cy="586339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2021306" y="1203325"/>
            <a:ext cx="6262437" cy="4716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1541097" y="1542209"/>
            <a:ext cx="6061806" cy="487463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95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771650"/>
            <a:ext cx="9144000" cy="2724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5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62087" y="598651"/>
            <a:ext cx="4075000" cy="5433333"/>
          </a:xfrm>
          <a:custGeom>
            <a:avLst/>
            <a:gdLst>
              <a:gd name="connsiteX0" fmla="*/ 3134226 w 5433333"/>
              <a:gd name="connsiteY0" fmla="*/ 231 h 5433333"/>
              <a:gd name="connsiteX1" fmla="*/ 3859028 w 5433333"/>
              <a:gd name="connsiteY1" fmla="*/ 406376 h 5433333"/>
              <a:gd name="connsiteX2" fmla="*/ 5292710 w 5433333"/>
              <a:gd name="connsiteY2" fmla="*/ 2636451 h 5433333"/>
              <a:gd name="connsiteX3" fmla="*/ 5026958 w 5433333"/>
              <a:gd name="connsiteY3" fmla="*/ 3859028 h 5433333"/>
              <a:gd name="connsiteX4" fmla="*/ 2796883 w 5433333"/>
              <a:gd name="connsiteY4" fmla="*/ 5292710 h 5433333"/>
              <a:gd name="connsiteX5" fmla="*/ 1574307 w 5433333"/>
              <a:gd name="connsiteY5" fmla="*/ 5026958 h 5433333"/>
              <a:gd name="connsiteX6" fmla="*/ 140624 w 5433333"/>
              <a:gd name="connsiteY6" fmla="*/ 2796883 h 5433333"/>
              <a:gd name="connsiteX7" fmla="*/ 406376 w 5433333"/>
              <a:gd name="connsiteY7" fmla="*/ 1574307 h 5433333"/>
              <a:gd name="connsiteX8" fmla="*/ 2636451 w 5433333"/>
              <a:gd name="connsiteY8" fmla="*/ 140624 h 5433333"/>
              <a:gd name="connsiteX9" fmla="*/ 3134226 w 5433333"/>
              <a:gd name="connsiteY9" fmla="*/ 231 h 543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3333" h="5433333">
                <a:moveTo>
                  <a:pt x="3134226" y="231"/>
                </a:moveTo>
                <a:cubicBezTo>
                  <a:pt x="3418149" y="6704"/>
                  <a:pt x="3693890" y="149507"/>
                  <a:pt x="3859028" y="406376"/>
                </a:cubicBezTo>
                <a:lnTo>
                  <a:pt x="5292710" y="2636451"/>
                </a:lnTo>
                <a:cubicBezTo>
                  <a:pt x="5556930" y="3047442"/>
                  <a:pt x="5437949" y="3594808"/>
                  <a:pt x="5026958" y="3859028"/>
                </a:cubicBezTo>
                <a:lnTo>
                  <a:pt x="2796883" y="5292710"/>
                </a:lnTo>
                <a:cubicBezTo>
                  <a:pt x="2385893" y="5556930"/>
                  <a:pt x="1838526" y="5437949"/>
                  <a:pt x="1574307" y="5026958"/>
                </a:cubicBezTo>
                <a:lnTo>
                  <a:pt x="140624" y="2796883"/>
                </a:lnTo>
                <a:cubicBezTo>
                  <a:pt x="-123596" y="2385893"/>
                  <a:pt x="-4614" y="1838526"/>
                  <a:pt x="406376" y="1574307"/>
                </a:cubicBezTo>
                <a:lnTo>
                  <a:pt x="2636451" y="140624"/>
                </a:lnTo>
                <a:cubicBezTo>
                  <a:pt x="2790573" y="41542"/>
                  <a:pt x="2963872" y="-3653"/>
                  <a:pt x="3134226" y="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75230"/>
            <a:ext cx="2994338" cy="29075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149662" y="1975230"/>
            <a:ext cx="2994338" cy="2907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92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2463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5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6842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28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2114551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6"/>
          </p:nvPr>
        </p:nvSpPr>
        <p:spPr>
          <a:xfrm>
            <a:off x="2708673" y="3660417"/>
            <a:ext cx="2114551" cy="273844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78"/>
          </p:nvPr>
        </p:nvSpPr>
        <p:spPr>
          <a:xfrm>
            <a:off x="4825548" y="3660411"/>
            <a:ext cx="2114551" cy="2738438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79"/>
          </p:nvPr>
        </p:nvSpPr>
        <p:spPr>
          <a:xfrm>
            <a:off x="4825549" y="914400"/>
            <a:ext cx="3708854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00"/>
            <a:ext cx="4043076" cy="5484448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22700" y="36556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79"/>
          </p:nvPr>
        </p:nvSpPr>
        <p:spPr>
          <a:xfrm>
            <a:off x="6751749" y="914410"/>
            <a:ext cx="1782658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8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75"/>
          </p:nvPr>
        </p:nvSpPr>
        <p:spPr>
          <a:xfrm>
            <a:off x="2708673" y="914410"/>
            <a:ext cx="3726656" cy="5484449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77"/>
          </p:nvPr>
        </p:nvSpPr>
        <p:spPr>
          <a:xfrm>
            <a:off x="6438791" y="3655658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82"/>
          </p:nvPr>
        </p:nvSpPr>
        <p:spPr>
          <a:xfrm>
            <a:off x="6428399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83"/>
          </p:nvPr>
        </p:nvSpPr>
        <p:spPr>
          <a:xfrm>
            <a:off x="619235" y="912449"/>
            <a:ext cx="2085975" cy="2743200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8670">
            <a:off x="828030" y="1084360"/>
            <a:ext cx="3415580" cy="495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65" y="1084359"/>
            <a:ext cx="3415580" cy="495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 rot="21180954">
            <a:off x="1194937" y="1239102"/>
            <a:ext cx="3011234" cy="3063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79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0282" y="462742"/>
            <a:ext cx="5413718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4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64633"/>
            <a:ext cx="9144000" cy="2919663"/>
          </a:xfrm>
          <a:prstGeom prst="rect">
            <a:avLst/>
          </a:prstGeom>
          <a:solidFill>
            <a:srgbClr val="0A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451684" y="2085476"/>
            <a:ext cx="3874169" cy="3689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92253" y="2389691"/>
            <a:ext cx="3405188" cy="3097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956573" y="0"/>
            <a:ext cx="4187428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8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435708" y="-3453860"/>
            <a:ext cx="7611578" cy="8759974"/>
          </a:xfrm>
          <a:custGeom>
            <a:avLst/>
            <a:gdLst>
              <a:gd name="connsiteX0" fmla="*/ 2619217 w 10148770"/>
              <a:gd name="connsiteY0" fmla="*/ 0 h 8759974"/>
              <a:gd name="connsiteX1" fmla="*/ 9034465 w 10148770"/>
              <a:gd name="connsiteY1" fmla="*/ 1292933 h 8759974"/>
              <a:gd name="connsiteX2" fmla="*/ 10148770 w 10148770"/>
              <a:gd name="connsiteY2" fmla="*/ 5402682 h 8759974"/>
              <a:gd name="connsiteX3" fmla="*/ 7529553 w 10148770"/>
              <a:gd name="connsiteY3" fmla="*/ 8759974 h 8759974"/>
              <a:gd name="connsiteX4" fmla="*/ 1114305 w 10148770"/>
              <a:gd name="connsiteY4" fmla="*/ 7467041 h 8759974"/>
              <a:gd name="connsiteX5" fmla="*/ 0 w 10148770"/>
              <a:gd name="connsiteY5" fmla="*/ 3357292 h 875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8770" h="8759974">
                <a:moveTo>
                  <a:pt x="2619217" y="0"/>
                </a:moveTo>
                <a:lnTo>
                  <a:pt x="9034465" y="1292933"/>
                </a:lnTo>
                <a:lnTo>
                  <a:pt x="10148770" y="5402682"/>
                </a:lnTo>
                <a:lnTo>
                  <a:pt x="7529553" y="8759974"/>
                </a:lnTo>
                <a:lnTo>
                  <a:pt x="1114305" y="7467041"/>
                </a:lnTo>
                <a:lnTo>
                  <a:pt x="0" y="3357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71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723853" y="1805606"/>
            <a:ext cx="9097145" cy="12129528"/>
          </a:xfrm>
          <a:custGeom>
            <a:avLst/>
            <a:gdLst>
              <a:gd name="connsiteX0" fmla="*/ 6717641 w 12129527"/>
              <a:gd name="connsiteY0" fmla="*/ 727 h 12129528"/>
              <a:gd name="connsiteX1" fmla="*/ 10593200 w 12129527"/>
              <a:gd name="connsiteY1" fmla="*/ 2466012 h 12129528"/>
              <a:gd name="connsiteX2" fmla="*/ 11769242 w 12129527"/>
              <a:gd name="connsiteY2" fmla="*/ 5107332 h 12129528"/>
              <a:gd name="connsiteX3" fmla="*/ 9663518 w 12129527"/>
              <a:gd name="connsiteY3" fmla="*/ 10593200 h 12129528"/>
              <a:gd name="connsiteX4" fmla="*/ 7022197 w 12129527"/>
              <a:gd name="connsiteY4" fmla="*/ 11769243 h 12129528"/>
              <a:gd name="connsiteX5" fmla="*/ 1536329 w 12129527"/>
              <a:gd name="connsiteY5" fmla="*/ 9663518 h 12129528"/>
              <a:gd name="connsiteX6" fmla="*/ 360286 w 12129527"/>
              <a:gd name="connsiteY6" fmla="*/ 7022198 h 12129528"/>
              <a:gd name="connsiteX7" fmla="*/ 2466011 w 12129527"/>
              <a:gd name="connsiteY7" fmla="*/ 1536330 h 12129528"/>
              <a:gd name="connsiteX8" fmla="*/ 5107331 w 12129527"/>
              <a:gd name="connsiteY8" fmla="*/ 360287 h 12129528"/>
              <a:gd name="connsiteX9" fmla="*/ 6717641 w 12129527"/>
              <a:gd name="connsiteY9" fmla="*/ 727 h 1212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29527" h="12129528">
                <a:moveTo>
                  <a:pt x="6717641" y="727"/>
                </a:moveTo>
                <a:cubicBezTo>
                  <a:pt x="8336576" y="-29632"/>
                  <a:pt x="9893149" y="893741"/>
                  <a:pt x="10593200" y="2466012"/>
                </a:cubicBezTo>
                <a:lnTo>
                  <a:pt x="11769242" y="5107332"/>
                </a:lnTo>
                <a:cubicBezTo>
                  <a:pt x="12702643" y="7203692"/>
                  <a:pt x="11759878" y="9659800"/>
                  <a:pt x="9663518" y="10593200"/>
                </a:cubicBezTo>
                <a:lnTo>
                  <a:pt x="7022197" y="11769243"/>
                </a:lnTo>
                <a:cubicBezTo>
                  <a:pt x="4925837" y="12702644"/>
                  <a:pt x="2469730" y="11759879"/>
                  <a:pt x="1536329" y="9663518"/>
                </a:cubicBezTo>
                <a:lnTo>
                  <a:pt x="360286" y="7022198"/>
                </a:lnTo>
                <a:cubicBezTo>
                  <a:pt x="-573115" y="4925838"/>
                  <a:pt x="369650" y="2469731"/>
                  <a:pt x="2466011" y="1536330"/>
                </a:cubicBezTo>
                <a:lnTo>
                  <a:pt x="5107331" y="360287"/>
                </a:lnTo>
                <a:cubicBezTo>
                  <a:pt x="5631421" y="126937"/>
                  <a:pt x="6177996" y="10847"/>
                  <a:pt x="6717641" y="7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583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119115" y="3636626"/>
            <a:ext cx="2513972" cy="3351963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183733" y="-1130968"/>
            <a:ext cx="6845968" cy="9063789"/>
          </a:xfrm>
          <a:custGeom>
            <a:avLst/>
            <a:gdLst>
              <a:gd name="connsiteX0" fmla="*/ 2181727 w 9127957"/>
              <a:gd name="connsiteY0" fmla="*/ 4700336 h 9063789"/>
              <a:gd name="connsiteX1" fmla="*/ 4363453 w 9127957"/>
              <a:gd name="connsiteY1" fmla="*/ 6882063 h 9063789"/>
              <a:gd name="connsiteX2" fmla="*/ 2181727 w 9127957"/>
              <a:gd name="connsiteY2" fmla="*/ 9063789 h 9063789"/>
              <a:gd name="connsiteX3" fmla="*/ 0 w 9127957"/>
              <a:gd name="connsiteY3" fmla="*/ 6882063 h 9063789"/>
              <a:gd name="connsiteX4" fmla="*/ 7748337 w 9127957"/>
              <a:gd name="connsiteY4" fmla="*/ 3882188 h 9063789"/>
              <a:gd name="connsiteX5" fmla="*/ 8398043 w 9127957"/>
              <a:gd name="connsiteY5" fmla="*/ 4531894 h 9063789"/>
              <a:gd name="connsiteX6" fmla="*/ 7748337 w 9127957"/>
              <a:gd name="connsiteY6" fmla="*/ 5181600 h 9063789"/>
              <a:gd name="connsiteX7" fmla="*/ 7098631 w 9127957"/>
              <a:gd name="connsiteY7" fmla="*/ 4531894 h 9063789"/>
              <a:gd name="connsiteX8" fmla="*/ 4547937 w 9127957"/>
              <a:gd name="connsiteY8" fmla="*/ 2350168 h 9063789"/>
              <a:gd name="connsiteX9" fmla="*/ 6729663 w 9127957"/>
              <a:gd name="connsiteY9" fmla="*/ 4531895 h 9063789"/>
              <a:gd name="connsiteX10" fmla="*/ 4547937 w 9127957"/>
              <a:gd name="connsiteY10" fmla="*/ 6713621 h 9063789"/>
              <a:gd name="connsiteX11" fmla="*/ 2366210 w 9127957"/>
              <a:gd name="connsiteY11" fmla="*/ 4531895 h 9063789"/>
              <a:gd name="connsiteX12" fmla="*/ 3745830 w 9127957"/>
              <a:gd name="connsiteY12" fmla="*/ 1532020 h 9063789"/>
              <a:gd name="connsiteX13" fmla="*/ 4395536 w 9127957"/>
              <a:gd name="connsiteY13" fmla="*/ 2181726 h 9063789"/>
              <a:gd name="connsiteX14" fmla="*/ 3745830 w 9127957"/>
              <a:gd name="connsiteY14" fmla="*/ 2831432 h 9063789"/>
              <a:gd name="connsiteX15" fmla="*/ 3096124 w 9127957"/>
              <a:gd name="connsiteY15" fmla="*/ 2181726 h 9063789"/>
              <a:gd name="connsiteX16" fmla="*/ 6946231 w 9127957"/>
              <a:gd name="connsiteY16" fmla="*/ 0 h 9063789"/>
              <a:gd name="connsiteX17" fmla="*/ 9127957 w 9127957"/>
              <a:gd name="connsiteY17" fmla="*/ 2181727 h 9063789"/>
              <a:gd name="connsiteX18" fmla="*/ 6946231 w 9127957"/>
              <a:gd name="connsiteY18" fmla="*/ 4363453 h 9063789"/>
              <a:gd name="connsiteX19" fmla="*/ 4764504 w 9127957"/>
              <a:gd name="connsiteY19" fmla="*/ 2181727 h 906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27957" h="9063789">
                <a:moveTo>
                  <a:pt x="2181727" y="4700336"/>
                </a:moveTo>
                <a:lnTo>
                  <a:pt x="4363453" y="6882063"/>
                </a:lnTo>
                <a:lnTo>
                  <a:pt x="2181727" y="9063789"/>
                </a:lnTo>
                <a:lnTo>
                  <a:pt x="0" y="6882063"/>
                </a:lnTo>
                <a:close/>
                <a:moveTo>
                  <a:pt x="7748337" y="3882188"/>
                </a:moveTo>
                <a:lnTo>
                  <a:pt x="8398043" y="4531894"/>
                </a:lnTo>
                <a:lnTo>
                  <a:pt x="7748337" y="5181600"/>
                </a:lnTo>
                <a:lnTo>
                  <a:pt x="7098631" y="4531894"/>
                </a:lnTo>
                <a:close/>
                <a:moveTo>
                  <a:pt x="4547937" y="2350168"/>
                </a:moveTo>
                <a:lnTo>
                  <a:pt x="6729663" y="4531895"/>
                </a:lnTo>
                <a:lnTo>
                  <a:pt x="4547937" y="6713621"/>
                </a:lnTo>
                <a:lnTo>
                  <a:pt x="2366210" y="4531895"/>
                </a:lnTo>
                <a:close/>
                <a:moveTo>
                  <a:pt x="3745830" y="1532020"/>
                </a:moveTo>
                <a:lnTo>
                  <a:pt x="4395536" y="2181726"/>
                </a:lnTo>
                <a:lnTo>
                  <a:pt x="3745830" y="2831432"/>
                </a:lnTo>
                <a:lnTo>
                  <a:pt x="3096124" y="2181726"/>
                </a:lnTo>
                <a:close/>
                <a:moveTo>
                  <a:pt x="6946231" y="0"/>
                </a:moveTo>
                <a:lnTo>
                  <a:pt x="9127957" y="2181727"/>
                </a:lnTo>
                <a:lnTo>
                  <a:pt x="6946231" y="4363453"/>
                </a:lnTo>
                <a:lnTo>
                  <a:pt x="4764504" y="21817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33227" y="5446376"/>
            <a:ext cx="2513972" cy="3351963"/>
          </a:xfrm>
          <a:custGeom>
            <a:avLst/>
            <a:gdLst>
              <a:gd name="connsiteX0" fmla="*/ 1703683 w 3351963"/>
              <a:gd name="connsiteY0" fmla="*/ 0 h 3351963"/>
              <a:gd name="connsiteX1" fmla="*/ 3351963 w 3351963"/>
              <a:gd name="connsiteY1" fmla="*/ 1703683 h 3351963"/>
              <a:gd name="connsiteX2" fmla="*/ 1648280 w 3351963"/>
              <a:gd name="connsiteY2" fmla="*/ 3351963 h 3351963"/>
              <a:gd name="connsiteX3" fmla="*/ 0 w 3351963"/>
              <a:gd name="connsiteY3" fmla="*/ 1648280 h 335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963" h="3351963">
                <a:moveTo>
                  <a:pt x="1703683" y="0"/>
                </a:moveTo>
                <a:lnTo>
                  <a:pt x="3351963" y="1703683"/>
                </a:lnTo>
                <a:lnTo>
                  <a:pt x="1648280" y="3351963"/>
                </a:lnTo>
                <a:lnTo>
                  <a:pt x="0" y="1648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0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00375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01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56430">
            <a:off x="3293513" y="1057291"/>
            <a:ext cx="1853499" cy="254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15366">
            <a:off x="1148168" y="1065672"/>
            <a:ext cx="1853499" cy="254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 rot="20792528">
            <a:off x="1244676" y="1224584"/>
            <a:ext cx="1588294" cy="1939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2"/>
          </p:nvPr>
        </p:nvSpPr>
        <p:spPr>
          <a:xfrm rot="648612">
            <a:off x="3468756" y="1230517"/>
            <a:ext cx="1588294" cy="19399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5393" y="3645752"/>
            <a:ext cx="1853499" cy="254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Picture Placeholder 15"/>
          <p:cNvSpPr>
            <a:spLocks noGrp="1"/>
          </p:cNvSpPr>
          <p:nvPr>
            <p:ph type="pic" sz="quarter" idx="11"/>
          </p:nvPr>
        </p:nvSpPr>
        <p:spPr>
          <a:xfrm rot="21218486">
            <a:off x="1961706" y="3750639"/>
            <a:ext cx="1588294" cy="19399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63621" y="600498"/>
            <a:ext cx="3838433" cy="5117910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215754" y="1037226"/>
            <a:ext cx="1506371" cy="200849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52781" y="5065592"/>
            <a:ext cx="1122529" cy="149670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64772" y="5065591"/>
            <a:ext cx="1122529" cy="149670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243550" y="1037226"/>
            <a:ext cx="1506371" cy="2008495"/>
          </a:xfrm>
          <a:custGeom>
            <a:avLst/>
            <a:gdLst>
              <a:gd name="connsiteX0" fmla="*/ 2558955 w 5117910"/>
              <a:gd name="connsiteY0" fmla="*/ 0 h 5117910"/>
              <a:gd name="connsiteX1" fmla="*/ 5117910 w 5117910"/>
              <a:gd name="connsiteY1" fmla="*/ 2558955 h 5117910"/>
              <a:gd name="connsiteX2" fmla="*/ 2558955 w 5117910"/>
              <a:gd name="connsiteY2" fmla="*/ 5117910 h 5117910"/>
              <a:gd name="connsiteX3" fmla="*/ 0 w 5117910"/>
              <a:gd name="connsiteY3" fmla="*/ 2558955 h 511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7910" h="5117910">
                <a:moveTo>
                  <a:pt x="2558955" y="0"/>
                </a:moveTo>
                <a:lnTo>
                  <a:pt x="5117910" y="2558955"/>
                </a:lnTo>
                <a:lnTo>
                  <a:pt x="2558955" y="5117910"/>
                </a:lnTo>
                <a:lnTo>
                  <a:pt x="0" y="2558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3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0"/>
          </p:nvPr>
        </p:nvSpPr>
        <p:spPr>
          <a:xfrm>
            <a:off x="637219" y="1687132"/>
            <a:ext cx="5756672" cy="4481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256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58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128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1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7961" y="1764406"/>
            <a:ext cx="2501721" cy="3335628"/>
          </a:xfrm>
          <a:custGeom>
            <a:avLst/>
            <a:gdLst>
              <a:gd name="connsiteX0" fmla="*/ 1667814 w 3335628"/>
              <a:gd name="connsiteY0" fmla="*/ 0 h 3335628"/>
              <a:gd name="connsiteX1" fmla="*/ 3335628 w 3335628"/>
              <a:gd name="connsiteY1" fmla="*/ 1667814 h 3335628"/>
              <a:gd name="connsiteX2" fmla="*/ 1667814 w 3335628"/>
              <a:gd name="connsiteY2" fmla="*/ 3335628 h 3335628"/>
              <a:gd name="connsiteX3" fmla="*/ 0 w 3335628"/>
              <a:gd name="connsiteY3" fmla="*/ 1667814 h 3335628"/>
              <a:gd name="connsiteX4" fmla="*/ 1667814 w 3335628"/>
              <a:gd name="connsiteY4" fmla="*/ 0 h 333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28" h="3335628">
                <a:moveTo>
                  <a:pt x="1667814" y="0"/>
                </a:moveTo>
                <a:cubicBezTo>
                  <a:pt x="2588922" y="0"/>
                  <a:pt x="3335628" y="746706"/>
                  <a:pt x="3335628" y="1667814"/>
                </a:cubicBezTo>
                <a:cubicBezTo>
                  <a:pt x="3335628" y="2588922"/>
                  <a:pt x="2588922" y="3335628"/>
                  <a:pt x="1667814" y="3335628"/>
                </a:cubicBezTo>
                <a:cubicBezTo>
                  <a:pt x="746706" y="3335628"/>
                  <a:pt x="0" y="2588922"/>
                  <a:pt x="0" y="1667814"/>
                </a:cubicBezTo>
                <a:cubicBezTo>
                  <a:pt x="0" y="746706"/>
                  <a:pt x="746706" y="0"/>
                  <a:pt x="16678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30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90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40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64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69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37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70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34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435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66057" y="746486"/>
            <a:ext cx="2011886" cy="2682514"/>
          </a:xfrm>
          <a:custGeom>
            <a:avLst/>
            <a:gdLst>
              <a:gd name="connsiteX0" fmla="*/ 1667814 w 3335628"/>
              <a:gd name="connsiteY0" fmla="*/ 0 h 3335628"/>
              <a:gd name="connsiteX1" fmla="*/ 3335628 w 3335628"/>
              <a:gd name="connsiteY1" fmla="*/ 1667814 h 3335628"/>
              <a:gd name="connsiteX2" fmla="*/ 1667814 w 3335628"/>
              <a:gd name="connsiteY2" fmla="*/ 3335628 h 3335628"/>
              <a:gd name="connsiteX3" fmla="*/ 0 w 3335628"/>
              <a:gd name="connsiteY3" fmla="*/ 1667814 h 3335628"/>
              <a:gd name="connsiteX4" fmla="*/ 1667814 w 3335628"/>
              <a:gd name="connsiteY4" fmla="*/ 0 h 333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28" h="3335628">
                <a:moveTo>
                  <a:pt x="1667814" y="0"/>
                </a:moveTo>
                <a:cubicBezTo>
                  <a:pt x="2588922" y="0"/>
                  <a:pt x="3335628" y="746706"/>
                  <a:pt x="3335628" y="1667814"/>
                </a:cubicBezTo>
                <a:cubicBezTo>
                  <a:pt x="3335628" y="2588922"/>
                  <a:pt x="2588922" y="3335628"/>
                  <a:pt x="1667814" y="3335628"/>
                </a:cubicBezTo>
                <a:cubicBezTo>
                  <a:pt x="746706" y="3335628"/>
                  <a:pt x="0" y="2588922"/>
                  <a:pt x="0" y="1667814"/>
                </a:cubicBezTo>
                <a:cubicBezTo>
                  <a:pt x="0" y="746706"/>
                  <a:pt x="746706" y="0"/>
                  <a:pt x="16678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19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28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6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16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220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26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5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92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17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01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0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58936" y="0"/>
            <a:ext cx="6473537" cy="6858000"/>
          </a:xfrm>
          <a:custGeom>
            <a:avLst/>
            <a:gdLst>
              <a:gd name="connsiteX0" fmla="*/ 1714500 w 8631382"/>
              <a:gd name="connsiteY0" fmla="*/ 0 h 6858000"/>
              <a:gd name="connsiteX1" fmla="*/ 8631382 w 8631382"/>
              <a:gd name="connsiteY1" fmla="*/ 0 h 6858000"/>
              <a:gd name="connsiteX2" fmla="*/ 6916882 w 8631382"/>
              <a:gd name="connsiteY2" fmla="*/ 6858000 h 6858000"/>
              <a:gd name="connsiteX3" fmla="*/ 0 w 86313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1382" h="6858000">
                <a:moveTo>
                  <a:pt x="1714500" y="0"/>
                </a:moveTo>
                <a:lnTo>
                  <a:pt x="8631382" y="0"/>
                </a:lnTo>
                <a:lnTo>
                  <a:pt x="6916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619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33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86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13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2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669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84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42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59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13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1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15425" cy="6819900"/>
          </a:xfrm>
          <a:custGeom>
            <a:avLst/>
            <a:gdLst>
              <a:gd name="connsiteX0" fmla="*/ 6076950 w 12153900"/>
              <a:gd name="connsiteY0" fmla="*/ 0 h 6819900"/>
              <a:gd name="connsiteX1" fmla="*/ 12153900 w 12153900"/>
              <a:gd name="connsiteY1" fmla="*/ 0 h 6819900"/>
              <a:gd name="connsiteX2" fmla="*/ 6076950 w 12153900"/>
              <a:gd name="connsiteY2" fmla="*/ 6819900 h 6819900"/>
              <a:gd name="connsiteX3" fmla="*/ 0 w 12153900"/>
              <a:gd name="connsiteY3" fmla="*/ 6819900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3900" h="6819900">
                <a:moveTo>
                  <a:pt x="6076950" y="0"/>
                </a:moveTo>
                <a:lnTo>
                  <a:pt x="12153900" y="0"/>
                </a:lnTo>
                <a:lnTo>
                  <a:pt x="6076950" y="6819900"/>
                </a:lnTo>
                <a:lnTo>
                  <a:pt x="0" y="6819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680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2862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384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rot="20845861">
            <a:off x="451263" y="1590365"/>
            <a:ext cx="3677271" cy="3677271"/>
          </a:xfrm>
          <a:custGeom>
            <a:avLst/>
            <a:gdLst>
              <a:gd name="connsiteX0" fmla="*/ 3134226 w 5433333"/>
              <a:gd name="connsiteY0" fmla="*/ 231 h 5433333"/>
              <a:gd name="connsiteX1" fmla="*/ 3859028 w 5433333"/>
              <a:gd name="connsiteY1" fmla="*/ 406376 h 5433333"/>
              <a:gd name="connsiteX2" fmla="*/ 5292710 w 5433333"/>
              <a:gd name="connsiteY2" fmla="*/ 2636451 h 5433333"/>
              <a:gd name="connsiteX3" fmla="*/ 5026958 w 5433333"/>
              <a:gd name="connsiteY3" fmla="*/ 3859028 h 5433333"/>
              <a:gd name="connsiteX4" fmla="*/ 2796883 w 5433333"/>
              <a:gd name="connsiteY4" fmla="*/ 5292710 h 5433333"/>
              <a:gd name="connsiteX5" fmla="*/ 1574307 w 5433333"/>
              <a:gd name="connsiteY5" fmla="*/ 5026958 h 5433333"/>
              <a:gd name="connsiteX6" fmla="*/ 140624 w 5433333"/>
              <a:gd name="connsiteY6" fmla="*/ 2796883 h 5433333"/>
              <a:gd name="connsiteX7" fmla="*/ 406376 w 5433333"/>
              <a:gd name="connsiteY7" fmla="*/ 1574307 h 5433333"/>
              <a:gd name="connsiteX8" fmla="*/ 2636451 w 5433333"/>
              <a:gd name="connsiteY8" fmla="*/ 140624 h 5433333"/>
              <a:gd name="connsiteX9" fmla="*/ 3134226 w 5433333"/>
              <a:gd name="connsiteY9" fmla="*/ 231 h 543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3333" h="5433333">
                <a:moveTo>
                  <a:pt x="3134226" y="231"/>
                </a:moveTo>
                <a:cubicBezTo>
                  <a:pt x="3418149" y="6704"/>
                  <a:pt x="3693890" y="149507"/>
                  <a:pt x="3859028" y="406376"/>
                </a:cubicBezTo>
                <a:lnTo>
                  <a:pt x="5292710" y="2636451"/>
                </a:lnTo>
                <a:cubicBezTo>
                  <a:pt x="5556930" y="3047442"/>
                  <a:pt x="5437949" y="3594808"/>
                  <a:pt x="5026958" y="3859028"/>
                </a:cubicBezTo>
                <a:lnTo>
                  <a:pt x="2796883" y="5292710"/>
                </a:lnTo>
                <a:cubicBezTo>
                  <a:pt x="2385893" y="5556930"/>
                  <a:pt x="1838526" y="5437949"/>
                  <a:pt x="1574307" y="5026958"/>
                </a:cubicBezTo>
                <a:lnTo>
                  <a:pt x="140624" y="2796883"/>
                </a:lnTo>
                <a:cubicBezTo>
                  <a:pt x="-123596" y="2385893"/>
                  <a:pt x="-4614" y="1838526"/>
                  <a:pt x="406376" y="1574307"/>
                </a:cubicBezTo>
                <a:lnTo>
                  <a:pt x="2636451" y="140624"/>
                </a:lnTo>
                <a:cubicBezTo>
                  <a:pt x="2790573" y="41542"/>
                  <a:pt x="2963872" y="-3653"/>
                  <a:pt x="3134226" y="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2463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642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1582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51179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00775" y="2114550"/>
            <a:ext cx="2717714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1582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251179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6200775" y="4972050"/>
            <a:ext cx="2717714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301582" y="609600"/>
            <a:ext cx="8616907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3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39878" y="1925638"/>
            <a:ext cx="4404122" cy="2405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10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1105" y="846221"/>
            <a:ext cx="3657600" cy="36576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6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4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1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81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0" r:id="rId14"/>
    <p:sldLayoutId id="2147483815" r:id="rId15"/>
    <p:sldLayoutId id="2147483769" r:id="rId16"/>
    <p:sldLayoutId id="2147483713" r:id="rId17"/>
    <p:sldLayoutId id="2147483814" r:id="rId18"/>
    <p:sldLayoutId id="2147483712" r:id="rId19"/>
    <p:sldLayoutId id="2147483816" r:id="rId20"/>
    <p:sldLayoutId id="2147483714" r:id="rId21"/>
    <p:sldLayoutId id="2147483715" r:id="rId22"/>
    <p:sldLayoutId id="2147483716" r:id="rId23"/>
    <p:sldLayoutId id="2147483764" r:id="rId24"/>
    <p:sldLayoutId id="2147483765" r:id="rId25"/>
    <p:sldLayoutId id="2147483766" r:id="rId26"/>
    <p:sldLayoutId id="2147483809" r:id="rId27"/>
    <p:sldLayoutId id="2147483767" r:id="rId28"/>
    <p:sldLayoutId id="2147483768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7" r:id="rId36"/>
    <p:sldLayoutId id="2147483778" r:id="rId37"/>
    <p:sldLayoutId id="2147483779" r:id="rId38"/>
    <p:sldLayoutId id="2147483780" r:id="rId39"/>
    <p:sldLayoutId id="2147483804" r:id="rId40"/>
    <p:sldLayoutId id="2147483805" r:id="rId41"/>
    <p:sldLayoutId id="2147483806" r:id="rId42"/>
    <p:sldLayoutId id="2147483807" r:id="rId43"/>
    <p:sldLayoutId id="2147483808" r:id="rId44"/>
    <p:sldLayoutId id="2147483811" r:id="rId45"/>
    <p:sldLayoutId id="2147483812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2493C-64D7-45E0-9B64-F5BE04208726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FF784-6C2A-48BE-B2B9-2310CD18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6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22493C-64D7-45E0-9B64-F5BE04208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6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B5FED-8B4A-4C3F-828E-617254191C30}" type="datetimeFigureOut">
              <a:rPr lang="en-US" smtClean="0"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A7D7-C998-4776-B998-2C6B75D46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2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9.png"/><Relationship Id="rId5" Type="http://schemas.microsoft.com/office/2007/relationships/hdphoto" Target="../media/hdphoto5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7.pn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2738" y="2126170"/>
            <a:ext cx="1314450" cy="1769326"/>
            <a:chOff x="1828800" y="1668379"/>
            <a:chExt cx="1314450" cy="3176336"/>
          </a:xfrm>
          <a:solidFill>
            <a:srgbClr val="2C83B9"/>
          </a:solidFill>
        </p:grpSpPr>
        <p:sp>
          <p:nvSpPr>
            <p:cNvPr id="9" name="Rectangle 8"/>
            <p:cNvSpPr/>
            <p:nvPr/>
          </p:nvSpPr>
          <p:spPr>
            <a:xfrm>
              <a:off x="1828800" y="1668379"/>
              <a:ext cx="48126" cy="3176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52863" y="1668379"/>
              <a:ext cx="129038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0" y="4803152"/>
              <a:ext cx="1290387" cy="415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7341325" y="2085220"/>
            <a:ext cx="1314450" cy="1769326"/>
            <a:chOff x="1828800" y="1668379"/>
            <a:chExt cx="1314450" cy="3176336"/>
          </a:xfrm>
          <a:solidFill>
            <a:srgbClr val="C2DFF0"/>
          </a:solidFill>
        </p:grpSpPr>
        <p:sp>
          <p:nvSpPr>
            <p:cNvPr id="13" name="Rectangle 12"/>
            <p:cNvSpPr/>
            <p:nvPr/>
          </p:nvSpPr>
          <p:spPr>
            <a:xfrm>
              <a:off x="1828800" y="1668379"/>
              <a:ext cx="48126" cy="3176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52863" y="1668379"/>
              <a:ext cx="129038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28800" y="4803152"/>
              <a:ext cx="1290387" cy="415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775856"/>
            <a:ext cx="9144000" cy="76338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17188" y="3680053"/>
            <a:ext cx="5623843" cy="430887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PERMENPANRB NOMOR 15 TAHUN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85220"/>
            <a:ext cx="9168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400" dirty="0">
                <a:solidFill>
                  <a:srgbClr val="1F608A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PENYUSUNAN </a:t>
            </a:r>
            <a:r>
              <a:rPr lang="en-US" sz="4800" spc="-4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 </a:t>
            </a:r>
          </a:p>
          <a:p>
            <a:pPr algn="ctr"/>
            <a:r>
              <a:rPr lang="en-US" sz="4800" spc="-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WC Mano Negra Bta"/>
              </a:rPr>
              <a:t>STANDAR PELAYANAN PUBLIK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30" y="945362"/>
            <a:ext cx="859465" cy="11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14663" y="353288"/>
            <a:ext cx="4816837" cy="830995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48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AU" sz="48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Persyaratan</a:t>
            </a:r>
            <a:endParaRPr lang="en-US" sz="4800" b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553" y="1366129"/>
            <a:ext cx="6244965" cy="2031323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2800" b="1" dirty="0">
                <a:latin typeface="Raleway" charset="0"/>
              </a:rPr>
              <a:t>Syarat (dokumen atau barang/hal lain) yang harus dipenuhi dalam pengurusan suatu jenis pelayanan, baik persyaratan teknis maupun administratif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7"/>
            <a:ext cx="2457013" cy="227932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E1B34D-7558-4944-8827-D2BB9ADA1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67" y="3747070"/>
            <a:ext cx="2315668" cy="287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96629-4F46-4480-8B69-7BBDE2912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81" y="3998794"/>
            <a:ext cx="4006733" cy="24354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277268" y="3893112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14663" y="394231"/>
            <a:ext cx="6529337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AU" sz="32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AU" sz="32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AU" sz="32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Mekanisme</a:t>
            </a:r>
            <a:r>
              <a:rPr lang="en-AU" sz="32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AU" sz="32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endParaRPr lang="en-US" sz="3200" b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553" y="1366129"/>
            <a:ext cx="6244965" cy="1255726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>
                <a:latin typeface="Raleway" charset="0"/>
              </a:rPr>
              <a:t>Tata </a:t>
            </a:r>
            <a:r>
              <a:rPr lang="en-AU" sz="2800" b="1" dirty="0" err="1">
                <a:latin typeface="Raleway" charset="0"/>
              </a:rPr>
              <a:t>cara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dibakukan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bagi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solidFill>
                  <a:srgbClr val="FF0000"/>
                </a:solidFill>
                <a:latin typeface="Raleway" charset="0"/>
              </a:rPr>
              <a:t>penerima</a:t>
            </a:r>
            <a:r>
              <a:rPr lang="en-AU" sz="2800" b="1" dirty="0">
                <a:solidFill>
                  <a:srgbClr val="FF0000"/>
                </a:solidFill>
                <a:latin typeface="Raleway" charset="0"/>
              </a:rPr>
              <a:t> </a:t>
            </a:r>
            <a:r>
              <a:rPr lang="en-AU" sz="2800" b="1" dirty="0" err="1">
                <a:solidFill>
                  <a:srgbClr val="FF0000"/>
                </a:solidFill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termasuk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pengaduan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7"/>
            <a:ext cx="2457013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277268" y="3893112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78196" y="3008979"/>
            <a:ext cx="5239154" cy="3367967"/>
            <a:chOff x="2378196" y="3008979"/>
            <a:chExt cx="5239154" cy="33679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1DD416-2D2E-4B3B-A502-18336CC7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196" y="3008979"/>
              <a:ext cx="5239154" cy="3367967"/>
            </a:xfrm>
            <a:prstGeom prst="rect">
              <a:avLst/>
            </a:prstGeom>
          </p:spPr>
        </p:pic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1181F30C-E198-417D-93F2-8990F52FBE37}"/>
                </a:ext>
              </a:extLst>
            </p:cNvPr>
            <p:cNvSpPr/>
            <p:nvPr/>
          </p:nvSpPr>
          <p:spPr>
            <a:xfrm>
              <a:off x="3954780" y="3545270"/>
              <a:ext cx="545658" cy="743742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73E63D49-3C09-4433-A3C3-10E380C5AFFF}"/>
                </a:ext>
              </a:extLst>
            </p:cNvPr>
            <p:cNvSpPr/>
            <p:nvPr/>
          </p:nvSpPr>
          <p:spPr>
            <a:xfrm>
              <a:off x="5898920" y="3545270"/>
              <a:ext cx="605247" cy="743742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EB369868-8A87-4008-B8F6-78DF8C5F7040}"/>
                </a:ext>
              </a:extLst>
            </p:cNvPr>
            <p:cNvSpPr/>
            <p:nvPr/>
          </p:nvSpPr>
          <p:spPr>
            <a:xfrm>
              <a:off x="4227609" y="5119999"/>
              <a:ext cx="545658" cy="743743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2E6D4D-E6B0-4872-A9EF-E22068C2D35F}"/>
              </a:ext>
            </a:extLst>
          </p:cNvPr>
          <p:cNvSpPr txBox="1"/>
          <p:nvPr/>
        </p:nvSpPr>
        <p:spPr>
          <a:xfrm>
            <a:off x="277268" y="6485961"/>
            <a:ext cx="8238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Catatan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: yang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diberi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tanda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“x”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tidak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perlu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ditulis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dalam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Standar</a:t>
            </a:r>
            <a:r>
              <a:rPr lang="en-AU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1400" i="1" dirty="0" err="1">
                <a:solidFill>
                  <a:schemeClr val="bg1">
                    <a:lumMod val="65000"/>
                  </a:schemeClr>
                </a:solidFill>
              </a:rPr>
              <a:t>Pelayanan</a:t>
            </a:r>
            <a:endParaRPr lang="en-AU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14663" y="394231"/>
            <a:ext cx="6529337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AU" sz="32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Jangka</a:t>
            </a:r>
            <a:r>
              <a:rPr lang="en-AU" sz="32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Waktu </a:t>
            </a:r>
            <a:r>
              <a:rPr lang="en-AU" sz="32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3200" b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553" y="1338833"/>
            <a:ext cx="6244965" cy="1643525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Jangka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waktu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diperlukan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untuk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menyelesaikan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seluruh</a:t>
            </a:r>
            <a:r>
              <a:rPr lang="en-AU" sz="2800" b="1" dirty="0">
                <a:latin typeface="Raleway" charset="0"/>
              </a:rPr>
              <a:t> proses </a:t>
            </a:r>
            <a:r>
              <a:rPr lang="en-AU" sz="2800" b="1" dirty="0" err="1"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dari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setiap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jenis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7"/>
            <a:ext cx="2457013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277268" y="3893112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26792-3C8E-40E0-8C73-AA041998A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69" y="3534770"/>
            <a:ext cx="3158166" cy="321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53FE2-5A2D-4E2D-8887-42CAC75CC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4343" b="10401"/>
          <a:stretch/>
        </p:blipFill>
        <p:spPr>
          <a:xfrm>
            <a:off x="5708565" y="3440931"/>
            <a:ext cx="2609297" cy="33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14663" y="394231"/>
            <a:ext cx="6529337" cy="707884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40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en-AU" sz="40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Biaya</a:t>
            </a:r>
            <a:r>
              <a:rPr lang="en-AU" sz="40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/Tarif</a:t>
            </a:r>
            <a:endParaRPr lang="en-US" sz="4000" b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553" y="1338833"/>
            <a:ext cx="6244965" cy="1643525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Ongkos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dikenakan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kepada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penerima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layanan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dalam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mengurus</a:t>
            </a:r>
            <a:r>
              <a:rPr lang="en-AU" sz="2800" b="1" dirty="0">
                <a:latin typeface="Raleway" charset="0"/>
              </a:rPr>
              <a:t> dan/</a:t>
            </a:r>
            <a:r>
              <a:rPr lang="en-AU" sz="2800" b="1" dirty="0" err="1">
                <a:latin typeface="Raleway" charset="0"/>
              </a:rPr>
              <a:t>atau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memperoleh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dari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penyelenggara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7"/>
            <a:ext cx="2457013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277268" y="3893112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A2557-6B84-4807-8A22-7DC7E5D39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7" y="3429000"/>
            <a:ext cx="3555944" cy="314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E4A16-1D3C-44CF-A17C-AC3D536EF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80" y="4121624"/>
            <a:ext cx="3135038" cy="185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14663" y="394231"/>
            <a:ext cx="6529337" cy="707884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40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en-AU" sz="40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Produk</a:t>
            </a:r>
            <a:r>
              <a:rPr lang="en-AU" sz="40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40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4000" b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553" y="1338833"/>
            <a:ext cx="6244965" cy="1255726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>
                <a:latin typeface="Raleway" charset="0"/>
              </a:rPr>
              <a:t>Hasil </a:t>
            </a:r>
            <a:r>
              <a:rPr lang="en-AU" sz="2800" b="1" dirty="0" err="1"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diberikan</a:t>
            </a:r>
            <a:r>
              <a:rPr lang="en-AU" sz="2800" b="1" dirty="0">
                <a:latin typeface="Raleway" charset="0"/>
              </a:rPr>
              <a:t> dan </a:t>
            </a:r>
            <a:r>
              <a:rPr lang="en-AU" sz="2800" b="1" dirty="0" err="1">
                <a:latin typeface="Raleway" charset="0"/>
              </a:rPr>
              <a:t>diterima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sesuai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dengan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ketentuan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telah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ditetapkan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7"/>
            <a:ext cx="2457013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316261" y="5208330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47" y="4550656"/>
            <a:ext cx="2994815" cy="224611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470306" y="3021769"/>
            <a:ext cx="4860647" cy="1356549"/>
            <a:chOff x="2219025" y="2918614"/>
            <a:chExt cx="4860647" cy="13565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9025" y="2918614"/>
              <a:ext cx="4389592" cy="3456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025" y="3276065"/>
              <a:ext cx="4860647" cy="999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91" y="3172916"/>
            <a:ext cx="2741758" cy="36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14663" y="394231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en-AU" sz="36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Aduan</a:t>
            </a:r>
            <a:r>
              <a:rPr lang="en-AU" sz="36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Saran, &amp; </a:t>
            </a:r>
            <a:r>
              <a:rPr lang="en-AU" sz="3600" b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Masukan</a:t>
            </a:r>
            <a:endParaRPr lang="en-US" sz="3600" b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553" y="1338833"/>
            <a:ext cx="6244965" cy="867928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>
                <a:latin typeface="Raleway" charset="0"/>
              </a:rPr>
              <a:t>Tata </a:t>
            </a:r>
            <a:r>
              <a:rPr lang="en-AU" sz="2800" b="1" dirty="0" err="1">
                <a:latin typeface="Raleway" charset="0"/>
              </a:rPr>
              <a:t>cara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pelaksanaan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penanganan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pengaduan</a:t>
            </a:r>
            <a:r>
              <a:rPr lang="en-AU" sz="2800" b="1" dirty="0">
                <a:latin typeface="Raleway" charset="0"/>
              </a:rPr>
              <a:t> dan </a:t>
            </a:r>
            <a:r>
              <a:rPr lang="en-AU" sz="2800" b="1" dirty="0" err="1">
                <a:latin typeface="Raleway" charset="0"/>
              </a:rPr>
              <a:t>tindak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lanjut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7"/>
            <a:ext cx="2457013" cy="227932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 t="2601" b="59814"/>
          <a:stretch/>
        </p:blipFill>
        <p:spPr>
          <a:xfrm>
            <a:off x="4414495" y="3030901"/>
            <a:ext cx="4257062" cy="1701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8" y="3045944"/>
            <a:ext cx="3763816" cy="3758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95" y="4919760"/>
            <a:ext cx="2493818" cy="1884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64" y="4887786"/>
            <a:ext cx="2009035" cy="1916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-46620" y="4445297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u="sng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u="sng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Dasar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133" y="1125414"/>
            <a:ext cx="6244965" cy="1255726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Peraturan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perundang-undangan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menjadi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dasar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penyelenggaraan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3040391" y="4504130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r="45455"/>
          <a:stretch/>
        </p:blipFill>
        <p:spPr>
          <a:xfrm>
            <a:off x="81169" y="2926895"/>
            <a:ext cx="2746165" cy="3880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27"/>
          <a:stretch/>
        </p:blipFill>
        <p:spPr>
          <a:xfrm>
            <a:off x="4892743" y="4136401"/>
            <a:ext cx="4166011" cy="15654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75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Sarpras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Fasilitas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133" y="1125414"/>
            <a:ext cx="5106703" cy="2419122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Peralatan</a:t>
            </a:r>
            <a:r>
              <a:rPr lang="en-AU" sz="2800" b="1" dirty="0">
                <a:latin typeface="Raleway" charset="0"/>
              </a:rPr>
              <a:t> dan </a:t>
            </a:r>
            <a:r>
              <a:rPr lang="en-AU" sz="2800" b="1" dirty="0" err="1">
                <a:latin typeface="Raleway" charset="0"/>
              </a:rPr>
              <a:t>fasilitas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diperlukan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dalam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penyelenggaraan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termasuk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peralatan</a:t>
            </a:r>
            <a:r>
              <a:rPr lang="en-AU" sz="2800" b="1" dirty="0">
                <a:latin typeface="Raleway" charset="0"/>
              </a:rPr>
              <a:t> dan </a:t>
            </a:r>
            <a:r>
              <a:rPr lang="en-AU" sz="2800" b="1" dirty="0" err="1">
                <a:latin typeface="Raleway" charset="0"/>
              </a:rPr>
              <a:t>fasilitas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bagi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kelompok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rentan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98" y="-14251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4228728" y="4927730"/>
            <a:ext cx="1742702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5"/>
          <a:stretch/>
        </p:blipFill>
        <p:spPr>
          <a:xfrm>
            <a:off x="127118" y="4371929"/>
            <a:ext cx="3932416" cy="2324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82" y="2944167"/>
            <a:ext cx="3199501" cy="38284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34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Kompetensi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133" y="1125414"/>
            <a:ext cx="6244965" cy="1643525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Kemampuan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harus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dimiliki</a:t>
            </a:r>
            <a:r>
              <a:rPr lang="en-AU" sz="2800" b="1" dirty="0">
                <a:latin typeface="Raleway" charset="0"/>
              </a:rPr>
              <a:t> oleh </a:t>
            </a:r>
            <a:r>
              <a:rPr lang="en-AU" sz="2800" b="1" dirty="0" err="1">
                <a:latin typeface="Raleway" charset="0"/>
              </a:rPr>
              <a:t>pelaksana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meliputi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pengetahuan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keahlian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keterampilan</a:t>
            </a:r>
            <a:r>
              <a:rPr lang="en-AU" sz="2800" b="1" dirty="0">
                <a:latin typeface="Raleway" charset="0"/>
              </a:rPr>
              <a:t>, dan </a:t>
            </a:r>
            <a:r>
              <a:rPr lang="en-AU" sz="2800" b="1" dirty="0" err="1">
                <a:latin typeface="Raleway" charset="0"/>
              </a:rPr>
              <a:t>pengalaman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5614057" y="6225972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6" y="3711654"/>
            <a:ext cx="4906060" cy="314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57" y="3744197"/>
            <a:ext cx="3121152" cy="2340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Pengawasan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Internal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133" y="1125414"/>
            <a:ext cx="6244965" cy="2031323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Sistem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pengendalian</a:t>
            </a:r>
            <a:r>
              <a:rPr lang="en-AU" sz="2800" b="1" dirty="0">
                <a:latin typeface="Raleway" charset="0"/>
              </a:rPr>
              <a:t> intern dan </a:t>
            </a:r>
            <a:r>
              <a:rPr lang="en-AU" sz="2800" b="1" dirty="0" err="1">
                <a:latin typeface="Raleway" charset="0"/>
              </a:rPr>
              <a:t>pengawasan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langsung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dilakukan</a:t>
            </a:r>
            <a:r>
              <a:rPr lang="en-AU" sz="2800" b="1" dirty="0">
                <a:latin typeface="Raleway" charset="0"/>
              </a:rPr>
              <a:t> oleh </a:t>
            </a:r>
            <a:r>
              <a:rPr lang="en-AU" sz="2800" b="1" dirty="0" err="1">
                <a:latin typeface="Raleway" charset="0"/>
              </a:rPr>
              <a:t>pimpinan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satuan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kerja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atau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atasan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langsung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pelaksana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338133" y="3751829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6" y="4543330"/>
            <a:ext cx="4915586" cy="2124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78" y="4543330"/>
            <a:ext cx="3201774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3947" y="199793"/>
            <a:ext cx="39837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Latar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Belakang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83947" y="1099248"/>
            <a:ext cx="4437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Beberapa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hal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yang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menyebabkan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pentingnya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disusun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Standar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Pelayanan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rPr>
              <a:t>Publik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33" y="936746"/>
            <a:ext cx="4163007" cy="681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21610" y="3133750"/>
            <a:ext cx="2488717" cy="40010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defTabSz="913063"/>
            <a:r>
              <a:rPr lang="en-AU" sz="2000" b="1" dirty="0"/>
              <a:t>AMANAT UU 25/2009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1210" y="5769845"/>
            <a:ext cx="2681526" cy="40010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defTabSz="913063"/>
            <a:r>
              <a:rPr lang="en-US" sz="2000" b="1" dirty="0"/>
              <a:t>ASPIRASI MASYARAKAT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95672" y="4823099"/>
            <a:ext cx="2978979" cy="400108"/>
          </a:xfrm>
          <a:prstGeom prst="rect">
            <a:avLst/>
          </a:prstGeom>
        </p:spPr>
        <p:txBody>
          <a:bodyPr wrap="none" lIns="91324" tIns="45719" rIns="91324" bIns="45719">
            <a:spAutoFit/>
          </a:bodyPr>
          <a:lstStyle/>
          <a:p>
            <a:pPr defTabSz="913063"/>
            <a:r>
              <a:rPr lang="en-US" sz="2000" b="1" dirty="0"/>
              <a:t>JAMINAN DAN KEPASTIAN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861">
            <a:off x="356157" y="1705268"/>
            <a:ext cx="2965978" cy="3015914"/>
          </a:xfr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DA26E-D9B6-4C0C-81D1-1B4909B8F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55" y="3503080"/>
            <a:ext cx="2105025" cy="217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F8074-8FAC-4FA0-B109-0AA8740C76B8}"/>
              </a:ext>
            </a:extLst>
          </p:cNvPr>
          <p:cNvSpPr txBox="1"/>
          <p:nvPr/>
        </p:nvSpPr>
        <p:spPr>
          <a:xfrm>
            <a:off x="6952379" y="3592286"/>
            <a:ext cx="2105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UU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mewajiban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setiap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penyelenggara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pelayanan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publik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untuk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menyusun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SP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DE7455-43DE-4C80-8D89-E69719F6A7B1}"/>
              </a:ext>
            </a:extLst>
          </p:cNvPr>
          <p:cNvSpPr txBox="1"/>
          <p:nvPr/>
        </p:nvSpPr>
        <p:spPr>
          <a:xfrm>
            <a:off x="6008913" y="6125094"/>
            <a:ext cx="266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Masyarakat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menginginkan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pelayanan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publik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berkualitas</a:t>
            </a:r>
            <a:endParaRPr lang="en-A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547914-73C8-42E8-86D7-CB1516020C2F}"/>
              </a:ext>
            </a:extLst>
          </p:cNvPr>
          <p:cNvSpPr txBox="1"/>
          <p:nvPr/>
        </p:nvSpPr>
        <p:spPr>
          <a:xfrm>
            <a:off x="1938389" y="5276623"/>
            <a:ext cx="303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Sebagai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jaminan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dan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kepastian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penyelenggaraan</a:t>
            </a:r>
            <a:r>
              <a:rPr lang="en-AU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sz="1600" i="1" dirty="0" err="1">
                <a:solidFill>
                  <a:schemeClr val="bg2">
                    <a:lumMod val="75000"/>
                  </a:schemeClr>
                </a:solidFill>
              </a:rPr>
              <a:t>pelayanan</a:t>
            </a:r>
            <a:endParaRPr lang="en-AU" sz="1600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  <p:bldP spid="16" grpId="0"/>
      <p:bldP spid="4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Jumlah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134" y="1125414"/>
            <a:ext cx="6143054" cy="2031323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Informasi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mengenai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komposisi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atau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jumlah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petugas</a:t>
            </a:r>
            <a:r>
              <a:rPr lang="en-AU" sz="2800" b="1" dirty="0">
                <a:latin typeface="Raleway" charset="0"/>
              </a:rPr>
              <a:t> yang </a:t>
            </a:r>
            <a:r>
              <a:rPr lang="en-AU" sz="2800" b="1" dirty="0" err="1">
                <a:latin typeface="Raleway" charset="0"/>
              </a:rPr>
              <a:t>melaksanakan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tugas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sesuai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dengan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pembagian</a:t>
            </a:r>
            <a:r>
              <a:rPr lang="en-AU" sz="2800" b="1" dirty="0">
                <a:latin typeface="Raleway" charset="0"/>
              </a:rPr>
              <a:t> dan </a:t>
            </a:r>
            <a:r>
              <a:rPr lang="en-AU" sz="2800" b="1" dirty="0" err="1">
                <a:latin typeface="Raleway" charset="0"/>
              </a:rPr>
              <a:t>uraian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tugasnya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69261" y="3792025"/>
            <a:ext cx="647639" cy="3046986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algn="ctr" defTabSz="913063">
              <a:defRPr/>
            </a:pP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  <a:p>
            <a:pPr algn="ctr" defTabSz="913063">
              <a:defRPr/>
            </a:pP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</a:p>
          <a:p>
            <a:pPr algn="ctr" defTabSz="913063">
              <a:defRPr/>
            </a:pP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</a:p>
          <a:p>
            <a:pPr algn="ctr" defTabSz="913063">
              <a:defRPr/>
            </a:pP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</a:p>
          <a:p>
            <a:pPr algn="ctr" defTabSz="913063">
              <a:defRPr/>
            </a:pP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</a:p>
          <a:p>
            <a:pPr algn="ctr" defTabSz="913063">
              <a:defRPr/>
            </a:pP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762" r="20160" b="7419"/>
          <a:stretch/>
        </p:blipFill>
        <p:spPr>
          <a:xfrm>
            <a:off x="1174579" y="4073916"/>
            <a:ext cx="3743611" cy="545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32" y="4870851"/>
            <a:ext cx="3804477" cy="1905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/>
          <a:stretch/>
        </p:blipFill>
        <p:spPr>
          <a:xfrm>
            <a:off x="5134706" y="3663086"/>
            <a:ext cx="3856139" cy="31397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54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Jaminan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085" y="945299"/>
            <a:ext cx="6283730" cy="3213185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400" b="1" dirty="0" err="1">
                <a:latin typeface="Raleway" charset="0"/>
              </a:rPr>
              <a:t>Memberikan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kepastian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pelayanan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dilaksanakan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sesuai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dengan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Standar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Pelayanan</a:t>
            </a:r>
            <a:r>
              <a:rPr lang="en-AU" sz="2400" b="1" dirty="0">
                <a:latin typeface="Raleway" charset="0"/>
              </a:rPr>
              <a:t>. </a:t>
            </a:r>
            <a:r>
              <a:rPr lang="en-AU" sz="2400" b="1" dirty="0" err="1">
                <a:latin typeface="Raleway" charset="0"/>
              </a:rPr>
              <a:t>Jaminan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Pelayanan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menunjukkan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kesanggupan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instansi</a:t>
            </a:r>
            <a:r>
              <a:rPr lang="en-AU" sz="2400" b="1" dirty="0">
                <a:latin typeface="Raleway" charset="0"/>
              </a:rPr>
              <a:t>/UPP </a:t>
            </a:r>
            <a:r>
              <a:rPr lang="en-AU" sz="2400" b="1" dirty="0" err="1">
                <a:latin typeface="Raleway" charset="0"/>
              </a:rPr>
              <a:t>sesuai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kapasitas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manajemen</a:t>
            </a:r>
            <a:r>
              <a:rPr lang="en-AU" sz="2400" b="1" dirty="0">
                <a:latin typeface="Raleway" charset="0"/>
              </a:rPr>
              <a:t> yang </a:t>
            </a:r>
            <a:r>
              <a:rPr lang="en-AU" sz="2400" b="1" dirty="0" err="1">
                <a:latin typeface="Raleway" charset="0"/>
              </a:rPr>
              <a:t>ada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untuk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memberikan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kepastian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bahwa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kualitas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penyelenggaraan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pelayanan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sesuai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dengan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Standar</a:t>
            </a:r>
            <a:r>
              <a:rPr lang="en-AU" sz="2400" b="1" dirty="0">
                <a:latin typeface="Raleway" charset="0"/>
              </a:rPr>
              <a:t> </a:t>
            </a:r>
            <a:r>
              <a:rPr lang="en-AU" sz="2400" b="1" dirty="0" err="1">
                <a:latin typeface="Raleway" charset="0"/>
              </a:rPr>
              <a:t>Pelayanan</a:t>
            </a:r>
            <a:r>
              <a:rPr lang="en-AU" sz="2400" b="1" dirty="0">
                <a:latin typeface="Raleway" charset="0"/>
              </a:rPr>
              <a:t>.</a:t>
            </a:r>
            <a:endParaRPr lang="en-AU" sz="2400" dirty="0"/>
          </a:p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400" b="1" dirty="0">
                <a:latin typeface="Raleway" charset="0"/>
              </a:rPr>
              <a:t> </a:t>
            </a:r>
            <a:endParaRPr lang="nn-NO" sz="24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90766" y="4809794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5"/>
          <a:stretch/>
        </p:blipFill>
        <p:spPr>
          <a:xfrm>
            <a:off x="24174" y="6047843"/>
            <a:ext cx="2859704" cy="764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/>
          <a:stretch/>
        </p:blipFill>
        <p:spPr>
          <a:xfrm>
            <a:off x="3008223" y="4785829"/>
            <a:ext cx="3675450" cy="2025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60" y="3854637"/>
            <a:ext cx="2313789" cy="23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Jaminan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Keamanan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5911" y="1823876"/>
            <a:ext cx="6244965" cy="1643525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Dalam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bentuk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komitmen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untuk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memberikan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kepastian</a:t>
            </a:r>
            <a:r>
              <a:rPr lang="en-AU" sz="2800" b="1" dirty="0">
                <a:latin typeface="Raleway" charset="0"/>
              </a:rPr>
              <a:t> rasa </a:t>
            </a:r>
            <a:r>
              <a:rPr lang="en-AU" sz="2800" b="1" dirty="0" err="1">
                <a:latin typeface="Raleway" charset="0"/>
              </a:rPr>
              <a:t>aman</a:t>
            </a:r>
            <a:r>
              <a:rPr lang="en-AU" sz="2800" b="1" dirty="0">
                <a:latin typeface="Raleway" charset="0"/>
              </a:rPr>
              <a:t>, </a:t>
            </a:r>
            <a:r>
              <a:rPr lang="en-AU" sz="2800" b="1" dirty="0" err="1">
                <a:latin typeface="Raleway" charset="0"/>
              </a:rPr>
              <a:t>bebas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dari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bahaya</a:t>
            </a:r>
            <a:r>
              <a:rPr lang="en-AU" sz="2800" b="1" dirty="0">
                <a:latin typeface="Raleway" charset="0"/>
              </a:rPr>
              <a:t>, dan </a:t>
            </a:r>
            <a:r>
              <a:rPr lang="en-AU" sz="2800" b="1" dirty="0" err="1">
                <a:latin typeface="Raleway" charset="0"/>
              </a:rPr>
              <a:t>resiko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keragu-raguan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415280" y="4013133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B48D0-C226-4475-B259-3804CDFFF287}"/>
              </a:ext>
            </a:extLst>
          </p:cNvPr>
          <p:cNvSpPr txBox="1"/>
          <p:nvPr/>
        </p:nvSpPr>
        <p:spPr>
          <a:xfrm>
            <a:off x="1156628" y="914497"/>
            <a:ext cx="5353355" cy="646329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Keselamatan</a:t>
            </a:r>
            <a:r>
              <a:rPr lang="en-AU" sz="36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6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/>
          <a:stretch/>
        </p:blipFill>
        <p:spPr>
          <a:xfrm>
            <a:off x="20097" y="5937157"/>
            <a:ext cx="4411226" cy="870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/>
          <a:stretch/>
        </p:blipFill>
        <p:spPr>
          <a:xfrm>
            <a:off x="4541943" y="4083342"/>
            <a:ext cx="4550803" cy="2724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81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3726" y="366310"/>
            <a:ext cx="6529337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14. </a:t>
            </a:r>
            <a:r>
              <a:rPr lang="en-AU" sz="32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Evaluasi</a:t>
            </a:r>
            <a:r>
              <a:rPr lang="en-AU" sz="32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2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Kinerja</a:t>
            </a:r>
            <a:r>
              <a:rPr lang="en-AU" sz="3200" b="1" u="sng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3200" b="1" u="sng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3200" b="1" u="sng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8133" y="1125414"/>
            <a:ext cx="6244965" cy="1255726"/>
          </a:xfrm>
          <a:prstGeom prst="rect">
            <a:avLst/>
          </a:prstGeom>
        </p:spPr>
        <p:txBody>
          <a:bodyPr wrap="square" lIns="91324" tIns="45719" rIns="91324" bIns="45719">
            <a:spAutoFit/>
          </a:bodyPr>
          <a:lstStyle/>
          <a:p>
            <a:pPr defTabSz="6215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800" b="1" dirty="0" err="1">
                <a:latin typeface="Raleway" charset="0"/>
              </a:rPr>
              <a:t>Penilaian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untuk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mengetahui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seberapa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jauh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pelaksanaan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kegiatan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sesuai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dengan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Standar</a:t>
            </a:r>
            <a:r>
              <a:rPr lang="en-AU" sz="2800" b="1" dirty="0">
                <a:latin typeface="Raleway" charset="0"/>
              </a:rPr>
              <a:t> </a:t>
            </a:r>
            <a:r>
              <a:rPr lang="en-AU" sz="2800" b="1" dirty="0" err="1">
                <a:latin typeface="Raleway" charset="0"/>
              </a:rPr>
              <a:t>Pelayanan</a:t>
            </a:r>
            <a:endParaRPr lang="nn-NO" sz="2800" b="1" dirty="0">
              <a:latin typeface="Raleway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25" y="206069"/>
            <a:ext cx="2377426" cy="22793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1D4CEA-6945-4D29-9B31-AA0A293451E5}"/>
              </a:ext>
            </a:extLst>
          </p:cNvPr>
          <p:cNvSpPr txBox="1"/>
          <p:nvPr/>
        </p:nvSpPr>
        <p:spPr>
          <a:xfrm>
            <a:off x="338133" y="3318759"/>
            <a:ext cx="2764624" cy="58477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>
              <a:defRPr/>
            </a:pPr>
            <a:r>
              <a:rPr lang="en-AU" sz="3200" b="1" i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AU" sz="3200" b="1" i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200" b="1" i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76" y="4180113"/>
            <a:ext cx="3025411" cy="2432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b="23690"/>
          <a:stretch/>
        </p:blipFill>
        <p:spPr>
          <a:xfrm>
            <a:off x="303242" y="4770815"/>
            <a:ext cx="5381338" cy="1248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50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">
            <a:extLst>
              <a:ext uri="{FF2B5EF4-FFF2-40B4-BE49-F238E27FC236}">
                <a16:creationId xmlns:a16="http://schemas.microsoft.com/office/drawing/2014/main" id="{91D48C1C-3AE5-4B54-BC01-B993AC6B5323}"/>
              </a:ext>
            </a:extLst>
          </p:cNvPr>
          <p:cNvSpPr/>
          <p:nvPr/>
        </p:nvSpPr>
        <p:spPr>
          <a:xfrm rot="16729843">
            <a:off x="2076344" y="3174542"/>
            <a:ext cx="1588038" cy="2990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0" h="21591" extrusionOk="0">
                <a:moveTo>
                  <a:pt x="10048" y="1"/>
                </a:moveTo>
                <a:cubicBezTo>
                  <a:pt x="8944" y="-9"/>
                  <a:pt x="7814" y="89"/>
                  <a:pt x="6696" y="310"/>
                </a:cubicBezTo>
                <a:cubicBezTo>
                  <a:pt x="795" y="1472"/>
                  <a:pt x="-1790" y="5469"/>
                  <a:pt x="1338" y="8590"/>
                </a:cubicBezTo>
                <a:lnTo>
                  <a:pt x="1546" y="8736"/>
                </a:lnTo>
                <a:cubicBezTo>
                  <a:pt x="6797" y="6215"/>
                  <a:pt x="13200" y="4924"/>
                  <a:pt x="19647" y="4843"/>
                </a:cubicBezTo>
                <a:cubicBezTo>
                  <a:pt x="18884" y="2019"/>
                  <a:pt x="14711" y="44"/>
                  <a:pt x="10048" y="1"/>
                </a:cubicBezTo>
                <a:close/>
                <a:moveTo>
                  <a:pt x="19720" y="6074"/>
                </a:moveTo>
                <a:cubicBezTo>
                  <a:pt x="13731" y="6146"/>
                  <a:pt x="7777" y="7348"/>
                  <a:pt x="2897" y="9688"/>
                </a:cubicBezTo>
                <a:lnTo>
                  <a:pt x="4130" y="10556"/>
                </a:lnTo>
                <a:cubicBezTo>
                  <a:pt x="8654" y="8383"/>
                  <a:pt x="14168" y="7264"/>
                  <a:pt x="19724" y="7193"/>
                </a:cubicBezTo>
                <a:lnTo>
                  <a:pt x="19720" y="6074"/>
                </a:lnTo>
                <a:close/>
                <a:moveTo>
                  <a:pt x="19733" y="8258"/>
                </a:moveTo>
                <a:cubicBezTo>
                  <a:pt x="14590" y="8327"/>
                  <a:pt x="9481" y="9360"/>
                  <a:pt x="5291" y="11371"/>
                </a:cubicBezTo>
                <a:lnTo>
                  <a:pt x="19810" y="21591"/>
                </a:lnTo>
                <a:lnTo>
                  <a:pt x="19733" y="8258"/>
                </a:lnTo>
                <a:close/>
              </a:path>
            </a:pathLst>
          </a:custGeom>
          <a:solidFill>
            <a:srgbClr val="FEA900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8B72C0CE-8DB2-4BEC-8DFB-A42818FC51FB}"/>
              </a:ext>
            </a:extLst>
          </p:cNvPr>
          <p:cNvSpPr txBox="1"/>
          <p:nvPr/>
        </p:nvSpPr>
        <p:spPr>
          <a:xfrm>
            <a:off x="3005964" y="4126494"/>
            <a:ext cx="49529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1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0E392949-6759-4089-A562-C2052D727B97}"/>
              </a:ext>
            </a:extLst>
          </p:cNvPr>
          <p:cNvSpPr/>
          <p:nvPr/>
        </p:nvSpPr>
        <p:spPr>
          <a:xfrm>
            <a:off x="3012314" y="4120896"/>
            <a:ext cx="482597" cy="482597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7FFDDA72-D236-4169-A319-529DB75552C4}"/>
              </a:ext>
            </a:extLst>
          </p:cNvPr>
          <p:cNvSpPr/>
          <p:nvPr/>
        </p:nvSpPr>
        <p:spPr>
          <a:xfrm rot="19157208">
            <a:off x="2098601" y="1987944"/>
            <a:ext cx="1588038" cy="2990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0" h="21591" extrusionOk="0">
                <a:moveTo>
                  <a:pt x="10048" y="1"/>
                </a:moveTo>
                <a:cubicBezTo>
                  <a:pt x="8944" y="-9"/>
                  <a:pt x="7814" y="89"/>
                  <a:pt x="6696" y="310"/>
                </a:cubicBezTo>
                <a:cubicBezTo>
                  <a:pt x="795" y="1472"/>
                  <a:pt x="-1790" y="5469"/>
                  <a:pt x="1338" y="8590"/>
                </a:cubicBezTo>
                <a:lnTo>
                  <a:pt x="1546" y="8736"/>
                </a:lnTo>
                <a:cubicBezTo>
                  <a:pt x="6797" y="6215"/>
                  <a:pt x="13200" y="4924"/>
                  <a:pt x="19647" y="4843"/>
                </a:cubicBezTo>
                <a:cubicBezTo>
                  <a:pt x="18884" y="2019"/>
                  <a:pt x="14711" y="44"/>
                  <a:pt x="10048" y="1"/>
                </a:cubicBezTo>
                <a:close/>
                <a:moveTo>
                  <a:pt x="19720" y="6074"/>
                </a:moveTo>
                <a:cubicBezTo>
                  <a:pt x="13731" y="6146"/>
                  <a:pt x="7777" y="7348"/>
                  <a:pt x="2897" y="9688"/>
                </a:cubicBezTo>
                <a:lnTo>
                  <a:pt x="4130" y="10556"/>
                </a:lnTo>
                <a:cubicBezTo>
                  <a:pt x="8654" y="8383"/>
                  <a:pt x="14168" y="7264"/>
                  <a:pt x="19724" y="7193"/>
                </a:cubicBezTo>
                <a:lnTo>
                  <a:pt x="19720" y="6074"/>
                </a:lnTo>
                <a:close/>
                <a:moveTo>
                  <a:pt x="19733" y="8258"/>
                </a:moveTo>
                <a:cubicBezTo>
                  <a:pt x="14590" y="8327"/>
                  <a:pt x="9481" y="9360"/>
                  <a:pt x="5291" y="11371"/>
                </a:cubicBezTo>
                <a:lnTo>
                  <a:pt x="19810" y="21591"/>
                </a:lnTo>
                <a:lnTo>
                  <a:pt x="19733" y="8258"/>
                </a:lnTo>
                <a:close/>
              </a:path>
            </a:pathLst>
          </a:custGeom>
          <a:solidFill>
            <a:srgbClr val="E14E17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2100796C-805F-4AAE-A7E5-F4751DF70F5C}"/>
              </a:ext>
            </a:extLst>
          </p:cNvPr>
          <p:cNvSpPr txBox="1"/>
          <p:nvPr/>
        </p:nvSpPr>
        <p:spPr>
          <a:xfrm>
            <a:off x="3132964" y="3233528"/>
            <a:ext cx="49529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2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6498ECFE-5F39-4157-A26C-0C53350ECFD1}"/>
              </a:ext>
            </a:extLst>
          </p:cNvPr>
          <p:cNvSpPr/>
          <p:nvPr/>
        </p:nvSpPr>
        <p:spPr>
          <a:xfrm>
            <a:off x="3139314" y="3227931"/>
            <a:ext cx="482597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0302D6A-510F-4295-8162-07739C47C32C}"/>
              </a:ext>
            </a:extLst>
          </p:cNvPr>
          <p:cNvSpPr/>
          <p:nvPr/>
        </p:nvSpPr>
        <p:spPr>
          <a:xfrm rot="21575237">
            <a:off x="2895509" y="1101210"/>
            <a:ext cx="1588037" cy="2990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0" h="21591" extrusionOk="0">
                <a:moveTo>
                  <a:pt x="10048" y="1"/>
                </a:moveTo>
                <a:cubicBezTo>
                  <a:pt x="8944" y="-9"/>
                  <a:pt x="7814" y="89"/>
                  <a:pt x="6696" y="310"/>
                </a:cubicBezTo>
                <a:cubicBezTo>
                  <a:pt x="795" y="1472"/>
                  <a:pt x="-1790" y="5469"/>
                  <a:pt x="1338" y="8590"/>
                </a:cubicBezTo>
                <a:lnTo>
                  <a:pt x="1546" y="8736"/>
                </a:lnTo>
                <a:cubicBezTo>
                  <a:pt x="6797" y="6215"/>
                  <a:pt x="13200" y="4924"/>
                  <a:pt x="19647" y="4843"/>
                </a:cubicBezTo>
                <a:cubicBezTo>
                  <a:pt x="18884" y="2019"/>
                  <a:pt x="14711" y="44"/>
                  <a:pt x="10048" y="1"/>
                </a:cubicBezTo>
                <a:close/>
                <a:moveTo>
                  <a:pt x="19720" y="6074"/>
                </a:moveTo>
                <a:cubicBezTo>
                  <a:pt x="13731" y="6146"/>
                  <a:pt x="7777" y="7348"/>
                  <a:pt x="2897" y="9688"/>
                </a:cubicBezTo>
                <a:lnTo>
                  <a:pt x="4130" y="10556"/>
                </a:lnTo>
                <a:cubicBezTo>
                  <a:pt x="8654" y="8383"/>
                  <a:pt x="14168" y="7264"/>
                  <a:pt x="19724" y="7193"/>
                </a:cubicBezTo>
                <a:lnTo>
                  <a:pt x="19720" y="6074"/>
                </a:lnTo>
                <a:close/>
                <a:moveTo>
                  <a:pt x="19733" y="8258"/>
                </a:moveTo>
                <a:cubicBezTo>
                  <a:pt x="14590" y="8327"/>
                  <a:pt x="9481" y="9360"/>
                  <a:pt x="5291" y="11371"/>
                </a:cubicBezTo>
                <a:lnTo>
                  <a:pt x="19810" y="21591"/>
                </a:lnTo>
                <a:lnTo>
                  <a:pt x="19733" y="8258"/>
                </a:lnTo>
                <a:close/>
              </a:path>
            </a:pathLst>
          </a:custGeom>
          <a:solidFill>
            <a:srgbClr val="22AFBB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386C986B-4DBF-417D-A457-1A3A9407A434}"/>
              </a:ext>
            </a:extLst>
          </p:cNvPr>
          <p:cNvSpPr txBox="1"/>
          <p:nvPr/>
        </p:nvSpPr>
        <p:spPr>
          <a:xfrm>
            <a:off x="3887247" y="2614052"/>
            <a:ext cx="49529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3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FA06F840-7106-4226-98D6-709D3ED473C7}"/>
              </a:ext>
            </a:extLst>
          </p:cNvPr>
          <p:cNvSpPr/>
          <p:nvPr/>
        </p:nvSpPr>
        <p:spPr>
          <a:xfrm>
            <a:off x="3906297" y="2595754"/>
            <a:ext cx="482597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74EBE095-068B-489B-905D-F0A433EBAD97}"/>
              </a:ext>
            </a:extLst>
          </p:cNvPr>
          <p:cNvSpPr/>
          <p:nvPr/>
        </p:nvSpPr>
        <p:spPr>
          <a:xfrm rot="2421580">
            <a:off x="4093869" y="926030"/>
            <a:ext cx="1588038" cy="2990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0" h="21591" extrusionOk="0">
                <a:moveTo>
                  <a:pt x="10048" y="1"/>
                </a:moveTo>
                <a:cubicBezTo>
                  <a:pt x="8944" y="-9"/>
                  <a:pt x="7814" y="89"/>
                  <a:pt x="6696" y="310"/>
                </a:cubicBezTo>
                <a:cubicBezTo>
                  <a:pt x="795" y="1472"/>
                  <a:pt x="-1790" y="5469"/>
                  <a:pt x="1338" y="8590"/>
                </a:cubicBezTo>
                <a:lnTo>
                  <a:pt x="1546" y="8736"/>
                </a:lnTo>
                <a:cubicBezTo>
                  <a:pt x="6797" y="6215"/>
                  <a:pt x="13200" y="4924"/>
                  <a:pt x="19647" y="4843"/>
                </a:cubicBezTo>
                <a:cubicBezTo>
                  <a:pt x="18884" y="2019"/>
                  <a:pt x="14711" y="44"/>
                  <a:pt x="10048" y="1"/>
                </a:cubicBezTo>
                <a:close/>
                <a:moveTo>
                  <a:pt x="19720" y="6074"/>
                </a:moveTo>
                <a:cubicBezTo>
                  <a:pt x="13731" y="6146"/>
                  <a:pt x="7777" y="7348"/>
                  <a:pt x="2897" y="9688"/>
                </a:cubicBezTo>
                <a:lnTo>
                  <a:pt x="4130" y="10556"/>
                </a:lnTo>
                <a:cubicBezTo>
                  <a:pt x="8654" y="8383"/>
                  <a:pt x="14168" y="7264"/>
                  <a:pt x="19724" y="7193"/>
                </a:cubicBezTo>
                <a:lnTo>
                  <a:pt x="19720" y="6074"/>
                </a:lnTo>
                <a:close/>
                <a:moveTo>
                  <a:pt x="19733" y="8258"/>
                </a:moveTo>
                <a:cubicBezTo>
                  <a:pt x="14590" y="8327"/>
                  <a:pt x="9481" y="9360"/>
                  <a:pt x="5291" y="11371"/>
                </a:cubicBezTo>
                <a:lnTo>
                  <a:pt x="19810" y="21591"/>
                </a:lnTo>
                <a:lnTo>
                  <a:pt x="19733" y="8258"/>
                </a:lnTo>
                <a:close/>
              </a:path>
            </a:pathLst>
          </a:custGeom>
          <a:solidFill>
            <a:srgbClr val="007AC6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C771E959-61C5-4729-BE96-DD109102DCF3}"/>
              </a:ext>
            </a:extLst>
          </p:cNvPr>
          <p:cNvSpPr txBox="1"/>
          <p:nvPr/>
        </p:nvSpPr>
        <p:spPr>
          <a:xfrm>
            <a:off x="4843143" y="2601352"/>
            <a:ext cx="49529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4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9B0F8CFE-87D4-4404-B156-BF506BE4DF8E}"/>
              </a:ext>
            </a:extLst>
          </p:cNvPr>
          <p:cNvSpPr/>
          <p:nvPr/>
        </p:nvSpPr>
        <p:spPr>
          <a:xfrm>
            <a:off x="4836793" y="2595754"/>
            <a:ext cx="482597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B523C69-CACF-4C79-88C6-673B4E979AAF}"/>
              </a:ext>
            </a:extLst>
          </p:cNvPr>
          <p:cNvSpPr/>
          <p:nvPr/>
        </p:nvSpPr>
        <p:spPr>
          <a:xfrm rot="4875751">
            <a:off x="5134908" y="1580355"/>
            <a:ext cx="1588037" cy="2990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0" h="21591" extrusionOk="0">
                <a:moveTo>
                  <a:pt x="10048" y="1"/>
                </a:moveTo>
                <a:cubicBezTo>
                  <a:pt x="8944" y="-9"/>
                  <a:pt x="7814" y="89"/>
                  <a:pt x="6696" y="310"/>
                </a:cubicBezTo>
                <a:cubicBezTo>
                  <a:pt x="795" y="1472"/>
                  <a:pt x="-1790" y="5469"/>
                  <a:pt x="1338" y="8590"/>
                </a:cubicBezTo>
                <a:lnTo>
                  <a:pt x="1546" y="8736"/>
                </a:lnTo>
                <a:cubicBezTo>
                  <a:pt x="6797" y="6215"/>
                  <a:pt x="13200" y="4924"/>
                  <a:pt x="19647" y="4843"/>
                </a:cubicBezTo>
                <a:cubicBezTo>
                  <a:pt x="18884" y="2019"/>
                  <a:pt x="14711" y="44"/>
                  <a:pt x="10048" y="1"/>
                </a:cubicBezTo>
                <a:close/>
                <a:moveTo>
                  <a:pt x="19720" y="6074"/>
                </a:moveTo>
                <a:cubicBezTo>
                  <a:pt x="13731" y="6146"/>
                  <a:pt x="7777" y="7348"/>
                  <a:pt x="2897" y="9688"/>
                </a:cubicBezTo>
                <a:lnTo>
                  <a:pt x="4130" y="10556"/>
                </a:lnTo>
                <a:cubicBezTo>
                  <a:pt x="8654" y="8383"/>
                  <a:pt x="14168" y="7264"/>
                  <a:pt x="19724" y="7193"/>
                </a:cubicBezTo>
                <a:lnTo>
                  <a:pt x="19720" y="6074"/>
                </a:lnTo>
                <a:close/>
                <a:moveTo>
                  <a:pt x="19733" y="8258"/>
                </a:moveTo>
                <a:cubicBezTo>
                  <a:pt x="14590" y="8327"/>
                  <a:pt x="9481" y="9360"/>
                  <a:pt x="5291" y="11371"/>
                </a:cubicBezTo>
                <a:lnTo>
                  <a:pt x="19810" y="21591"/>
                </a:lnTo>
                <a:lnTo>
                  <a:pt x="19733" y="8258"/>
                </a:lnTo>
                <a:close/>
              </a:path>
            </a:pathLst>
          </a:custGeom>
          <a:solidFill>
            <a:srgbClr val="4132AA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492827AE-1802-4AB9-A3BF-A26D8E8A7BA8}"/>
              </a:ext>
            </a:extLst>
          </p:cNvPr>
          <p:cNvSpPr txBox="1"/>
          <p:nvPr/>
        </p:nvSpPr>
        <p:spPr>
          <a:xfrm>
            <a:off x="5591631" y="3233528"/>
            <a:ext cx="49529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5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3A9B43F4-4359-40C1-86A3-03BEC6CB08BC}"/>
              </a:ext>
            </a:extLst>
          </p:cNvPr>
          <p:cNvSpPr/>
          <p:nvPr/>
        </p:nvSpPr>
        <p:spPr>
          <a:xfrm>
            <a:off x="5597981" y="3227931"/>
            <a:ext cx="482597" cy="482596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354C267E-4146-464B-89EC-450BBC6C41F1}"/>
              </a:ext>
            </a:extLst>
          </p:cNvPr>
          <p:cNvSpPr/>
          <p:nvPr/>
        </p:nvSpPr>
        <p:spPr>
          <a:xfrm rot="7231909">
            <a:off x="5487037" y="2700002"/>
            <a:ext cx="1588037" cy="2990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10" h="21591" extrusionOk="0">
                <a:moveTo>
                  <a:pt x="10048" y="1"/>
                </a:moveTo>
                <a:cubicBezTo>
                  <a:pt x="8944" y="-9"/>
                  <a:pt x="7814" y="89"/>
                  <a:pt x="6696" y="310"/>
                </a:cubicBezTo>
                <a:cubicBezTo>
                  <a:pt x="795" y="1472"/>
                  <a:pt x="-1790" y="5469"/>
                  <a:pt x="1338" y="8590"/>
                </a:cubicBezTo>
                <a:lnTo>
                  <a:pt x="1546" y="8736"/>
                </a:lnTo>
                <a:cubicBezTo>
                  <a:pt x="6797" y="6215"/>
                  <a:pt x="13200" y="4924"/>
                  <a:pt x="19647" y="4843"/>
                </a:cubicBezTo>
                <a:cubicBezTo>
                  <a:pt x="18884" y="2019"/>
                  <a:pt x="14711" y="44"/>
                  <a:pt x="10048" y="1"/>
                </a:cubicBezTo>
                <a:close/>
                <a:moveTo>
                  <a:pt x="19720" y="6074"/>
                </a:moveTo>
                <a:cubicBezTo>
                  <a:pt x="13731" y="6146"/>
                  <a:pt x="7777" y="7348"/>
                  <a:pt x="2897" y="9688"/>
                </a:cubicBezTo>
                <a:lnTo>
                  <a:pt x="4130" y="10556"/>
                </a:lnTo>
                <a:cubicBezTo>
                  <a:pt x="8654" y="8383"/>
                  <a:pt x="14168" y="7264"/>
                  <a:pt x="19724" y="7193"/>
                </a:cubicBezTo>
                <a:lnTo>
                  <a:pt x="19720" y="6074"/>
                </a:lnTo>
                <a:close/>
                <a:moveTo>
                  <a:pt x="19733" y="8258"/>
                </a:moveTo>
                <a:cubicBezTo>
                  <a:pt x="14590" y="8327"/>
                  <a:pt x="9481" y="9360"/>
                  <a:pt x="5291" y="11371"/>
                </a:cubicBezTo>
                <a:lnTo>
                  <a:pt x="19810" y="21591"/>
                </a:lnTo>
                <a:lnTo>
                  <a:pt x="19733" y="8258"/>
                </a:lnTo>
                <a:close/>
              </a:path>
            </a:pathLst>
          </a:custGeom>
          <a:solidFill>
            <a:srgbClr val="224254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31" name="TextBox 34">
            <a:extLst>
              <a:ext uri="{FF2B5EF4-FFF2-40B4-BE49-F238E27FC236}">
                <a16:creationId xmlns:a16="http://schemas.microsoft.com/office/drawing/2014/main" id="{863754A4-D14D-49C1-AAC0-23B17C1A2AD5}"/>
              </a:ext>
            </a:extLst>
          </p:cNvPr>
          <p:cNvSpPr txBox="1"/>
          <p:nvPr/>
        </p:nvSpPr>
        <p:spPr>
          <a:xfrm>
            <a:off x="5669013" y="4097832"/>
            <a:ext cx="49529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Medium"/>
                <a:sym typeface="Avenir Next Medium"/>
              </a:rPr>
              <a:t>6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73C0C20E-051C-4537-971F-AEE509FF43CC}"/>
              </a:ext>
            </a:extLst>
          </p:cNvPr>
          <p:cNvSpPr/>
          <p:nvPr/>
        </p:nvSpPr>
        <p:spPr>
          <a:xfrm>
            <a:off x="5675363" y="4092234"/>
            <a:ext cx="482597" cy="482597"/>
          </a:xfrm>
          <a:prstGeom prst="ellips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34" name="TextBox 52">
            <a:extLst>
              <a:ext uri="{FF2B5EF4-FFF2-40B4-BE49-F238E27FC236}">
                <a16:creationId xmlns:a16="http://schemas.microsoft.com/office/drawing/2014/main" id="{1002741C-F780-4315-BDFF-E9C29D430181}"/>
              </a:ext>
            </a:extLst>
          </p:cNvPr>
          <p:cNvSpPr txBox="1"/>
          <p:nvPr/>
        </p:nvSpPr>
        <p:spPr>
          <a:xfrm>
            <a:off x="2898406" y="4762840"/>
            <a:ext cx="315433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000">
                <a:solidFill>
                  <a:srgbClr val="FF802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FF8029"/>
                </a:solidFill>
                <a:effectLst/>
                <a:uLnTx/>
                <a:uFillTx/>
                <a:latin typeface="Avenir Next Condensed Medium"/>
                <a:sym typeface="Avenir Next Condensed Medium"/>
              </a:rPr>
              <a:t>PENYUSUNAN 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 dirty="0">
                <a:ln>
                  <a:noFill/>
                </a:ln>
                <a:solidFill>
                  <a:srgbClr val="FF8029"/>
                </a:solidFill>
                <a:effectLst/>
                <a:uLnTx/>
                <a:uFillTx/>
                <a:latin typeface="Avenir Next Condensed Medium"/>
                <a:sym typeface="Avenir Next Condensed Medium"/>
              </a:rPr>
              <a:t>STANDAR PELAYANAN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8029"/>
              </a:solidFill>
              <a:effectLst/>
              <a:uLnTx/>
              <a:uFillTx/>
              <a:latin typeface="Avenir Next Condensed Medium"/>
              <a:sym typeface="Avenir Next Condensed Medium"/>
            </a:endParaRP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C0C63A97-BAC9-4B41-8ABA-6C90DBA825AC}"/>
              </a:ext>
            </a:extLst>
          </p:cNvPr>
          <p:cNvSpPr txBox="1"/>
          <p:nvPr/>
        </p:nvSpPr>
        <p:spPr>
          <a:xfrm>
            <a:off x="3459391" y="4293007"/>
            <a:ext cx="215953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600">
                <a:solidFill>
                  <a:srgbClr val="535353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kern="0" dirty="0"/>
              <a:t>SIKLUS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sym typeface="Avenir Next Condensed Demi Bold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E33FBC-B0C8-4F3F-8F50-A3DDFBB8C886}"/>
              </a:ext>
            </a:extLst>
          </p:cNvPr>
          <p:cNvSpPr txBox="1"/>
          <p:nvPr/>
        </p:nvSpPr>
        <p:spPr>
          <a:xfrm>
            <a:off x="7004881" y="1465602"/>
            <a:ext cx="213911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1"/>
                </a:solidFill>
              </a:rPr>
              <a:t>PENETAPAN DAN PENERAPAN MAKLUMAT PELAYANAN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venir Next Demi Bold"/>
              </a:rPr>
              <a:t>   </a:t>
            </a:r>
          </a:p>
        </p:txBody>
      </p:sp>
      <p:sp>
        <p:nvSpPr>
          <p:cNvPr id="54" name="TextBox 52">
            <a:extLst>
              <a:ext uri="{FF2B5EF4-FFF2-40B4-BE49-F238E27FC236}">
                <a16:creationId xmlns:a16="http://schemas.microsoft.com/office/drawing/2014/main" id="{9C9B83C0-46F7-419B-966B-A84261B75B3D}"/>
              </a:ext>
            </a:extLst>
          </p:cNvPr>
          <p:cNvSpPr txBox="1"/>
          <p:nvPr/>
        </p:nvSpPr>
        <p:spPr>
          <a:xfrm>
            <a:off x="7388156" y="3841592"/>
            <a:ext cx="1887059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900" b="1" kern="0" dirty="0">
                <a:solidFill>
                  <a:schemeClr val="tx1"/>
                </a:solidFill>
              </a:rPr>
              <a:t>MONITORING DAN 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venir Next Demi Bold"/>
              </a:rPr>
              <a:t>EVALUASI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venir Next Demi Bold"/>
            </a:endParaRP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3B013246-4E73-4200-A7F0-64042CFF6861}"/>
              </a:ext>
            </a:extLst>
          </p:cNvPr>
          <p:cNvSpPr/>
          <p:nvPr/>
        </p:nvSpPr>
        <p:spPr>
          <a:xfrm rot="5400000">
            <a:off x="7920167" y="3176682"/>
            <a:ext cx="660108" cy="45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A79667EF-9460-48D5-887F-F6FF31C2016F}"/>
              </a:ext>
            </a:extLst>
          </p:cNvPr>
          <p:cNvSpPr/>
          <p:nvPr/>
        </p:nvSpPr>
        <p:spPr>
          <a:xfrm rot="10800000">
            <a:off x="779225" y="5001365"/>
            <a:ext cx="7513981" cy="1046341"/>
          </a:xfrm>
          <a:prstGeom prst="curvedDownArrow">
            <a:avLst>
              <a:gd name="adj1" fmla="val 25000"/>
              <a:gd name="adj2" fmla="val 45793"/>
              <a:gd name="adj3" fmla="val 186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6" name="TextBox 52">
            <a:extLst>
              <a:ext uri="{FF2B5EF4-FFF2-40B4-BE49-F238E27FC236}">
                <a16:creationId xmlns:a16="http://schemas.microsoft.com/office/drawing/2014/main" id="{EE3535DC-B42E-4E55-9378-F6A6A1E1F9DA}"/>
              </a:ext>
            </a:extLst>
          </p:cNvPr>
          <p:cNvSpPr txBox="1"/>
          <p:nvPr/>
        </p:nvSpPr>
        <p:spPr>
          <a:xfrm>
            <a:off x="2571930" y="6159180"/>
            <a:ext cx="392857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1"/>
                </a:solidFill>
              </a:rPr>
              <a:t>PERBAIKAN  BERKELANJUTAN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venir Next Demi Bold"/>
              </a:rPr>
              <a:t>   </a:t>
            </a:r>
          </a:p>
        </p:txBody>
      </p:sp>
      <p:sp>
        <p:nvSpPr>
          <p:cNvPr id="41" name="TextBox 52">
            <a:extLst>
              <a:ext uri="{FF2B5EF4-FFF2-40B4-BE49-F238E27FC236}">
                <a16:creationId xmlns:a16="http://schemas.microsoft.com/office/drawing/2014/main" id="{A126EAAD-7524-402A-B772-001B9261D264}"/>
              </a:ext>
            </a:extLst>
          </p:cNvPr>
          <p:cNvSpPr txBox="1"/>
          <p:nvPr/>
        </p:nvSpPr>
        <p:spPr>
          <a:xfrm>
            <a:off x="2278214" y="344110"/>
            <a:ext cx="170949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1"/>
                </a:solidFill>
              </a:rPr>
              <a:t>PENETAPAN SP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venir Next Demi Bold"/>
              </a:rPr>
              <a:t>   </a:t>
            </a:r>
          </a:p>
        </p:txBody>
      </p:sp>
      <p:sp>
        <p:nvSpPr>
          <p:cNvPr id="42" name="TextBox 52">
            <a:extLst>
              <a:ext uri="{FF2B5EF4-FFF2-40B4-BE49-F238E27FC236}">
                <a16:creationId xmlns:a16="http://schemas.microsoft.com/office/drawing/2014/main" id="{FA59B318-76C0-4562-87EA-0F941820722F}"/>
              </a:ext>
            </a:extLst>
          </p:cNvPr>
          <p:cNvSpPr txBox="1"/>
          <p:nvPr/>
        </p:nvSpPr>
        <p:spPr>
          <a:xfrm>
            <a:off x="5161886" y="413772"/>
            <a:ext cx="176280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1"/>
                </a:solidFill>
              </a:rPr>
              <a:t>PENERAPAN  SP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venir Next Demi Bold"/>
              </a:rPr>
              <a:t>   </a:t>
            </a:r>
          </a:p>
        </p:txBody>
      </p:sp>
      <p:sp>
        <p:nvSpPr>
          <p:cNvPr id="43" name="Arrow: Right 56">
            <a:extLst>
              <a:ext uri="{FF2B5EF4-FFF2-40B4-BE49-F238E27FC236}">
                <a16:creationId xmlns:a16="http://schemas.microsoft.com/office/drawing/2014/main" id="{7F12CBA7-4430-4518-91B4-EE653D3EDC3A}"/>
              </a:ext>
            </a:extLst>
          </p:cNvPr>
          <p:cNvSpPr/>
          <p:nvPr/>
        </p:nvSpPr>
        <p:spPr>
          <a:xfrm rot="1820328">
            <a:off x="7162821" y="827286"/>
            <a:ext cx="660108" cy="45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4" name="Arrow: Right 58">
            <a:extLst>
              <a:ext uri="{FF2B5EF4-FFF2-40B4-BE49-F238E27FC236}">
                <a16:creationId xmlns:a16="http://schemas.microsoft.com/office/drawing/2014/main" id="{7ED016DD-9BBB-4369-8717-291FAE5F7F0E}"/>
              </a:ext>
            </a:extLst>
          </p:cNvPr>
          <p:cNvSpPr/>
          <p:nvPr/>
        </p:nvSpPr>
        <p:spPr>
          <a:xfrm>
            <a:off x="4190767" y="405781"/>
            <a:ext cx="660108" cy="45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5" name="TextBox 52">
            <a:extLst>
              <a:ext uri="{FF2B5EF4-FFF2-40B4-BE49-F238E27FC236}">
                <a16:creationId xmlns:a16="http://schemas.microsoft.com/office/drawing/2014/main" id="{CEA874DC-371E-4E1B-AF49-BF4F87201ECC}"/>
              </a:ext>
            </a:extLst>
          </p:cNvPr>
          <p:cNvSpPr txBox="1"/>
          <p:nvPr/>
        </p:nvSpPr>
        <p:spPr>
          <a:xfrm>
            <a:off x="98912" y="3944080"/>
            <a:ext cx="192743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1"/>
                </a:solidFill>
              </a:rPr>
              <a:t>PENYUSUNAN RANCANGAN SP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venir Next Demi Bold"/>
              </a:rPr>
              <a:t>   </a:t>
            </a:r>
          </a:p>
        </p:txBody>
      </p:sp>
      <p:sp>
        <p:nvSpPr>
          <p:cNvPr id="46" name="TextBox 52">
            <a:extLst>
              <a:ext uri="{FF2B5EF4-FFF2-40B4-BE49-F238E27FC236}">
                <a16:creationId xmlns:a16="http://schemas.microsoft.com/office/drawing/2014/main" id="{C6250050-78FB-407B-A657-B477DD8FD9AE}"/>
              </a:ext>
            </a:extLst>
          </p:cNvPr>
          <p:cNvSpPr txBox="1"/>
          <p:nvPr/>
        </p:nvSpPr>
        <p:spPr>
          <a:xfrm>
            <a:off x="204717" y="1575348"/>
            <a:ext cx="213911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400">
                <a:solidFill>
                  <a:srgbClr val="FFBB2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kern="0" dirty="0">
                <a:solidFill>
                  <a:schemeClr val="tx1"/>
                </a:solidFill>
              </a:rPr>
              <a:t>PEMBAHASAN RANCANGAN SP DENGAN MASYARAKAT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venir Next Demi Bold"/>
            </a:endParaRPr>
          </a:p>
        </p:txBody>
      </p:sp>
      <p:sp>
        <p:nvSpPr>
          <p:cNvPr id="47" name="Arrow: Right 54">
            <a:extLst>
              <a:ext uri="{FF2B5EF4-FFF2-40B4-BE49-F238E27FC236}">
                <a16:creationId xmlns:a16="http://schemas.microsoft.com/office/drawing/2014/main" id="{9151AA26-474D-45FE-B9E0-486CA5ED7F17}"/>
              </a:ext>
            </a:extLst>
          </p:cNvPr>
          <p:cNvSpPr/>
          <p:nvPr/>
        </p:nvSpPr>
        <p:spPr>
          <a:xfrm rot="16200000">
            <a:off x="579887" y="3282858"/>
            <a:ext cx="660108" cy="45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8" name="Arrow: Right 55">
            <a:extLst>
              <a:ext uri="{FF2B5EF4-FFF2-40B4-BE49-F238E27FC236}">
                <a16:creationId xmlns:a16="http://schemas.microsoft.com/office/drawing/2014/main" id="{F07206C0-6D64-4B18-AE91-1945B6733F01}"/>
              </a:ext>
            </a:extLst>
          </p:cNvPr>
          <p:cNvSpPr/>
          <p:nvPr/>
        </p:nvSpPr>
        <p:spPr>
          <a:xfrm rot="19416640">
            <a:off x="1479791" y="854585"/>
            <a:ext cx="660108" cy="45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5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8" grpId="0" animBg="1"/>
      <p:bldP spid="2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712675-C8B7-4DA5-A969-A57E7BBA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 bwMode="blackGray"/>
      </p:pic>
      <p:sp>
        <p:nvSpPr>
          <p:cNvPr id="5" name="Rectangle 4"/>
          <p:cNvSpPr/>
          <p:nvPr/>
        </p:nvSpPr>
        <p:spPr>
          <a:xfrm>
            <a:off x="0" y="1016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552925" y="375559"/>
            <a:ext cx="8181275" cy="116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 err="1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Penyusunan</a:t>
            </a:r>
            <a:r>
              <a:rPr lang="en-US" sz="4800" b="1" spc="-2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800" b="1" spc="-2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Rancangan</a:t>
            </a: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7DE92B-42FE-4B40-97F7-791B0C823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8000"/>
          <a:stretch/>
        </p:blipFill>
        <p:spPr>
          <a:xfrm>
            <a:off x="88901" y="2181114"/>
            <a:ext cx="4483100" cy="3343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AAF5C-C75C-43BD-A1F9-73ECCC5D9E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971" r="3369" b="4855"/>
          <a:stretch/>
        </p:blipFill>
        <p:spPr>
          <a:xfrm>
            <a:off x="6172200" y="2004957"/>
            <a:ext cx="2717800" cy="36957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787506-947F-48A9-B225-688989ED25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2654" y="2574945"/>
          <a:ext cx="379559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146">
                  <a:extLst>
                    <a:ext uri="{9D8B030D-6E8A-4147-A177-3AD203B41FA5}">
                      <a16:colId xmlns:a16="http://schemas.microsoft.com/office/drawing/2014/main" val="3643219147"/>
                    </a:ext>
                  </a:extLst>
                </a:gridCol>
                <a:gridCol w="2018448">
                  <a:extLst>
                    <a:ext uri="{9D8B030D-6E8A-4147-A177-3AD203B41FA5}">
                      <a16:colId xmlns:a16="http://schemas.microsoft.com/office/drawing/2014/main" val="2984493279"/>
                    </a:ext>
                  </a:extLst>
                </a:gridCol>
              </a:tblGrid>
              <a:tr h="325223">
                <a:tc>
                  <a:txBody>
                    <a:bodyPr/>
                    <a:lstStyle/>
                    <a:p>
                      <a:r>
                        <a:rPr lang="en-AU" dirty="0" err="1"/>
                        <a:t>Jenis</a:t>
                      </a:r>
                      <a:r>
                        <a:rPr lang="en-AU" dirty="0"/>
                        <a:t> </a:t>
                      </a:r>
                      <a:r>
                        <a:rPr lang="en-AU" dirty="0" err="1"/>
                        <a:t>Pelayanan</a:t>
                      </a:r>
                      <a:r>
                        <a:rPr lang="en-AU" dirty="0"/>
                        <a:t>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993670"/>
                  </a:ext>
                </a:extLst>
              </a:tr>
              <a:tr h="325223">
                <a:tc>
                  <a:txBody>
                    <a:bodyPr/>
                    <a:lstStyle/>
                    <a:p>
                      <a:r>
                        <a:rPr lang="en-AU" b="0" dirty="0" err="1">
                          <a:solidFill>
                            <a:schemeClr val="bg1"/>
                          </a:solidFill>
                        </a:rPr>
                        <a:t>Syarat</a:t>
                      </a: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839241"/>
                  </a:ext>
                </a:extLst>
              </a:tr>
              <a:tr h="325223">
                <a:tc>
                  <a:txBody>
                    <a:bodyPr/>
                    <a:lstStyle/>
                    <a:p>
                      <a:r>
                        <a:rPr lang="en-AU" b="0" dirty="0" err="1">
                          <a:solidFill>
                            <a:schemeClr val="bg1"/>
                          </a:solidFill>
                        </a:rPr>
                        <a:t>Prosedur</a:t>
                      </a: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53185"/>
                  </a:ext>
                </a:extLst>
              </a:tr>
              <a:tr h="325223">
                <a:tc>
                  <a:txBody>
                    <a:bodyPr/>
                    <a:lstStyle/>
                    <a:p>
                      <a:r>
                        <a:rPr lang="en-AU" b="0" dirty="0" err="1">
                          <a:solidFill>
                            <a:schemeClr val="bg1"/>
                          </a:solidFill>
                        </a:rPr>
                        <a:t>Biaya</a:t>
                      </a: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 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3521961"/>
                  </a:ext>
                </a:extLst>
              </a:tr>
              <a:tr h="325223"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Waktu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904906"/>
                  </a:ext>
                </a:extLst>
              </a:tr>
              <a:tr h="325223">
                <a:tc>
                  <a:txBody>
                    <a:bodyPr/>
                    <a:lstStyle/>
                    <a:p>
                      <a:r>
                        <a:rPr lang="en-AU" b="0" dirty="0" err="1">
                          <a:solidFill>
                            <a:schemeClr val="bg1"/>
                          </a:solidFill>
                        </a:rPr>
                        <a:t>Produk</a:t>
                      </a: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994310"/>
                  </a:ext>
                </a:extLst>
              </a:tr>
              <a:tr h="325223">
                <a:tc>
                  <a:txBody>
                    <a:bodyPr/>
                    <a:lstStyle/>
                    <a:p>
                      <a:r>
                        <a:rPr lang="en-AU" b="0" dirty="0" err="1">
                          <a:solidFill>
                            <a:schemeClr val="bg1"/>
                          </a:solidFill>
                        </a:rPr>
                        <a:t>Pengaduan</a:t>
                      </a: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0" dirty="0">
                          <a:solidFill>
                            <a:schemeClr val="bg1"/>
                          </a:solidFill>
                        </a:rPr>
                        <a:t>……………………………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6587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EC3F29E-A766-44A2-A400-19E82EF07448}"/>
              </a:ext>
            </a:extLst>
          </p:cNvPr>
          <p:cNvSpPr txBox="1"/>
          <p:nvPr/>
        </p:nvSpPr>
        <p:spPr>
          <a:xfrm>
            <a:off x="254000" y="1790700"/>
            <a:ext cx="417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u="sng" dirty="0" err="1"/>
              <a:t>Identifikasi</a:t>
            </a:r>
            <a:r>
              <a:rPr lang="en-AU" sz="2400" b="1" u="sng" dirty="0"/>
              <a:t> </a:t>
            </a:r>
            <a:r>
              <a:rPr lang="en-AU" sz="2400" b="1" u="sng" dirty="0" err="1"/>
              <a:t>Jenis</a:t>
            </a:r>
            <a:r>
              <a:rPr lang="en-AU" sz="2400" b="1" u="sng" dirty="0"/>
              <a:t> </a:t>
            </a:r>
            <a:r>
              <a:rPr lang="en-AU" sz="2400" b="1" u="sng" dirty="0" err="1"/>
              <a:t>Pelayanan</a:t>
            </a:r>
            <a:endParaRPr lang="en-AU" sz="2400" b="1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F6B834-3E88-4DA8-90FC-94330F21C42B}"/>
              </a:ext>
            </a:extLst>
          </p:cNvPr>
          <p:cNvSpPr txBox="1"/>
          <p:nvPr/>
        </p:nvSpPr>
        <p:spPr>
          <a:xfrm>
            <a:off x="6172200" y="2125365"/>
            <a:ext cx="271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RANCANGAN </a:t>
            </a:r>
          </a:p>
          <a:p>
            <a:pPr algn="ctr"/>
            <a:r>
              <a:rPr lang="en-AU" sz="2000" b="1" dirty="0"/>
              <a:t>STANDAR PELAYANAN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FA4D0-37DB-4F56-854D-4E8C350EFA8C}"/>
              </a:ext>
            </a:extLst>
          </p:cNvPr>
          <p:cNvSpPr txBox="1"/>
          <p:nvPr/>
        </p:nvSpPr>
        <p:spPr>
          <a:xfrm>
            <a:off x="6248400" y="2953659"/>
            <a:ext cx="2578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2FDACDD-B287-4018-B1E9-BFBC327871CC}"/>
              </a:ext>
            </a:extLst>
          </p:cNvPr>
          <p:cNvSpPr/>
          <p:nvPr/>
        </p:nvSpPr>
        <p:spPr>
          <a:xfrm>
            <a:off x="4826000" y="3429000"/>
            <a:ext cx="887294" cy="8509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1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712675-C8B7-4DA5-A969-A57E7BBA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 bwMode="blackGray"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552925" y="146959"/>
            <a:ext cx="8181275" cy="116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 err="1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Pembahasan</a:t>
            </a:r>
            <a:r>
              <a:rPr lang="en-US" sz="4800" b="1" spc="-2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800" b="1" spc="-2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Rancangan</a:t>
            </a: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SP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2FDACDD-B287-4018-B1E9-BFBC327871CC}"/>
              </a:ext>
            </a:extLst>
          </p:cNvPr>
          <p:cNvSpPr/>
          <p:nvPr/>
        </p:nvSpPr>
        <p:spPr>
          <a:xfrm>
            <a:off x="4471771" y="2306228"/>
            <a:ext cx="887294" cy="8509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2C6F-907E-40B2-A7D4-11DA6DA15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1576" r="12667" b="4741"/>
          <a:stretch/>
        </p:blipFill>
        <p:spPr>
          <a:xfrm>
            <a:off x="5889042" y="1478405"/>
            <a:ext cx="2641285" cy="3183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897E72-99F8-432F-8A6E-539CACF08684}"/>
              </a:ext>
            </a:extLst>
          </p:cNvPr>
          <p:cNvSpPr txBox="1"/>
          <p:nvPr/>
        </p:nvSpPr>
        <p:spPr>
          <a:xfrm>
            <a:off x="6123020" y="1913032"/>
            <a:ext cx="2113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err="1"/>
              <a:t>Berita</a:t>
            </a:r>
            <a:r>
              <a:rPr lang="en-AU" sz="1600" b="1" dirty="0"/>
              <a:t> Acara </a:t>
            </a:r>
          </a:p>
          <a:p>
            <a:pPr algn="ctr"/>
            <a:r>
              <a:rPr lang="en-AU" sz="1600" b="1" dirty="0" err="1"/>
              <a:t>Pembahasan</a:t>
            </a:r>
            <a:endParaRPr lang="en-AU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6C289-2027-4A81-8649-FB43B9260891}"/>
              </a:ext>
            </a:extLst>
          </p:cNvPr>
          <p:cNvSpPr txBox="1"/>
          <p:nvPr/>
        </p:nvSpPr>
        <p:spPr>
          <a:xfrm>
            <a:off x="6216232" y="2510507"/>
            <a:ext cx="2019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D495F-BAB7-4FA6-B396-BB0A6B742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0" y="1491104"/>
            <a:ext cx="3254959" cy="24619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A2140D-97A1-4B13-80CE-7D18267BB9D4}"/>
              </a:ext>
            </a:extLst>
          </p:cNvPr>
          <p:cNvSpPr txBox="1"/>
          <p:nvPr/>
        </p:nvSpPr>
        <p:spPr>
          <a:xfrm>
            <a:off x="0" y="3928213"/>
            <a:ext cx="5442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Pembahasan</a:t>
            </a:r>
            <a:r>
              <a:rPr lang="en-AU" dirty="0"/>
              <a:t> </a:t>
            </a:r>
            <a:r>
              <a:rPr lang="en-AU" dirty="0" err="1"/>
              <a:t>dengan</a:t>
            </a:r>
            <a:r>
              <a:rPr lang="en-AU" dirty="0"/>
              <a:t> </a:t>
            </a:r>
            <a:r>
              <a:rPr lang="en-AU" dirty="0" err="1"/>
              <a:t>masyarakat</a:t>
            </a:r>
            <a:r>
              <a:rPr lang="en-AU" dirty="0"/>
              <a:t> </a:t>
            </a:r>
            <a:r>
              <a:rPr lang="en-AU" dirty="0" err="1"/>
              <a:t>dapat</a:t>
            </a:r>
            <a:r>
              <a:rPr lang="en-AU" dirty="0"/>
              <a:t> </a:t>
            </a:r>
            <a:r>
              <a:rPr lang="en-AU" dirty="0" err="1"/>
              <a:t>dilakukan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bentuk</a:t>
            </a:r>
            <a:r>
              <a:rPr lang="en-AU" dirty="0"/>
              <a:t> </a:t>
            </a:r>
            <a:r>
              <a:rPr lang="en-AU" dirty="0" err="1"/>
              <a:t>diskusi</a:t>
            </a:r>
            <a:r>
              <a:rPr lang="en-AU" dirty="0"/>
              <a:t> </a:t>
            </a:r>
            <a:r>
              <a:rPr lang="en-AU" dirty="0" err="1"/>
              <a:t>terbatas</a:t>
            </a:r>
            <a:r>
              <a:rPr lang="en-AU" dirty="0"/>
              <a:t>, </a:t>
            </a:r>
            <a:r>
              <a:rPr lang="en-AU" dirty="0" err="1"/>
              <a:t>dengar</a:t>
            </a:r>
            <a:r>
              <a:rPr lang="en-AU" dirty="0"/>
              <a:t> </a:t>
            </a:r>
            <a:r>
              <a:rPr lang="en-AU" dirty="0" err="1"/>
              <a:t>pendapat</a:t>
            </a:r>
            <a:r>
              <a:rPr lang="en-AU" dirty="0"/>
              <a:t>, </a:t>
            </a:r>
            <a:r>
              <a:rPr lang="en-AU" dirty="0" err="1"/>
              <a:t>lokakarya</a:t>
            </a:r>
            <a:r>
              <a:rPr lang="en-AU" dirty="0"/>
              <a:t>, dan </a:t>
            </a:r>
            <a:r>
              <a:rPr lang="en-AU" dirty="0" err="1"/>
              <a:t>sebagainya</a:t>
            </a:r>
            <a:r>
              <a:rPr lang="en-A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Mempertimbangkan</a:t>
            </a:r>
            <a:r>
              <a:rPr lang="en-AU" dirty="0"/>
              <a:t> juga </a:t>
            </a:r>
            <a:r>
              <a:rPr lang="en-AU" dirty="0" err="1"/>
              <a:t>hasil</a:t>
            </a:r>
            <a:r>
              <a:rPr lang="en-AU" dirty="0"/>
              <a:t> SKM, </a:t>
            </a:r>
            <a:r>
              <a:rPr lang="en-AU" dirty="0" err="1"/>
              <a:t>pengaduan</a:t>
            </a:r>
            <a:r>
              <a:rPr lang="en-AU" dirty="0"/>
              <a:t> </a:t>
            </a:r>
            <a:r>
              <a:rPr lang="en-AU" dirty="0" err="1"/>
              <a:t>masyarakat</a:t>
            </a:r>
            <a:r>
              <a:rPr lang="en-AU" dirty="0"/>
              <a:t>, dan </a:t>
            </a:r>
            <a:r>
              <a:rPr lang="en-AU" dirty="0" err="1"/>
              <a:t>unsur</a:t>
            </a:r>
            <a:r>
              <a:rPr lang="en-AU" dirty="0"/>
              <a:t> </a:t>
            </a:r>
            <a:r>
              <a:rPr lang="en-AU" dirty="0" err="1"/>
              <a:t>lainnya</a:t>
            </a:r>
            <a:r>
              <a:rPr lang="en-AU" dirty="0"/>
              <a:t> (</a:t>
            </a:r>
            <a:r>
              <a:rPr lang="en-AU" dirty="0" err="1"/>
              <a:t>Sarpras</a:t>
            </a:r>
            <a:r>
              <a:rPr lang="en-AU" dirty="0"/>
              <a:t>, SDM).</a:t>
            </a:r>
          </a:p>
        </p:txBody>
      </p:sp>
      <p:sp>
        <p:nvSpPr>
          <p:cNvPr id="22" name="Shape 133">
            <a:extLst>
              <a:ext uri="{FF2B5EF4-FFF2-40B4-BE49-F238E27FC236}">
                <a16:creationId xmlns:a16="http://schemas.microsoft.com/office/drawing/2014/main" id="{E28ECCD0-C293-4D59-84E8-9144C6C7E017}"/>
              </a:ext>
            </a:extLst>
          </p:cNvPr>
          <p:cNvSpPr txBox="1">
            <a:spLocks/>
          </p:cNvSpPr>
          <p:nvPr/>
        </p:nvSpPr>
        <p:spPr>
          <a:xfrm>
            <a:off x="114300" y="5486401"/>
            <a:ext cx="8928100" cy="1333500"/>
          </a:xfrm>
          <a:prstGeom prst="rect">
            <a:avLst/>
          </a:prstGeom>
          <a:solidFill>
            <a:srgbClr val="705032"/>
          </a:solidFill>
        </p:spPr>
        <p:txBody>
          <a:bodyPr lIns="91309" tIns="91309" rIns="91309" bIns="91309" anchor="t" anchorCtr="0">
            <a:noAutofit/>
          </a:bodyPr>
          <a:lstStyle/>
          <a:p>
            <a:pPr marL="266368">
              <a:buSzPct val="60000"/>
            </a:pPr>
            <a:r>
              <a:rPr lang="en-US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Tujuan</a:t>
            </a:r>
            <a:r>
              <a:rPr lang="en-US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Dilakukan</a:t>
            </a:r>
            <a:r>
              <a:rPr lang="en-US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Pembahasan</a:t>
            </a:r>
            <a:r>
              <a:rPr lang="en-US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Dengan</a:t>
            </a:r>
            <a:r>
              <a:rPr lang="en-US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Masyarakat:</a:t>
            </a:r>
          </a:p>
          <a:p>
            <a:pPr marL="266368">
              <a:buSzPct val="60000"/>
            </a:pPr>
            <a:endParaRPr lang="en-US" sz="900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266368">
              <a:buSzPct val="60000"/>
            </a:pP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Menyelaraskan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kemampuan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Penyelenggara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pelayanan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dengan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kebutuhan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/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kepentingan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masyarakat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dan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kondisi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lingkungan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meliputi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: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dukungan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pendanaan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pelaksana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yang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bertugas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sarana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prasarana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dan/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atau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fasilitas</a:t>
            </a:r>
            <a:r>
              <a:rPr lang="en-US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98D2D-CAE5-4258-B8C5-FEB3D0DF785A}"/>
              </a:ext>
            </a:extLst>
          </p:cNvPr>
          <p:cNvSpPr txBox="1"/>
          <p:nvPr/>
        </p:nvSpPr>
        <p:spPr>
          <a:xfrm>
            <a:off x="5915190" y="4689598"/>
            <a:ext cx="275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>
                <a:solidFill>
                  <a:srgbClr val="FF0000"/>
                </a:solidFill>
              </a:rPr>
              <a:t>Wajib</a:t>
            </a:r>
            <a:r>
              <a:rPr lang="en-AU" dirty="0"/>
              <a:t> </a:t>
            </a:r>
            <a:r>
              <a:rPr lang="en-AU" dirty="0" err="1"/>
              <a:t>ditandatangani</a:t>
            </a:r>
            <a:r>
              <a:rPr lang="en-AU" dirty="0"/>
              <a:t> para </a:t>
            </a:r>
            <a:r>
              <a:rPr lang="en-AU" dirty="0" err="1"/>
              <a:t>pihak</a:t>
            </a:r>
            <a:r>
              <a:rPr lang="en-AU" dirty="0"/>
              <a:t> yang </a:t>
            </a:r>
            <a:r>
              <a:rPr lang="en-AU" dirty="0" err="1"/>
              <a:t>terlibat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9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712675-C8B7-4DA5-A969-A57E7BBA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 bwMode="blackGray"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552925" y="375559"/>
            <a:ext cx="8181275" cy="116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 err="1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Penetapan</a:t>
            </a:r>
            <a:r>
              <a:rPr lang="en-US" sz="4800" b="1" spc="-2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F9721-FB7F-49BE-87D1-ADEF60E18756}"/>
              </a:ext>
            </a:extLst>
          </p:cNvPr>
          <p:cNvSpPr txBox="1"/>
          <p:nvPr/>
        </p:nvSpPr>
        <p:spPr>
          <a:xfrm>
            <a:off x="393700" y="2019300"/>
            <a:ext cx="254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/>
              <a:t>Standar</a:t>
            </a:r>
            <a:r>
              <a:rPr lang="en-AU" sz="2400" dirty="0"/>
              <a:t> </a:t>
            </a:r>
            <a:r>
              <a:rPr lang="en-AU" sz="2400" dirty="0" err="1"/>
              <a:t>Pelayanan</a:t>
            </a:r>
            <a:r>
              <a:rPr lang="en-AU" sz="2400" dirty="0"/>
              <a:t> yang </a:t>
            </a:r>
            <a:r>
              <a:rPr lang="en-AU" sz="2400" dirty="0" err="1"/>
              <a:t>telah</a:t>
            </a:r>
            <a:r>
              <a:rPr lang="en-AU" sz="2400" dirty="0"/>
              <a:t> </a:t>
            </a:r>
            <a:r>
              <a:rPr lang="en-AU" sz="2400" dirty="0" err="1"/>
              <a:t>disepakati</a:t>
            </a:r>
            <a:r>
              <a:rPr lang="en-AU" sz="2400" dirty="0"/>
              <a:t> </a:t>
            </a:r>
            <a:r>
              <a:rPr lang="en-AU" sz="2400" dirty="0" err="1"/>
              <a:t>antara</a:t>
            </a:r>
            <a:r>
              <a:rPr lang="en-AU" sz="2400" dirty="0"/>
              <a:t> </a:t>
            </a:r>
            <a:r>
              <a:rPr lang="en-AU" sz="2400" dirty="0" err="1"/>
              <a:t>penyelenggara</a:t>
            </a:r>
            <a:r>
              <a:rPr lang="en-AU" sz="2400" dirty="0"/>
              <a:t> dan </a:t>
            </a:r>
            <a:r>
              <a:rPr lang="en-AU" sz="2400" dirty="0" err="1"/>
              <a:t>pengguna</a:t>
            </a:r>
            <a:r>
              <a:rPr lang="en-AU" sz="2400" dirty="0"/>
              <a:t> </a:t>
            </a:r>
            <a:r>
              <a:rPr lang="en-AU" sz="2400" dirty="0" err="1"/>
              <a:t>layanan</a:t>
            </a:r>
            <a:r>
              <a:rPr lang="en-AU" sz="2400" dirty="0"/>
              <a:t> </a:t>
            </a:r>
            <a:r>
              <a:rPr lang="en-AU" sz="2400" dirty="0" err="1"/>
              <a:t>kemudian</a:t>
            </a:r>
            <a:r>
              <a:rPr lang="en-AU" sz="2400" dirty="0"/>
              <a:t> </a:t>
            </a:r>
            <a:r>
              <a:rPr lang="en-AU" sz="2400" dirty="0" err="1"/>
              <a:t>ditetapkan</a:t>
            </a:r>
            <a:r>
              <a:rPr lang="en-AU" sz="2400" dirty="0"/>
              <a:t> oleh </a:t>
            </a:r>
            <a:r>
              <a:rPr lang="en-AU" sz="2400" b="1" dirty="0" err="1">
                <a:solidFill>
                  <a:srgbClr val="FF0000"/>
                </a:solidFill>
              </a:rPr>
              <a:t>penyelenggara</a:t>
            </a:r>
            <a:r>
              <a:rPr lang="en-AU" sz="2400" dirty="0"/>
              <a:t> </a:t>
            </a:r>
            <a:r>
              <a:rPr lang="en-AU" sz="2400" dirty="0" err="1"/>
              <a:t>pelayanan</a:t>
            </a:r>
            <a:r>
              <a:rPr lang="en-AU" sz="2400" dirty="0"/>
              <a:t> </a:t>
            </a:r>
            <a:r>
              <a:rPr lang="en-AU" sz="2400" dirty="0" err="1"/>
              <a:t>publik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90" y="1704697"/>
            <a:ext cx="2798193" cy="3730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0" y="1704697"/>
            <a:ext cx="2798193" cy="37309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4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712675-C8B7-4DA5-A969-A57E7BBA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 bwMode="blackGray"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552925" y="375559"/>
            <a:ext cx="8181275" cy="116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PENERAPAN </a:t>
            </a: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AB769-7B79-4FDF-B19B-37E7E4AC4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18390"/>
            <a:ext cx="3302000" cy="2186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B5AA5-C409-4040-8986-CBA31A541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87" y="1907624"/>
            <a:ext cx="2794000" cy="2197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52FCC8-A5CB-44B3-BC97-094BC0EF6A26}"/>
              </a:ext>
            </a:extLst>
          </p:cNvPr>
          <p:cNvSpPr txBox="1"/>
          <p:nvPr/>
        </p:nvSpPr>
        <p:spPr>
          <a:xfrm>
            <a:off x="336550" y="4272479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/>
              <a:t>Integrasi</a:t>
            </a:r>
            <a:r>
              <a:rPr lang="en-AU" sz="2400" b="1" dirty="0"/>
              <a:t> dan </a:t>
            </a:r>
            <a:r>
              <a:rPr lang="en-AU" sz="2400" b="1" dirty="0" err="1"/>
              <a:t>Internalisasi</a:t>
            </a:r>
            <a:endParaRPr lang="en-A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E3FB3-D7FB-45C2-A43D-3DE5C1ECBEE8}"/>
              </a:ext>
            </a:extLst>
          </p:cNvPr>
          <p:cNvSpPr txBox="1"/>
          <p:nvPr/>
        </p:nvSpPr>
        <p:spPr>
          <a:xfrm>
            <a:off x="5267100" y="4272479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/>
              <a:t>Sosialisasi</a:t>
            </a:r>
            <a:endParaRPr lang="en-A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C1F312-371D-4B77-B7B2-5D751EBD982F}"/>
              </a:ext>
            </a:extLst>
          </p:cNvPr>
          <p:cNvSpPr txBox="1"/>
          <p:nvPr/>
        </p:nvSpPr>
        <p:spPr>
          <a:xfrm>
            <a:off x="336549" y="4734144"/>
            <a:ext cx="3540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Memberikan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pemahaman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kepada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seluruh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jajaran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organisasi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penyelenggara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2">
                    <a:lumMod val="75000"/>
                  </a:schemeClr>
                </a:solidFill>
              </a:rPr>
              <a:t>layanan</a:t>
            </a:r>
            <a:endParaRPr lang="en-A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AEAE28-47FC-407A-8857-752F0B7FB4F3}"/>
              </a:ext>
            </a:extLst>
          </p:cNvPr>
          <p:cNvSpPr txBox="1"/>
          <p:nvPr/>
        </p:nvSpPr>
        <p:spPr>
          <a:xfrm>
            <a:off x="5295899" y="4734144"/>
            <a:ext cx="3540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>
                <a:solidFill>
                  <a:schemeClr val="accent1">
                    <a:lumMod val="75000"/>
                  </a:schemeClr>
                </a:solidFill>
              </a:rPr>
              <a:t>Membangun</a:t>
            </a:r>
            <a:r>
              <a:rPr lang="en-A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1">
                    <a:lumMod val="75000"/>
                  </a:schemeClr>
                </a:solidFill>
              </a:rPr>
              <a:t>pemahaman</a:t>
            </a:r>
            <a:r>
              <a:rPr lang="en-AU" sz="2400" dirty="0">
                <a:solidFill>
                  <a:schemeClr val="accent1">
                    <a:lumMod val="75000"/>
                  </a:schemeClr>
                </a:solidFill>
              </a:rPr>
              <a:t> dan </a:t>
            </a:r>
            <a:r>
              <a:rPr lang="en-AU" sz="2400" dirty="0" err="1">
                <a:solidFill>
                  <a:schemeClr val="accent1">
                    <a:lumMod val="75000"/>
                  </a:schemeClr>
                </a:solidFill>
              </a:rPr>
              <a:t>persamaan</a:t>
            </a:r>
            <a:r>
              <a:rPr lang="en-A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1">
                    <a:lumMod val="75000"/>
                  </a:schemeClr>
                </a:solidFill>
              </a:rPr>
              <a:t>persepsi</a:t>
            </a:r>
            <a:r>
              <a:rPr lang="en-A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1">
                    <a:lumMod val="75000"/>
                  </a:schemeClr>
                </a:solidFill>
              </a:rPr>
              <a:t>kepada</a:t>
            </a:r>
            <a:r>
              <a:rPr lang="en-AU" sz="2400" dirty="0">
                <a:solidFill>
                  <a:schemeClr val="accent1">
                    <a:lumMod val="75000"/>
                  </a:schemeClr>
                </a:solidFill>
              </a:rPr>
              <a:t> stakeholder </a:t>
            </a:r>
          </a:p>
        </p:txBody>
      </p:sp>
    </p:spTree>
    <p:extLst>
      <p:ext uri="{BB962C8B-B14F-4D97-AF65-F5344CB8AC3E}">
        <p14:creationId xmlns:p14="http://schemas.microsoft.com/office/powerpoint/2010/main" val="2310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712675-C8B7-4DA5-A969-A57E7BBA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 bwMode="blackGray"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177800" y="40279"/>
            <a:ext cx="8762999" cy="116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b="1" spc="-2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PENETAPAN DAN PENERAPAN </a:t>
            </a: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MAKLUMAT PELAYANAN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0E045-05C3-4820-A106-DA5931B9C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5761" r="10253" b="6705"/>
          <a:stretch/>
        </p:blipFill>
        <p:spPr>
          <a:xfrm>
            <a:off x="177800" y="1739899"/>
            <a:ext cx="3594100" cy="49838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83106C-B7BD-4885-B92B-63D8B3B6F37F}"/>
              </a:ext>
            </a:extLst>
          </p:cNvPr>
          <p:cNvGrpSpPr/>
          <p:nvPr/>
        </p:nvGrpSpPr>
        <p:grpSpPr>
          <a:xfrm>
            <a:off x="3835394" y="1441080"/>
            <a:ext cx="5308600" cy="5721720"/>
            <a:chOff x="3348549" y="-184153"/>
            <a:chExt cx="5645623" cy="7296153"/>
          </a:xfrm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7015435A-EF0E-444B-9DA8-C50A927748F0}"/>
                </a:ext>
              </a:extLst>
            </p:cNvPr>
            <p:cNvSpPr/>
            <p:nvPr/>
          </p:nvSpPr>
          <p:spPr>
            <a:xfrm>
              <a:off x="7374830" y="103391"/>
              <a:ext cx="987432" cy="1659917"/>
            </a:xfrm>
            <a:prstGeom prst="roundRect">
              <a:avLst>
                <a:gd name="adj" fmla="val 14129"/>
              </a:avLst>
            </a:prstGeom>
            <a:solidFill>
              <a:srgbClr val="185359"/>
            </a:solidFill>
            <a:ln w="12700">
              <a:miter lim="400000"/>
            </a:ln>
            <a:effectLst>
              <a:outerShdw blurRad="101600" dist="118426" dir="8890792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13F7818E-4780-4517-8106-6ACA55B669A6}"/>
                </a:ext>
              </a:extLst>
            </p:cNvPr>
            <p:cNvSpPr/>
            <p:nvPr/>
          </p:nvSpPr>
          <p:spPr>
            <a:xfrm>
              <a:off x="3828373" y="302626"/>
              <a:ext cx="4510952" cy="1283154"/>
            </a:xfrm>
            <a:prstGeom prst="rect">
              <a:avLst/>
            </a:prstGeom>
            <a:gradFill flip="none" rotWithShape="1">
              <a:gsLst>
                <a:gs pos="69000">
                  <a:srgbClr val="F8FCFF"/>
                </a:gs>
                <a:gs pos="99000">
                  <a:srgbClr val="B8BCC0"/>
                </a:gs>
              </a:gsLst>
              <a:lin ang="17400000" scaled="0"/>
              <a:tileRect/>
            </a:gradFill>
            <a:ln w="12700">
              <a:miter lim="400000"/>
            </a:ln>
            <a:effectLst>
              <a:outerShdw blurRad="101600" dist="118426" dir="2118751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CDADF80-86F6-4E0C-92F5-FA8ED0D568D6}"/>
                </a:ext>
              </a:extLst>
            </p:cNvPr>
            <p:cNvSpPr/>
            <p:nvPr/>
          </p:nvSpPr>
          <p:spPr>
            <a:xfrm rot="10800000" flipH="1">
              <a:off x="7486008" y="925219"/>
              <a:ext cx="1495228" cy="835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8" y="0"/>
                  </a:lnTo>
                  <a:lnTo>
                    <a:pt x="21600" y="21600"/>
                  </a:lnTo>
                  <a:lnTo>
                    <a:pt x="9980" y="2147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987">
                  <a:srgbClr val="206269"/>
                </a:gs>
                <a:gs pos="17836">
                  <a:srgbClr val="2C848D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DB830CC-E48C-4A0A-ABB9-12B69A9895F4}"/>
                </a:ext>
              </a:extLst>
            </p:cNvPr>
            <p:cNvSpPr/>
            <p:nvPr/>
          </p:nvSpPr>
          <p:spPr>
            <a:xfrm>
              <a:off x="7486008" y="101653"/>
              <a:ext cx="1495464" cy="82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6" y="0"/>
                  </a:lnTo>
                  <a:lnTo>
                    <a:pt x="21600" y="21529"/>
                  </a:lnTo>
                  <a:lnTo>
                    <a:pt x="9951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896">
                  <a:srgbClr val="5FCFCF"/>
                </a:gs>
                <a:gs pos="15323">
                  <a:srgbClr val="00AAB8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F8D3803C-0159-4B00-BB2E-218557CFE847}"/>
                </a:ext>
              </a:extLst>
            </p:cNvPr>
            <p:cNvSpPr txBox="1"/>
            <p:nvPr/>
          </p:nvSpPr>
          <p:spPr>
            <a:xfrm>
              <a:off x="3690606" y="256621"/>
              <a:ext cx="4170695" cy="16091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4BA7B5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1600" dirty="0"/>
                <a:t>MP </a:t>
              </a:r>
              <a:r>
                <a:rPr lang="en-AU" sz="1600" dirty="0" err="1"/>
                <a:t>merupakan</a:t>
              </a:r>
              <a:r>
                <a:rPr lang="en-AU" sz="1600" dirty="0"/>
                <a:t> </a:t>
              </a:r>
              <a:r>
                <a:rPr lang="en-AU" sz="1600" dirty="0" err="1"/>
                <a:t>pernyataan</a:t>
              </a:r>
              <a:r>
                <a:rPr lang="en-AU" sz="1600" dirty="0"/>
                <a:t> </a:t>
              </a:r>
              <a:r>
                <a:rPr lang="en-AU" sz="1600" dirty="0" err="1"/>
                <a:t>kesanggupan</a:t>
              </a:r>
              <a:r>
                <a:rPr lang="en-AU" sz="1600" dirty="0"/>
                <a:t> dan </a:t>
              </a:r>
              <a:r>
                <a:rPr lang="en-AU" sz="1600" dirty="0" err="1"/>
                <a:t>kewajiban</a:t>
              </a:r>
              <a:r>
                <a:rPr lang="en-AU" sz="1600" dirty="0"/>
                <a:t> </a:t>
              </a:r>
              <a:r>
                <a:rPr lang="en-AU" sz="1600" dirty="0" err="1"/>
                <a:t>penyelenggara</a:t>
              </a:r>
              <a:r>
                <a:rPr lang="en-AU" sz="1600" dirty="0"/>
                <a:t> </a:t>
              </a:r>
              <a:r>
                <a:rPr lang="en-AU" sz="1600" dirty="0" err="1"/>
                <a:t>untuk</a:t>
              </a:r>
              <a:r>
                <a:rPr lang="en-AU" sz="1600" dirty="0"/>
                <a:t> </a:t>
              </a:r>
              <a:r>
                <a:rPr lang="en-AU" sz="1600" dirty="0" err="1"/>
                <a:t>melaksanakan</a:t>
              </a:r>
              <a:r>
                <a:rPr lang="en-AU" sz="1600" dirty="0"/>
                <a:t> </a:t>
              </a:r>
              <a:r>
                <a:rPr lang="en-AU" sz="1600" dirty="0" err="1"/>
                <a:t>pelayanan</a:t>
              </a:r>
              <a:r>
                <a:rPr lang="en-AU" sz="1600" dirty="0"/>
                <a:t> </a:t>
              </a:r>
              <a:r>
                <a:rPr lang="en-AU" sz="1600" dirty="0" err="1"/>
                <a:t>sesuai</a:t>
              </a:r>
              <a:r>
                <a:rPr lang="en-AU" sz="1600" dirty="0"/>
                <a:t> </a:t>
              </a:r>
              <a:r>
                <a:rPr lang="en-AU" sz="1600" dirty="0" err="1"/>
                <a:t>dengan</a:t>
              </a:r>
              <a:r>
                <a:rPr lang="en-AU" sz="1600" dirty="0"/>
                <a:t> </a:t>
              </a:r>
              <a:r>
                <a:rPr lang="en-AU" sz="1600" dirty="0" err="1"/>
                <a:t>Standar</a:t>
              </a:r>
              <a:r>
                <a:rPr lang="en-AU" sz="1600" dirty="0"/>
                <a:t> </a:t>
              </a:r>
              <a:r>
                <a:rPr lang="en-AU" sz="1600" dirty="0" err="1"/>
                <a:t>Pelayanan</a:t>
              </a:r>
              <a:endParaRPr lang="en-AU" sz="1600" dirty="0"/>
            </a:p>
            <a:p>
              <a:r>
                <a:rPr sz="1200" dirty="0"/>
                <a:t>    </a:t>
              </a:r>
            </a:p>
          </p:txBody>
        </p:sp>
        <p:sp>
          <p:nvSpPr>
            <p:cNvPr id="15" name="Rounded Rectangle">
              <a:extLst>
                <a:ext uri="{FF2B5EF4-FFF2-40B4-BE49-F238E27FC236}">
                  <a16:creationId xmlns:a16="http://schemas.microsoft.com/office/drawing/2014/main" id="{78D96BBE-27A9-4D88-925A-34799F3CA081}"/>
                </a:ext>
              </a:extLst>
            </p:cNvPr>
            <p:cNvSpPr/>
            <p:nvPr/>
          </p:nvSpPr>
          <p:spPr>
            <a:xfrm>
              <a:off x="7374831" y="2541791"/>
              <a:ext cx="987431" cy="1659917"/>
            </a:xfrm>
            <a:prstGeom prst="roundRect">
              <a:avLst>
                <a:gd name="adj" fmla="val 14129"/>
              </a:avLst>
            </a:prstGeom>
            <a:solidFill>
              <a:srgbClr val="794C0C"/>
            </a:solidFill>
            <a:ln w="12700">
              <a:miter lim="400000"/>
            </a:ln>
            <a:effectLst>
              <a:outerShdw blurRad="101600" dist="118426" dir="8890792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7B2EC6EE-4524-4D3A-9582-CA21A35AEBDB}"/>
                </a:ext>
              </a:extLst>
            </p:cNvPr>
            <p:cNvSpPr/>
            <p:nvPr/>
          </p:nvSpPr>
          <p:spPr>
            <a:xfrm>
              <a:off x="3672699" y="2241518"/>
              <a:ext cx="4510952" cy="2352688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ffectLst>
              <a:outerShdw blurRad="101600" dist="118426" dir="2118751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D9CF4EA8-E015-49EC-BD33-38C5919B1EE9}"/>
                </a:ext>
              </a:extLst>
            </p:cNvPr>
            <p:cNvSpPr/>
            <p:nvPr/>
          </p:nvSpPr>
          <p:spPr>
            <a:xfrm rot="10800000" flipH="1">
              <a:off x="7486008" y="3363619"/>
              <a:ext cx="1495228" cy="1261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8" y="0"/>
                  </a:lnTo>
                  <a:lnTo>
                    <a:pt x="21600" y="21600"/>
                  </a:lnTo>
                  <a:lnTo>
                    <a:pt x="9980" y="2147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987">
                  <a:srgbClr val="7B4910"/>
                </a:gs>
                <a:gs pos="17836">
                  <a:srgbClr val="B96F18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065F50D0-C748-4CC4-9211-0314DAFE0A61}"/>
                </a:ext>
              </a:extLst>
            </p:cNvPr>
            <p:cNvSpPr/>
            <p:nvPr/>
          </p:nvSpPr>
          <p:spPr>
            <a:xfrm>
              <a:off x="7486008" y="2108295"/>
              <a:ext cx="1495464" cy="1261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6" y="0"/>
                  </a:lnTo>
                  <a:lnTo>
                    <a:pt x="21600" y="21529"/>
                  </a:lnTo>
                  <a:lnTo>
                    <a:pt x="9951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7016">
                  <a:srgbClr val="F9CD3E"/>
                </a:gs>
                <a:gs pos="15323">
                  <a:srgbClr val="FDA943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297A2E5A-AC4C-4B9D-8F30-27056B381117}"/>
                </a:ext>
              </a:extLst>
            </p:cNvPr>
            <p:cNvSpPr txBox="1"/>
            <p:nvPr/>
          </p:nvSpPr>
          <p:spPr>
            <a:xfrm>
              <a:off x="3612777" y="2101705"/>
              <a:ext cx="4441008" cy="2629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FEA945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342900" indent="-342900">
                <a:buFont typeface="+mj-lt"/>
                <a:buAutoNum type="arabicPeriod"/>
              </a:pP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Pernyataan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janji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dan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kesanggupan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untuk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melaksanakan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pelayanan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sesuai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SP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Pernyataan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memberikan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pelayanan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sesuai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dengan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kewajiban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dan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akan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melakukan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perbaikan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terus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menerus</a:t>
              </a:r>
              <a:endParaRPr lang="en-AU" sz="1600" dirty="0">
                <a:solidFill>
                  <a:schemeClr val="accent4">
                    <a:lumMod val="50000"/>
                  </a:schemeClr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Pernyataan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kesediaan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menerima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sanksi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dan/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atau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memberikan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kompensasi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bila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pelayanan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tidak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AU" sz="1600" dirty="0" err="1">
                  <a:solidFill>
                    <a:schemeClr val="accent4">
                      <a:lumMod val="50000"/>
                    </a:schemeClr>
                  </a:solidFill>
                </a:rPr>
                <a:t>sesuai</a:t>
              </a:r>
              <a:r>
                <a:rPr lang="en-AU" sz="1600" dirty="0">
                  <a:solidFill>
                    <a:schemeClr val="accent4">
                      <a:lumMod val="50000"/>
                    </a:schemeClr>
                  </a:solidFill>
                </a:rPr>
                <a:t> SP</a:t>
              </a:r>
              <a:r>
                <a:rPr sz="1600" dirty="0">
                  <a:solidFill>
                    <a:schemeClr val="accent4">
                      <a:lumMod val="50000"/>
                    </a:schemeClr>
                  </a:solidFill>
                </a:rPr>
                <a:t>     </a:t>
              </a:r>
            </a:p>
          </p:txBody>
        </p:sp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5A9A613D-4DAE-409F-BEC8-1B66B6D8AC9D}"/>
                </a:ext>
              </a:extLst>
            </p:cNvPr>
            <p:cNvSpPr/>
            <p:nvPr/>
          </p:nvSpPr>
          <p:spPr>
            <a:xfrm>
              <a:off x="7387531" y="5094746"/>
              <a:ext cx="987431" cy="1659917"/>
            </a:xfrm>
            <a:prstGeom prst="roundRect">
              <a:avLst>
                <a:gd name="adj" fmla="val 14129"/>
              </a:avLst>
            </a:prstGeom>
            <a:solidFill>
              <a:srgbClr val="7C2C21"/>
            </a:solidFill>
            <a:ln w="12700">
              <a:miter lim="400000"/>
            </a:ln>
            <a:effectLst>
              <a:outerShdw blurRad="101600" dist="118426" dir="8890792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7FFF12A7-DF3B-43A4-A96A-22B5C29DF1AD}"/>
                </a:ext>
              </a:extLst>
            </p:cNvPr>
            <p:cNvSpPr/>
            <p:nvPr/>
          </p:nvSpPr>
          <p:spPr>
            <a:xfrm>
              <a:off x="3672699" y="5394998"/>
              <a:ext cx="4237837" cy="1056287"/>
            </a:xfrm>
            <a:prstGeom prst="rect">
              <a:avLst/>
            </a:prstGeom>
            <a:gradFill flip="none" rotWithShape="1">
              <a:gsLst>
                <a:gs pos="69000">
                  <a:srgbClr val="F8FCFF"/>
                </a:gs>
                <a:gs pos="99000">
                  <a:srgbClr val="B8BCC0"/>
                </a:gs>
              </a:gsLst>
              <a:lin ang="17400000" scaled="0"/>
              <a:tileRect/>
            </a:gradFill>
            <a:ln w="12700">
              <a:miter lim="400000"/>
            </a:ln>
            <a:effectLst>
              <a:outerShdw blurRad="101600" dist="118426" dir="2118751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r>
                <a:rPr lang="en-AU" sz="1600" dirty="0" err="1">
                  <a:solidFill>
                    <a:srgbClr val="C00000"/>
                  </a:solidFill>
                </a:rPr>
                <a:t>Mempublikasikan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secara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luas</a:t>
              </a:r>
              <a:r>
                <a:rPr lang="en-AU" sz="1600" dirty="0">
                  <a:solidFill>
                    <a:srgbClr val="C00000"/>
                  </a:solidFill>
                </a:rPr>
                <a:t>, </a:t>
              </a:r>
              <a:r>
                <a:rPr lang="en-AU" sz="1600" dirty="0" err="1">
                  <a:solidFill>
                    <a:srgbClr val="C00000"/>
                  </a:solidFill>
                </a:rPr>
                <a:t>jelas</a:t>
              </a:r>
              <a:r>
                <a:rPr lang="en-AU" sz="1600" dirty="0">
                  <a:solidFill>
                    <a:srgbClr val="C00000"/>
                  </a:solidFill>
                </a:rPr>
                <a:t>, dan </a:t>
              </a:r>
              <a:r>
                <a:rPr lang="en-AU" sz="1600" dirty="0" err="1">
                  <a:solidFill>
                    <a:srgbClr val="C00000"/>
                  </a:solidFill>
                </a:rPr>
                <a:t>terbuka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kepada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masyarakat</a:t>
              </a:r>
              <a:r>
                <a:rPr lang="en-AU" sz="1600" dirty="0">
                  <a:solidFill>
                    <a:srgbClr val="C00000"/>
                  </a:solidFill>
                </a:rPr>
                <a:t>, </a:t>
              </a:r>
              <a:r>
                <a:rPr lang="en-AU" sz="1600" dirty="0" err="1">
                  <a:solidFill>
                    <a:srgbClr val="C00000"/>
                  </a:solidFill>
                </a:rPr>
                <a:t>melalui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berbagai</a:t>
              </a:r>
              <a:r>
                <a:rPr lang="en-AU" sz="1600" dirty="0">
                  <a:solidFill>
                    <a:srgbClr val="C00000"/>
                  </a:solidFill>
                </a:rPr>
                <a:t> media yang </a:t>
              </a:r>
              <a:r>
                <a:rPr lang="en-AU" sz="1600" dirty="0" err="1">
                  <a:solidFill>
                    <a:srgbClr val="C00000"/>
                  </a:solidFill>
                </a:rPr>
                <a:t>mudah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diakses</a:t>
              </a:r>
              <a:r>
                <a:rPr lang="en-AU" sz="1600" dirty="0">
                  <a:solidFill>
                    <a:srgbClr val="C00000"/>
                  </a:solidFill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</a:rPr>
                <a:t>masyarakat</a:t>
              </a:r>
              <a:endParaRPr sz="1600" dirty="0">
                <a:solidFill>
                  <a:srgbClr val="C00000"/>
                </a:solidFill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4BC6857-5F67-4EB2-8F64-030522A59520}"/>
                </a:ext>
              </a:extLst>
            </p:cNvPr>
            <p:cNvSpPr/>
            <p:nvPr/>
          </p:nvSpPr>
          <p:spPr>
            <a:xfrm rot="10800000" flipH="1">
              <a:off x="7498708" y="5916574"/>
              <a:ext cx="1495228" cy="835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8" y="0"/>
                  </a:lnTo>
                  <a:lnTo>
                    <a:pt x="21600" y="21600"/>
                  </a:lnTo>
                  <a:lnTo>
                    <a:pt x="9980" y="2147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987">
                  <a:srgbClr val="80291C"/>
                </a:gs>
                <a:gs pos="17836">
                  <a:srgbClr val="B33C24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313F9ED7-3723-43AB-8627-6FD160C2470F}"/>
                </a:ext>
              </a:extLst>
            </p:cNvPr>
            <p:cNvSpPr/>
            <p:nvPr/>
          </p:nvSpPr>
          <p:spPr>
            <a:xfrm>
              <a:off x="7498708" y="5093008"/>
              <a:ext cx="1495464" cy="82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6" y="0"/>
                  </a:lnTo>
                  <a:lnTo>
                    <a:pt x="21600" y="21529"/>
                  </a:lnTo>
                  <a:lnTo>
                    <a:pt x="9951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896">
                  <a:srgbClr val="FF556C"/>
                </a:gs>
                <a:gs pos="17635">
                  <a:srgbClr val="FF3A32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pic>
          <p:nvPicPr>
            <p:cNvPr id="24" name="Picture1.png" descr="Picture1.png">
              <a:extLst>
                <a:ext uri="{FF2B5EF4-FFF2-40B4-BE49-F238E27FC236}">
                  <a16:creationId xmlns:a16="http://schemas.microsoft.com/office/drawing/2014/main" id="{7F7FF996-E91A-491C-958C-B9B0B275E47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 amt="71516"/>
              <a:extLst/>
            </a:blip>
            <a:stretch>
              <a:fillRect/>
            </a:stretch>
          </p:blipFill>
          <p:spPr>
            <a:xfrm flipH="1">
              <a:off x="3348549" y="-127000"/>
              <a:ext cx="274913" cy="7239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TextBox 52">
              <a:extLst>
                <a:ext uri="{FF2B5EF4-FFF2-40B4-BE49-F238E27FC236}">
                  <a16:creationId xmlns:a16="http://schemas.microsoft.com/office/drawing/2014/main" id="{6DDA4BB5-12FA-4073-8D4E-36C32B6D5B36}"/>
                </a:ext>
              </a:extLst>
            </p:cNvPr>
            <p:cNvSpPr txBox="1"/>
            <p:nvPr/>
          </p:nvSpPr>
          <p:spPr>
            <a:xfrm>
              <a:off x="3682445" y="-184153"/>
              <a:ext cx="2395925" cy="6279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6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/>
                <a:t>PENGERTIAN</a:t>
              </a:r>
              <a:endParaRPr dirty="0"/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61D00A22-C401-4E2B-8C43-90C77D54EEEB}"/>
                </a:ext>
              </a:extLst>
            </p:cNvPr>
            <p:cNvSpPr txBox="1"/>
            <p:nvPr/>
          </p:nvSpPr>
          <p:spPr>
            <a:xfrm>
              <a:off x="3755317" y="1635510"/>
              <a:ext cx="531311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6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/>
                <a:t>ISI</a:t>
              </a:r>
              <a:endParaRPr dirty="0"/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EFDADB5A-FBC5-435E-9214-063A134A975C}"/>
                </a:ext>
              </a:extLst>
            </p:cNvPr>
            <p:cNvSpPr txBox="1"/>
            <p:nvPr/>
          </p:nvSpPr>
          <p:spPr>
            <a:xfrm>
              <a:off x="3508940" y="4856020"/>
              <a:ext cx="3305251" cy="6279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6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/>
                <a:t>KEWAJIBAN LAIN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469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D3058C4-DB82-4CBB-A4AF-D49ECEB49B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" r="1768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257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Roboto Black" panose="02000000000000000000" pitchFamily="2" charset="0"/>
                <a:ea typeface="Roboto Black" panose="02000000000000000000" pitchFamily="2" charset="0"/>
              </a:rPr>
              <a:t>Dasar </a:t>
            </a:r>
            <a:r>
              <a:rPr lang="en-US" sz="96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Hukum</a:t>
            </a:r>
            <a:endParaRPr lang="en-US" sz="96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4E20FFAD-FF81-4A2A-930C-AF6761499022}"/>
              </a:ext>
            </a:extLst>
          </p:cNvPr>
          <p:cNvSpPr txBox="1">
            <a:spLocks/>
          </p:cNvSpPr>
          <p:nvPr/>
        </p:nvSpPr>
        <p:spPr>
          <a:xfrm>
            <a:off x="185738" y="1954802"/>
            <a:ext cx="8843962" cy="39604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" indent="0" defTabSz="936625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d-ID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UU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No. 2</a:t>
            </a:r>
            <a:r>
              <a:rPr lang="id-ID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5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 </a:t>
            </a:r>
            <a:r>
              <a:rPr lang="id-ID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2009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tentang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Pelayanan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Publik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:</a:t>
            </a:r>
          </a:p>
          <a:p>
            <a:pPr marL="465138" indent="-465138" defTabSz="936625">
              <a:spcBef>
                <a:spcPts val="0"/>
              </a:spcBef>
              <a:defRPr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rebuchet MS" pitchFamily="34" charset="0"/>
            </a:endParaRPr>
          </a:p>
          <a:p>
            <a:pPr defTabSz="936625">
              <a:spcBef>
                <a:spcPts val="0"/>
              </a:spcBef>
              <a:defRPr/>
            </a:pP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P</a:t>
            </a:r>
            <a:r>
              <a:rPr lang="id-ID" sz="2400" b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id-ID" sz="2400" b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l 15</a:t>
            </a:r>
            <a:r>
              <a:rPr lang="id-ID" sz="2400" b="1" u="sng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rebuchet MS" pitchFamily="34" charset="0"/>
              </a:rPr>
              <a:t>huruf</a:t>
            </a: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 (a)</a:t>
            </a:r>
          </a:p>
          <a:p>
            <a:pPr marL="263525" indent="0" defTabSz="936625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Penyelenggara berkewajiban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 </a:t>
            </a: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menyusun dan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 </a:t>
            </a: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menetapkan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s</a:t>
            </a: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tandar pelayanan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.</a:t>
            </a:r>
          </a:p>
          <a:p>
            <a:pPr marL="465138" indent="-465138" defTabSz="936625">
              <a:spcBef>
                <a:spcPts val="0"/>
              </a:spcBef>
              <a:defRPr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rebuchet MS" pitchFamily="34" charset="0"/>
            </a:endParaRPr>
          </a:p>
          <a:p>
            <a:pPr marL="263525" indent="-263525" defTabSz="936625">
              <a:spcBef>
                <a:spcPts val="0"/>
              </a:spcBef>
              <a:defRPr/>
            </a:pP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P</a:t>
            </a:r>
            <a:r>
              <a:rPr lang="id-ID" sz="2400" b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id-ID" sz="2400" b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en-US" sz="2400" b="1" u="sng" dirty="0">
                <a:solidFill>
                  <a:srgbClr val="FF0000"/>
                </a:solidFill>
                <a:latin typeface="Trebuchet MS" pitchFamily="34" charset="0"/>
              </a:rPr>
              <a:t>l </a:t>
            </a:r>
            <a:r>
              <a:rPr lang="id-ID" sz="2400" b="1" u="sng" dirty="0">
                <a:solidFill>
                  <a:srgbClr val="FF0000"/>
                </a:solidFill>
                <a:latin typeface="Trebuchet MS" pitchFamily="34" charset="0"/>
              </a:rPr>
              <a:t>20 </a:t>
            </a:r>
            <a:endParaRPr lang="en-US" sz="2400" b="1" u="sng" dirty="0">
              <a:solidFill>
                <a:srgbClr val="FF0000"/>
              </a:solidFill>
              <a:latin typeface="Trebuchet MS" pitchFamily="34" charset="0"/>
            </a:endParaRPr>
          </a:p>
          <a:p>
            <a:pPr marL="720725" indent="-457200" defTabSz="936625">
              <a:spcBef>
                <a:spcPts val="0"/>
              </a:spcBef>
              <a:buFontTx/>
              <a:buAutoNum type="arabicParenBoth"/>
              <a:defRPr/>
            </a:pP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Penyelenggara berkewajiban menyusun dan menetapkan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s</a:t>
            </a: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tandar pelayanan dengan memperhatikan kemampuan penyelenggara, kebutuhan masyarakat dan kondisi lingkungan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.</a:t>
            </a:r>
            <a:endParaRPr lang="id-ID" sz="2400" b="1" dirty="0">
              <a:solidFill>
                <a:schemeClr val="tx1">
                  <a:lumMod val="95000"/>
                  <a:lumOff val="5000"/>
                </a:schemeClr>
              </a:solidFill>
              <a:latin typeface="Trebuchet MS" pitchFamily="34" charset="0"/>
            </a:endParaRPr>
          </a:p>
          <a:p>
            <a:pPr marL="720725" indent="-457200" defTabSz="936625">
              <a:spcBef>
                <a:spcPts val="0"/>
              </a:spcBef>
              <a:buFontTx/>
              <a:buAutoNum type="arabicParenBoth"/>
              <a:defRPr/>
            </a:pPr>
            <a:r>
              <a:rPr lang="id-ID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itchFamily="34" charset="0"/>
              </a:rPr>
              <a:t>Dalam menyusun dan menetapkan standar pelayanan, penyelenggara wajib mengikutsertakan masyarakat dan pihak terkait.</a:t>
            </a:r>
          </a:p>
        </p:txBody>
      </p:sp>
    </p:spTree>
    <p:extLst>
      <p:ext uri="{BB962C8B-B14F-4D97-AF65-F5344CB8AC3E}">
        <p14:creationId xmlns:p14="http://schemas.microsoft.com/office/powerpoint/2010/main" val="15948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F712675-C8B7-4DA5-A969-A57E7BBA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 bwMode="blackGray"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552925" y="-20681"/>
            <a:ext cx="8181275" cy="116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PEMANTAUAN &amp; </a:t>
            </a: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EVALUASI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8F3987A7-CD6C-4329-B460-866F976EE5A6}"/>
              </a:ext>
            </a:extLst>
          </p:cNvPr>
          <p:cNvSpPr/>
          <p:nvPr/>
        </p:nvSpPr>
        <p:spPr>
          <a:xfrm>
            <a:off x="4037151" y="2532546"/>
            <a:ext cx="2606304" cy="957350"/>
          </a:xfrm>
          <a:prstGeom prst="roundRect">
            <a:avLst>
              <a:gd name="adj" fmla="val 50000"/>
            </a:avLst>
          </a:prstGeom>
          <a:solidFill>
            <a:srgbClr val="F3F4F8"/>
          </a:solidFill>
          <a:ln w="12700">
            <a:miter lim="400000"/>
          </a:ln>
          <a:effectLst>
            <a:outerShdw blurRad="101600" dist="93518" dir="2517203" rotWithShape="0">
              <a:srgbClr val="000000">
                <a:alpha val="37214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B4F63D6F-4855-4AF8-8C89-C4F63D1647CB}"/>
              </a:ext>
            </a:extLst>
          </p:cNvPr>
          <p:cNvGrpSpPr/>
          <p:nvPr/>
        </p:nvGrpSpPr>
        <p:grpSpPr>
          <a:xfrm>
            <a:off x="4551066" y="1460785"/>
            <a:ext cx="2470209" cy="2016759"/>
            <a:chOff x="0" y="0"/>
            <a:chExt cx="2470208" cy="2016757"/>
          </a:xfrm>
        </p:grpSpPr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62C7360-4106-4C22-9BBD-217D27C0ADD7}"/>
                </a:ext>
              </a:extLst>
            </p:cNvPr>
            <p:cNvSpPr/>
            <p:nvPr/>
          </p:nvSpPr>
          <p:spPr>
            <a:xfrm>
              <a:off x="0" y="2014"/>
              <a:ext cx="2466011" cy="201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14908" y="21600"/>
                  </a:moveTo>
                  <a:cubicBezTo>
                    <a:pt x="18173" y="20862"/>
                    <a:pt x="20660" y="17511"/>
                    <a:pt x="21040" y="13382"/>
                  </a:cubicBezTo>
                  <a:cubicBezTo>
                    <a:pt x="21600" y="7311"/>
                    <a:pt x="18331" y="2438"/>
                    <a:pt x="14055" y="1609"/>
                  </a:cubicBezTo>
                  <a:lnTo>
                    <a:pt x="4862" y="1596"/>
                  </a:lnTo>
                  <a:lnTo>
                    <a:pt x="4855" y="0"/>
                  </a:lnTo>
                  <a:lnTo>
                    <a:pt x="0" y="4688"/>
                  </a:lnTo>
                  <a:lnTo>
                    <a:pt x="4815" y="9667"/>
                  </a:lnTo>
                  <a:lnTo>
                    <a:pt x="4842" y="8007"/>
                  </a:lnTo>
                  <a:lnTo>
                    <a:pt x="13005" y="8046"/>
                  </a:lnTo>
                  <a:cubicBezTo>
                    <a:pt x="16529" y="8307"/>
                    <a:pt x="19229" y="12487"/>
                    <a:pt x="18194" y="17340"/>
                  </a:cubicBezTo>
                  <a:cubicBezTo>
                    <a:pt x="17760" y="19375"/>
                    <a:pt x="16520" y="21001"/>
                    <a:pt x="14908" y="21600"/>
                  </a:cubicBezTo>
                  <a:close/>
                </a:path>
              </a:pathLst>
            </a:custGeom>
            <a:solidFill>
              <a:srgbClr val="1B5171"/>
            </a:solidFill>
            <a:ln w="12700" cap="flat">
              <a:noFill/>
              <a:miter lim="400000"/>
            </a:ln>
            <a:effectLst>
              <a:outerShdw blurRad="50800" dist="64574" dir="2517203" rotWithShape="0">
                <a:srgbClr val="000000">
                  <a:alpha val="30999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5B4F5B9A-7A14-4C38-8871-43A16C7A4BCA}"/>
                </a:ext>
              </a:extLst>
            </p:cNvPr>
            <p:cNvSpPr/>
            <p:nvPr/>
          </p:nvSpPr>
          <p:spPr>
            <a:xfrm>
              <a:off x="4257" y="0"/>
              <a:ext cx="2465952" cy="199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4857" y="0"/>
                  </a:moveTo>
                  <a:lnTo>
                    <a:pt x="0" y="4739"/>
                  </a:lnTo>
                  <a:lnTo>
                    <a:pt x="13969" y="4743"/>
                  </a:lnTo>
                  <a:cubicBezTo>
                    <a:pt x="17502" y="5488"/>
                    <a:pt x="20028" y="9477"/>
                    <a:pt x="19835" y="14006"/>
                  </a:cubicBezTo>
                  <a:cubicBezTo>
                    <a:pt x="19689" y="17413"/>
                    <a:pt x="17996" y="20327"/>
                    <a:pt x="15582" y="21600"/>
                  </a:cubicBezTo>
                  <a:cubicBezTo>
                    <a:pt x="18507" y="20567"/>
                    <a:pt x="20687" y="17402"/>
                    <a:pt x="21040" y="13524"/>
                  </a:cubicBezTo>
                  <a:cubicBezTo>
                    <a:pt x="21600" y="7388"/>
                    <a:pt x="18334" y="2463"/>
                    <a:pt x="14057" y="1625"/>
                  </a:cubicBezTo>
                  <a:lnTo>
                    <a:pt x="4864" y="1613"/>
                  </a:lnTo>
                  <a:lnTo>
                    <a:pt x="4857" y="0"/>
                  </a:lnTo>
                  <a:close/>
                </a:path>
              </a:pathLst>
            </a:custGeom>
            <a:solidFill>
              <a:srgbClr val="367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2" name="TextBox 52">
            <a:extLst>
              <a:ext uri="{FF2B5EF4-FFF2-40B4-BE49-F238E27FC236}">
                <a16:creationId xmlns:a16="http://schemas.microsoft.com/office/drawing/2014/main" id="{13A0EC08-4250-486D-AA2C-6AD321B4E02B}"/>
              </a:ext>
            </a:extLst>
          </p:cNvPr>
          <p:cNvSpPr txBox="1"/>
          <p:nvPr/>
        </p:nvSpPr>
        <p:spPr>
          <a:xfrm>
            <a:off x="4776949" y="2760683"/>
            <a:ext cx="170744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1B5171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en-US" sz="2400" dirty="0"/>
              <a:t>INOVASI</a:t>
            </a:r>
            <a:r>
              <a:rPr sz="2400" dirty="0"/>
              <a:t>     </a:t>
            </a: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8C475E9D-5E6C-41D5-AB2C-BF8C133E2D1D}"/>
              </a:ext>
            </a:extLst>
          </p:cNvPr>
          <p:cNvSpPr/>
          <p:nvPr/>
        </p:nvSpPr>
        <p:spPr>
          <a:xfrm>
            <a:off x="2344231" y="3628321"/>
            <a:ext cx="2606304" cy="957351"/>
          </a:xfrm>
          <a:prstGeom prst="roundRect">
            <a:avLst>
              <a:gd name="adj" fmla="val 50000"/>
            </a:avLst>
          </a:prstGeom>
          <a:solidFill>
            <a:srgbClr val="F3F4F8"/>
          </a:solidFill>
          <a:ln w="12700">
            <a:miter lim="400000"/>
          </a:ln>
          <a:effectLst>
            <a:outerShdw blurRad="101600" dist="93518" dir="2517203" rotWithShape="0">
              <a:srgbClr val="000000">
                <a:alpha val="37214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FCCFB802-9113-4154-84B1-F1584EFCB5C0}"/>
              </a:ext>
            </a:extLst>
          </p:cNvPr>
          <p:cNvGrpSpPr/>
          <p:nvPr/>
        </p:nvGrpSpPr>
        <p:grpSpPr>
          <a:xfrm flipH="1">
            <a:off x="2009220" y="2575709"/>
            <a:ext cx="2470209" cy="2016759"/>
            <a:chOff x="0" y="0"/>
            <a:chExt cx="2470208" cy="2016757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5AA675E6-4CC3-4AB6-9F23-31FEFED50974}"/>
                </a:ext>
              </a:extLst>
            </p:cNvPr>
            <p:cNvSpPr/>
            <p:nvPr/>
          </p:nvSpPr>
          <p:spPr>
            <a:xfrm>
              <a:off x="0" y="2014"/>
              <a:ext cx="2466011" cy="201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14908" y="21600"/>
                  </a:moveTo>
                  <a:cubicBezTo>
                    <a:pt x="18173" y="20862"/>
                    <a:pt x="20660" y="17511"/>
                    <a:pt x="21040" y="13382"/>
                  </a:cubicBezTo>
                  <a:cubicBezTo>
                    <a:pt x="21600" y="7311"/>
                    <a:pt x="18331" y="2438"/>
                    <a:pt x="14055" y="1609"/>
                  </a:cubicBezTo>
                  <a:lnTo>
                    <a:pt x="4862" y="1596"/>
                  </a:lnTo>
                  <a:lnTo>
                    <a:pt x="4855" y="0"/>
                  </a:lnTo>
                  <a:lnTo>
                    <a:pt x="0" y="4688"/>
                  </a:lnTo>
                  <a:lnTo>
                    <a:pt x="4815" y="9667"/>
                  </a:lnTo>
                  <a:lnTo>
                    <a:pt x="4842" y="8007"/>
                  </a:lnTo>
                  <a:lnTo>
                    <a:pt x="13005" y="8046"/>
                  </a:lnTo>
                  <a:cubicBezTo>
                    <a:pt x="16529" y="8307"/>
                    <a:pt x="19229" y="12487"/>
                    <a:pt x="18194" y="17340"/>
                  </a:cubicBezTo>
                  <a:cubicBezTo>
                    <a:pt x="17760" y="19375"/>
                    <a:pt x="16520" y="21001"/>
                    <a:pt x="14908" y="21600"/>
                  </a:cubicBezTo>
                  <a:close/>
                </a:path>
              </a:pathLst>
            </a:custGeom>
            <a:solidFill>
              <a:srgbClr val="218989"/>
            </a:solidFill>
            <a:ln w="12700" cap="flat">
              <a:noFill/>
              <a:miter lim="400000"/>
            </a:ln>
            <a:effectLst>
              <a:outerShdw blurRad="50800" dist="64574" dir="2517203" rotWithShape="0">
                <a:srgbClr val="000000">
                  <a:alpha val="30999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443E40FC-691A-4F38-9C6C-9A1EB988CC88}"/>
                </a:ext>
              </a:extLst>
            </p:cNvPr>
            <p:cNvSpPr/>
            <p:nvPr/>
          </p:nvSpPr>
          <p:spPr>
            <a:xfrm>
              <a:off x="4257" y="0"/>
              <a:ext cx="2465952" cy="199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4857" y="0"/>
                  </a:moveTo>
                  <a:lnTo>
                    <a:pt x="0" y="4739"/>
                  </a:lnTo>
                  <a:lnTo>
                    <a:pt x="13969" y="4743"/>
                  </a:lnTo>
                  <a:cubicBezTo>
                    <a:pt x="17502" y="5488"/>
                    <a:pt x="20028" y="9477"/>
                    <a:pt x="19835" y="14006"/>
                  </a:cubicBezTo>
                  <a:cubicBezTo>
                    <a:pt x="19689" y="17413"/>
                    <a:pt x="17996" y="20327"/>
                    <a:pt x="15582" y="21600"/>
                  </a:cubicBezTo>
                  <a:cubicBezTo>
                    <a:pt x="18507" y="20567"/>
                    <a:pt x="20687" y="17402"/>
                    <a:pt x="21040" y="13524"/>
                  </a:cubicBezTo>
                  <a:cubicBezTo>
                    <a:pt x="21600" y="7388"/>
                    <a:pt x="18334" y="2463"/>
                    <a:pt x="14057" y="1625"/>
                  </a:cubicBezTo>
                  <a:lnTo>
                    <a:pt x="4864" y="1613"/>
                  </a:lnTo>
                  <a:lnTo>
                    <a:pt x="4857" y="0"/>
                  </a:lnTo>
                  <a:close/>
                </a:path>
              </a:pathLst>
            </a:custGeom>
            <a:solidFill>
              <a:srgbClr val="41A5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5" name="TextBox 52">
            <a:extLst>
              <a:ext uri="{FF2B5EF4-FFF2-40B4-BE49-F238E27FC236}">
                <a16:creationId xmlns:a16="http://schemas.microsoft.com/office/drawing/2014/main" id="{A2BD91C6-8DBA-4DAB-A223-00D523977ED5}"/>
              </a:ext>
            </a:extLst>
          </p:cNvPr>
          <p:cNvSpPr txBox="1"/>
          <p:nvPr/>
        </p:nvSpPr>
        <p:spPr>
          <a:xfrm>
            <a:off x="2786922" y="3671522"/>
            <a:ext cx="164571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218888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en-US" sz="2000" dirty="0"/>
              <a:t>PERBAIKAN PELAYANAN</a:t>
            </a:r>
            <a:r>
              <a:rPr sz="2000" dirty="0"/>
              <a:t>    </a:t>
            </a:r>
          </a:p>
        </p:txBody>
      </p:sp>
      <p:sp>
        <p:nvSpPr>
          <p:cNvPr id="38" name="Rounded Rectangle">
            <a:extLst>
              <a:ext uri="{FF2B5EF4-FFF2-40B4-BE49-F238E27FC236}">
                <a16:creationId xmlns:a16="http://schemas.microsoft.com/office/drawing/2014/main" id="{864CEB9B-8D50-4E82-84C2-3B5A0345751C}"/>
              </a:ext>
            </a:extLst>
          </p:cNvPr>
          <p:cNvSpPr/>
          <p:nvPr/>
        </p:nvSpPr>
        <p:spPr>
          <a:xfrm>
            <a:off x="4028737" y="4725256"/>
            <a:ext cx="2606304" cy="957351"/>
          </a:xfrm>
          <a:prstGeom prst="roundRect">
            <a:avLst>
              <a:gd name="adj" fmla="val 50000"/>
            </a:avLst>
          </a:prstGeom>
          <a:solidFill>
            <a:srgbClr val="F3F4F8"/>
          </a:solidFill>
          <a:ln w="12700">
            <a:miter lim="400000"/>
          </a:ln>
          <a:effectLst>
            <a:outerShdw blurRad="101600" dist="93518" dir="2517203" rotWithShape="0">
              <a:srgbClr val="000000">
                <a:alpha val="37214"/>
              </a:srgbClr>
            </a:outerShdw>
          </a:effectLst>
        </p:spPr>
        <p:txBody>
          <a:bodyPr lIns="45719" rIns="45719" anchor="ctr"/>
          <a:lstStyle/>
          <a:p>
            <a:endParaRPr sz="1400" dirty="0"/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C85B3359-462F-4F38-8FE3-FF6A2D2832D0}"/>
              </a:ext>
            </a:extLst>
          </p:cNvPr>
          <p:cNvGrpSpPr/>
          <p:nvPr/>
        </p:nvGrpSpPr>
        <p:grpSpPr>
          <a:xfrm>
            <a:off x="4542651" y="3653496"/>
            <a:ext cx="2470209" cy="2016759"/>
            <a:chOff x="0" y="0"/>
            <a:chExt cx="2470208" cy="2016757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00B2704F-DAC2-4D40-98C6-B6304594026D}"/>
                </a:ext>
              </a:extLst>
            </p:cNvPr>
            <p:cNvSpPr/>
            <p:nvPr/>
          </p:nvSpPr>
          <p:spPr>
            <a:xfrm>
              <a:off x="0" y="2014"/>
              <a:ext cx="2466011" cy="201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14908" y="21600"/>
                  </a:moveTo>
                  <a:cubicBezTo>
                    <a:pt x="18173" y="20862"/>
                    <a:pt x="20660" y="17511"/>
                    <a:pt x="21040" y="13382"/>
                  </a:cubicBezTo>
                  <a:cubicBezTo>
                    <a:pt x="21600" y="7311"/>
                    <a:pt x="18331" y="2438"/>
                    <a:pt x="14055" y="1609"/>
                  </a:cubicBezTo>
                  <a:lnTo>
                    <a:pt x="4862" y="1596"/>
                  </a:lnTo>
                  <a:lnTo>
                    <a:pt x="4855" y="0"/>
                  </a:lnTo>
                  <a:lnTo>
                    <a:pt x="0" y="4688"/>
                  </a:lnTo>
                  <a:lnTo>
                    <a:pt x="4815" y="9667"/>
                  </a:lnTo>
                  <a:lnTo>
                    <a:pt x="4842" y="8007"/>
                  </a:lnTo>
                  <a:lnTo>
                    <a:pt x="13005" y="8046"/>
                  </a:lnTo>
                  <a:cubicBezTo>
                    <a:pt x="16529" y="8307"/>
                    <a:pt x="19229" y="12487"/>
                    <a:pt x="18194" y="17340"/>
                  </a:cubicBezTo>
                  <a:cubicBezTo>
                    <a:pt x="17760" y="19375"/>
                    <a:pt x="16520" y="21001"/>
                    <a:pt x="14908" y="21600"/>
                  </a:cubicBezTo>
                  <a:close/>
                </a:path>
              </a:pathLst>
            </a:custGeom>
            <a:solidFill>
              <a:srgbClr val="EFAE12"/>
            </a:solidFill>
            <a:ln w="12700" cap="flat">
              <a:noFill/>
              <a:miter lim="400000"/>
            </a:ln>
            <a:effectLst>
              <a:outerShdw blurRad="50800" dist="64574" dir="2517203" rotWithShape="0">
                <a:srgbClr val="000000">
                  <a:alpha val="30999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E4C3612C-63F4-4E41-B64F-AEA97F4ECFB4}"/>
                </a:ext>
              </a:extLst>
            </p:cNvPr>
            <p:cNvSpPr/>
            <p:nvPr/>
          </p:nvSpPr>
          <p:spPr>
            <a:xfrm>
              <a:off x="4257" y="0"/>
              <a:ext cx="2465952" cy="199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4857" y="0"/>
                  </a:moveTo>
                  <a:lnTo>
                    <a:pt x="0" y="4739"/>
                  </a:lnTo>
                  <a:lnTo>
                    <a:pt x="13969" y="4743"/>
                  </a:lnTo>
                  <a:cubicBezTo>
                    <a:pt x="17502" y="5488"/>
                    <a:pt x="20028" y="9477"/>
                    <a:pt x="19835" y="14006"/>
                  </a:cubicBezTo>
                  <a:cubicBezTo>
                    <a:pt x="19689" y="17413"/>
                    <a:pt x="17996" y="20327"/>
                    <a:pt x="15582" y="21600"/>
                  </a:cubicBezTo>
                  <a:cubicBezTo>
                    <a:pt x="18507" y="20567"/>
                    <a:pt x="20687" y="17402"/>
                    <a:pt x="21040" y="13524"/>
                  </a:cubicBezTo>
                  <a:cubicBezTo>
                    <a:pt x="21600" y="7388"/>
                    <a:pt x="18334" y="2463"/>
                    <a:pt x="14057" y="1625"/>
                  </a:cubicBezTo>
                  <a:lnTo>
                    <a:pt x="4864" y="1613"/>
                  </a:lnTo>
                  <a:lnTo>
                    <a:pt x="4857" y="0"/>
                  </a:lnTo>
                  <a:close/>
                </a:path>
              </a:pathLst>
            </a:custGeom>
            <a:solidFill>
              <a:srgbClr val="FFCC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8" name="TextBox 52">
            <a:extLst>
              <a:ext uri="{FF2B5EF4-FFF2-40B4-BE49-F238E27FC236}">
                <a16:creationId xmlns:a16="http://schemas.microsoft.com/office/drawing/2014/main" id="{F72F1952-1532-4243-B779-88363F1A4862}"/>
              </a:ext>
            </a:extLst>
          </p:cNvPr>
          <p:cNvSpPr txBox="1"/>
          <p:nvPr/>
        </p:nvSpPr>
        <p:spPr>
          <a:xfrm>
            <a:off x="4666935" y="4953393"/>
            <a:ext cx="18006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F5AA17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en-US" sz="2400" dirty="0"/>
              <a:t>EVALUASI</a:t>
            </a:r>
            <a:r>
              <a:rPr sz="2400" dirty="0"/>
              <a:t>     </a:t>
            </a:r>
          </a:p>
        </p:txBody>
      </p:sp>
      <p:sp>
        <p:nvSpPr>
          <p:cNvPr id="51" name="Rounded Rectangle">
            <a:extLst>
              <a:ext uri="{FF2B5EF4-FFF2-40B4-BE49-F238E27FC236}">
                <a16:creationId xmlns:a16="http://schemas.microsoft.com/office/drawing/2014/main" id="{BC5E0A3F-CD34-4EA6-BD56-905C4F289555}"/>
              </a:ext>
            </a:extLst>
          </p:cNvPr>
          <p:cNvSpPr/>
          <p:nvPr/>
        </p:nvSpPr>
        <p:spPr>
          <a:xfrm>
            <a:off x="2335816" y="5821031"/>
            <a:ext cx="2606304" cy="957351"/>
          </a:xfrm>
          <a:prstGeom prst="roundRect">
            <a:avLst>
              <a:gd name="adj" fmla="val 50000"/>
            </a:avLst>
          </a:prstGeom>
          <a:solidFill>
            <a:srgbClr val="F3F4F8"/>
          </a:solidFill>
          <a:ln w="12700">
            <a:miter lim="400000"/>
          </a:ln>
          <a:effectLst>
            <a:outerShdw blurRad="101600" dist="93518" dir="2517203" rotWithShape="0">
              <a:srgbClr val="000000">
                <a:alpha val="37214"/>
              </a:srgbClr>
            </a:outerShdw>
          </a:effectLst>
        </p:spPr>
        <p:txBody>
          <a:bodyPr lIns="45719" rIns="45719" anchor="ctr"/>
          <a:lstStyle/>
          <a:p>
            <a:endParaRPr sz="2000"/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2551825C-9D53-47A2-B89C-23BF5F199D0E}"/>
              </a:ext>
            </a:extLst>
          </p:cNvPr>
          <p:cNvGrpSpPr/>
          <p:nvPr/>
        </p:nvGrpSpPr>
        <p:grpSpPr>
          <a:xfrm flipH="1">
            <a:off x="2000805" y="4768420"/>
            <a:ext cx="2470209" cy="2016759"/>
            <a:chOff x="0" y="0"/>
            <a:chExt cx="2470208" cy="2016757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282C0194-7761-45F9-B00C-563E1B29D774}"/>
                </a:ext>
              </a:extLst>
            </p:cNvPr>
            <p:cNvSpPr/>
            <p:nvPr/>
          </p:nvSpPr>
          <p:spPr>
            <a:xfrm>
              <a:off x="0" y="2014"/>
              <a:ext cx="2466011" cy="201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14908" y="21600"/>
                  </a:moveTo>
                  <a:cubicBezTo>
                    <a:pt x="18173" y="20862"/>
                    <a:pt x="20660" y="17511"/>
                    <a:pt x="21040" y="13382"/>
                  </a:cubicBezTo>
                  <a:cubicBezTo>
                    <a:pt x="21600" y="7311"/>
                    <a:pt x="18331" y="2438"/>
                    <a:pt x="14055" y="1609"/>
                  </a:cubicBezTo>
                  <a:lnTo>
                    <a:pt x="4862" y="1596"/>
                  </a:lnTo>
                  <a:lnTo>
                    <a:pt x="4855" y="0"/>
                  </a:lnTo>
                  <a:lnTo>
                    <a:pt x="0" y="4688"/>
                  </a:lnTo>
                  <a:lnTo>
                    <a:pt x="4815" y="9667"/>
                  </a:lnTo>
                  <a:lnTo>
                    <a:pt x="4842" y="8007"/>
                  </a:lnTo>
                  <a:lnTo>
                    <a:pt x="13005" y="8046"/>
                  </a:lnTo>
                  <a:cubicBezTo>
                    <a:pt x="16529" y="8307"/>
                    <a:pt x="19229" y="12487"/>
                    <a:pt x="18194" y="17340"/>
                  </a:cubicBezTo>
                  <a:cubicBezTo>
                    <a:pt x="17760" y="19375"/>
                    <a:pt x="16520" y="21001"/>
                    <a:pt x="14908" y="21600"/>
                  </a:cubicBezTo>
                  <a:close/>
                </a:path>
              </a:pathLst>
            </a:custGeom>
            <a:solidFill>
              <a:srgbClr val="DF6C1C"/>
            </a:solidFill>
            <a:ln w="12700" cap="flat">
              <a:noFill/>
              <a:miter lim="400000"/>
            </a:ln>
            <a:effectLst>
              <a:outerShdw blurRad="50800" dist="64574" dir="2517203" rotWithShape="0">
                <a:srgbClr val="000000">
                  <a:alpha val="30999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119929D0-A695-4D28-B260-3971B2ECC240}"/>
                </a:ext>
              </a:extLst>
            </p:cNvPr>
            <p:cNvSpPr/>
            <p:nvPr/>
          </p:nvSpPr>
          <p:spPr>
            <a:xfrm>
              <a:off x="4257" y="0"/>
              <a:ext cx="2465952" cy="199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extrusionOk="0">
                  <a:moveTo>
                    <a:pt x="4857" y="0"/>
                  </a:moveTo>
                  <a:lnTo>
                    <a:pt x="0" y="4739"/>
                  </a:lnTo>
                  <a:lnTo>
                    <a:pt x="13969" y="4743"/>
                  </a:lnTo>
                  <a:cubicBezTo>
                    <a:pt x="17502" y="5488"/>
                    <a:pt x="20028" y="9477"/>
                    <a:pt x="19835" y="14006"/>
                  </a:cubicBezTo>
                  <a:cubicBezTo>
                    <a:pt x="19689" y="17413"/>
                    <a:pt x="17996" y="20327"/>
                    <a:pt x="15582" y="21600"/>
                  </a:cubicBezTo>
                  <a:cubicBezTo>
                    <a:pt x="18507" y="20567"/>
                    <a:pt x="20687" y="17402"/>
                    <a:pt x="21040" y="13524"/>
                  </a:cubicBezTo>
                  <a:cubicBezTo>
                    <a:pt x="21600" y="7388"/>
                    <a:pt x="18334" y="2463"/>
                    <a:pt x="14057" y="1625"/>
                  </a:cubicBezTo>
                  <a:lnTo>
                    <a:pt x="4864" y="1613"/>
                  </a:lnTo>
                  <a:lnTo>
                    <a:pt x="4857" y="0"/>
                  </a:lnTo>
                  <a:close/>
                </a:path>
              </a:pathLst>
            </a:custGeom>
            <a:solidFill>
              <a:srgbClr val="FE95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1" name="TextBox 52">
            <a:extLst>
              <a:ext uri="{FF2B5EF4-FFF2-40B4-BE49-F238E27FC236}">
                <a16:creationId xmlns:a16="http://schemas.microsoft.com/office/drawing/2014/main" id="{72A5B126-BE55-487B-8469-F1C4996DD516}"/>
              </a:ext>
            </a:extLst>
          </p:cNvPr>
          <p:cNvSpPr txBox="1"/>
          <p:nvPr/>
        </p:nvSpPr>
        <p:spPr>
          <a:xfrm>
            <a:off x="2586352" y="6060800"/>
            <a:ext cx="228649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DE6D1D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400" b="1" dirty="0"/>
              <a:t>P</a:t>
            </a:r>
            <a:r>
              <a:rPr lang="en-US" sz="2400" b="1" dirty="0"/>
              <a:t>EMANTAUAN</a:t>
            </a:r>
            <a:r>
              <a:rPr sz="2400" b="1" dirty="0"/>
              <a:t>     </a:t>
            </a:r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75FACBD7-E602-48B9-A04C-AAF0BA58BE84}"/>
              </a:ext>
            </a:extLst>
          </p:cNvPr>
          <p:cNvSpPr/>
          <p:nvPr/>
        </p:nvSpPr>
        <p:spPr>
          <a:xfrm>
            <a:off x="5274811" y="6365837"/>
            <a:ext cx="1428766" cy="388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788" y="0"/>
                </a:lnTo>
                <a:lnTo>
                  <a:pt x="11233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615D5A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Shape">
            <a:extLst>
              <a:ext uri="{FF2B5EF4-FFF2-40B4-BE49-F238E27FC236}">
                <a16:creationId xmlns:a16="http://schemas.microsoft.com/office/drawing/2014/main" id="{9316D73C-5B75-4240-B33A-B494CBC8EE86}"/>
              </a:ext>
            </a:extLst>
          </p:cNvPr>
          <p:cNvSpPr/>
          <p:nvPr/>
        </p:nvSpPr>
        <p:spPr>
          <a:xfrm>
            <a:off x="5119114" y="6271406"/>
            <a:ext cx="183950" cy="18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989" extrusionOk="0">
                <a:moveTo>
                  <a:pt x="9842" y="0"/>
                </a:moveTo>
                <a:cubicBezTo>
                  <a:pt x="7324" y="0"/>
                  <a:pt x="4802" y="1022"/>
                  <a:pt x="2881" y="3075"/>
                </a:cubicBezTo>
                <a:cubicBezTo>
                  <a:pt x="-961" y="7181"/>
                  <a:pt x="-961" y="13840"/>
                  <a:pt x="2881" y="17946"/>
                </a:cubicBezTo>
                <a:cubicBezTo>
                  <a:pt x="5512" y="20757"/>
                  <a:pt x="9254" y="21600"/>
                  <a:pt x="12591" y="20561"/>
                </a:cubicBezTo>
                <a:lnTo>
                  <a:pt x="3472" y="10816"/>
                </a:lnTo>
                <a:lnTo>
                  <a:pt x="4880" y="9311"/>
                </a:lnTo>
                <a:lnTo>
                  <a:pt x="4892" y="9324"/>
                </a:lnTo>
                <a:lnTo>
                  <a:pt x="12714" y="506"/>
                </a:lnTo>
                <a:cubicBezTo>
                  <a:pt x="11775" y="200"/>
                  <a:pt x="10815" y="0"/>
                  <a:pt x="9842" y="0"/>
                </a:cubicBezTo>
                <a:close/>
                <a:moveTo>
                  <a:pt x="14669" y="1400"/>
                </a:moveTo>
                <a:lnTo>
                  <a:pt x="6300" y="10829"/>
                </a:lnTo>
                <a:lnTo>
                  <a:pt x="14577" y="19674"/>
                </a:lnTo>
                <a:cubicBezTo>
                  <a:pt x="15367" y="19208"/>
                  <a:pt x="16127" y="18662"/>
                  <a:pt x="16797" y="17946"/>
                </a:cubicBezTo>
                <a:cubicBezTo>
                  <a:pt x="20639" y="13840"/>
                  <a:pt x="20639" y="7181"/>
                  <a:pt x="16797" y="3075"/>
                </a:cubicBezTo>
                <a:cubicBezTo>
                  <a:pt x="16152" y="2387"/>
                  <a:pt x="15425" y="1857"/>
                  <a:pt x="14669" y="1400"/>
                </a:cubicBezTo>
                <a:close/>
              </a:path>
            </a:pathLst>
          </a:custGeom>
          <a:solidFill>
            <a:srgbClr val="A2A2A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" name="Line">
            <a:extLst>
              <a:ext uri="{FF2B5EF4-FFF2-40B4-BE49-F238E27FC236}">
                <a16:creationId xmlns:a16="http://schemas.microsoft.com/office/drawing/2014/main" id="{C5363340-159B-47C8-B570-2E4D7ACADB51}"/>
              </a:ext>
            </a:extLst>
          </p:cNvPr>
          <p:cNvSpPr/>
          <p:nvPr/>
        </p:nvSpPr>
        <p:spPr>
          <a:xfrm>
            <a:off x="3154330" y="1623385"/>
            <a:ext cx="1370208" cy="288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8"/>
                </a:moveTo>
                <a:lnTo>
                  <a:pt x="4638" y="0"/>
                </a:lnTo>
                <a:lnTo>
                  <a:pt x="9728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615D5A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TextBox 52">
            <a:extLst>
              <a:ext uri="{FF2B5EF4-FFF2-40B4-BE49-F238E27FC236}">
                <a16:creationId xmlns:a16="http://schemas.microsoft.com/office/drawing/2014/main" id="{930E6394-3C4A-4816-985D-D7EC7D5DB6FB}"/>
              </a:ext>
            </a:extLst>
          </p:cNvPr>
          <p:cNvSpPr txBox="1"/>
          <p:nvPr/>
        </p:nvSpPr>
        <p:spPr>
          <a:xfrm>
            <a:off x="5951164" y="6516396"/>
            <a:ext cx="90891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7B6D6C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algn="ctr"/>
            <a:r>
              <a:rPr dirty="0"/>
              <a:t>START</a:t>
            </a:r>
          </a:p>
        </p:txBody>
      </p:sp>
      <p:sp>
        <p:nvSpPr>
          <p:cNvPr id="68" name="TextBox 52">
            <a:extLst>
              <a:ext uri="{FF2B5EF4-FFF2-40B4-BE49-F238E27FC236}">
                <a16:creationId xmlns:a16="http://schemas.microsoft.com/office/drawing/2014/main" id="{9E08574F-0E3A-469D-9A0C-691C6FC4A427}"/>
              </a:ext>
            </a:extLst>
          </p:cNvPr>
          <p:cNvSpPr txBox="1"/>
          <p:nvPr/>
        </p:nvSpPr>
        <p:spPr>
          <a:xfrm>
            <a:off x="352824" y="1285015"/>
            <a:ext cx="207132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300" b="1">
                <a:solidFill>
                  <a:srgbClr val="7B6D6C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/>
              <a:t>PERBAIKAN </a:t>
            </a:r>
          </a:p>
          <a:p>
            <a:pPr algn="ctr">
              <a:defRPr sz="1300" b="1">
                <a:solidFill>
                  <a:srgbClr val="7B6D6C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/>
              <a:t>SP</a:t>
            </a:r>
            <a:endParaRPr sz="2400" dirty="0"/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DA57DFC-E2F6-4814-8716-4A17408354D9}"/>
              </a:ext>
            </a:extLst>
          </p:cNvPr>
          <p:cNvSpPr/>
          <p:nvPr/>
        </p:nvSpPr>
        <p:spPr>
          <a:xfrm>
            <a:off x="2479746" y="1321025"/>
            <a:ext cx="684026" cy="684026"/>
          </a:xfrm>
          <a:prstGeom prst="ellipse">
            <a:avLst/>
          </a:prstGeom>
          <a:solidFill>
            <a:srgbClr val="9C9D9C">
              <a:alpha val="7607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0" name="5a1d4302720829.1260187015118671384671.png" descr="5a1d4302720829.1260187015118671384671.png">
            <a:extLst>
              <a:ext uri="{FF2B5EF4-FFF2-40B4-BE49-F238E27FC236}">
                <a16:creationId xmlns:a16="http://schemas.microsoft.com/office/drawing/2014/main" id="{410F64A9-49EE-4B6E-B8F1-E4A7733B6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9746" y="1179603"/>
            <a:ext cx="684026" cy="90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kisspng-drawing-cartoon-illustration-business-man-5aa94af8185052.9586393115210442160996.png" descr="kisspng-drawing-cartoon-illustration-business-man-5aa94af8185052.9586393115210442160996.png">
            <a:extLst>
              <a:ext uri="{FF2B5EF4-FFF2-40B4-BE49-F238E27FC236}">
                <a16:creationId xmlns:a16="http://schemas.microsoft.com/office/drawing/2014/main" id="{BEBA7F45-4DBE-4F1E-A839-E35AAD237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6470" y="5977006"/>
            <a:ext cx="638306" cy="6496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06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22" grpId="0" animBg="1" advAuto="0"/>
      <p:bldP spid="25" grpId="0" animBg="1" advAuto="0"/>
      <p:bldP spid="26" grpId="0" animBg="1" advAuto="0"/>
      <p:bldP spid="35" grpId="0" animBg="1" advAuto="0"/>
      <p:bldP spid="38" grpId="0" animBg="1" advAuto="0"/>
      <p:bldP spid="39" grpId="0" animBg="1" advAuto="0"/>
      <p:bldP spid="48" grpId="0" animBg="1" advAuto="0"/>
      <p:bldP spid="51" grpId="0" animBg="1" advAuto="0"/>
      <p:bldP spid="52" grpId="0" animBg="1" advAuto="0"/>
      <p:bldP spid="61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b="47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81363" y="818706"/>
            <a:ext cx="8181275" cy="3147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spc="-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Hasil</a:t>
            </a:r>
            <a:r>
              <a:rPr lang="en-US" sz="9600" b="1" spc="-200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9600" b="1" spc="-200" dirty="0" err="1">
                <a:solidFill>
                  <a:srgbClr val="1F608A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Evaluasi</a:t>
            </a:r>
            <a:endParaRPr lang="en-US" sz="9600" b="1" spc="-200" dirty="0">
              <a:solidFill>
                <a:srgbClr val="1F608A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indent="0" algn="ctr">
              <a:buNone/>
            </a:pPr>
            <a:r>
              <a:rPr lang="en-US" sz="96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363" y="4550735"/>
            <a:ext cx="807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Terkait</a:t>
            </a:r>
            <a:r>
              <a:rPr lang="en-US" sz="3600" b="1" dirty="0"/>
              <a:t> </a:t>
            </a:r>
            <a:r>
              <a:rPr lang="en-US" sz="3600" b="1" dirty="0" err="1"/>
              <a:t>Standar</a:t>
            </a:r>
            <a:r>
              <a:rPr lang="en-US" sz="3600" b="1" dirty="0"/>
              <a:t> </a:t>
            </a:r>
            <a:r>
              <a:rPr lang="en-US" sz="3600" b="1" dirty="0" err="1"/>
              <a:t>Pelayanan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670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675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81363" y="-3"/>
            <a:ext cx="8181275" cy="15204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RSUD</a:t>
            </a:r>
            <a:r>
              <a:rPr lang="en-US" sz="4800" b="1" spc="-200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800" b="1" spc="-200" dirty="0">
                <a:solidFill>
                  <a:srgbClr val="1F608A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Dr. R. GOETENG TAROENADIRATA</a:t>
            </a:r>
          </a:p>
          <a:p>
            <a:pPr marL="0" indent="0" algn="ctr">
              <a:buNone/>
            </a:pPr>
            <a:endParaRPr lang="en-US" sz="4800" b="1" spc="-200" dirty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75212"/>
              </p:ext>
            </p:extLst>
          </p:nvPr>
        </p:nvGraphicFramePr>
        <p:xfrm>
          <a:off x="196702" y="2306594"/>
          <a:ext cx="8750596" cy="3810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8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INDIKATOR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HASIL/REKOMENDASI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sesuai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aturan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tersedia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 </a:t>
                      </a:r>
                      <a:r>
                        <a:rPr lang="en-US" sz="2000" dirty="0" err="1"/>
                        <a:t>telah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masih</a:t>
                      </a:r>
                      <a:r>
                        <a:rPr lang="en-US" sz="2000" dirty="0"/>
                        <a:t> minim dan </a:t>
                      </a:r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diperluas</a:t>
                      </a:r>
                      <a:r>
                        <a:rPr lang="en-US" sz="2000" baseline="0" dirty="0"/>
                        <a:t> agar </a:t>
                      </a:r>
                      <a:r>
                        <a:rPr lang="en-US" sz="2000" baseline="0" dirty="0" err="1"/>
                        <a:t>dapat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diketahui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Penyusunan</a:t>
                      </a:r>
                      <a:r>
                        <a:rPr lang="en-US" sz="2000" dirty="0"/>
                        <a:t> 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Menyesuaikan</a:t>
                      </a:r>
                      <a:r>
                        <a:rPr lang="en-US" sz="2000" dirty="0"/>
                        <a:t> MP </a:t>
                      </a:r>
                      <a:r>
                        <a:rPr lang="en-US" sz="2000" dirty="0" err="1"/>
                        <a:t>sesuai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ketentuan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khususnya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terkait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kesediaan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menerima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sanksi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bila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melanggar</a:t>
                      </a:r>
                      <a:endParaRPr lang="en-US" sz="2000" baseline="0" dirty="0"/>
                    </a:p>
                    <a:p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diperluas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publikasi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terkait</a:t>
                      </a:r>
                      <a:r>
                        <a:rPr lang="en-US" sz="2000" baseline="0" dirty="0"/>
                        <a:t> SP agar </a:t>
                      </a:r>
                      <a:r>
                        <a:rPr lang="en-US" sz="2000" baseline="0" dirty="0" err="1"/>
                        <a:t>dapat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diketahui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5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1246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81363" y="-3"/>
            <a:ext cx="8181275" cy="15204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</a:t>
            </a:r>
            <a:r>
              <a:rPr lang="en-US" sz="4800" b="1" spc="-200" dirty="0" err="1">
                <a:solidFill>
                  <a:srgbClr val="1F608A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isdukcapil</a:t>
            </a:r>
            <a:endParaRPr lang="en-US" sz="4800" b="1" spc="-200" dirty="0">
              <a:solidFill>
                <a:srgbClr val="1F608A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indent="0" algn="ctr">
              <a:buNone/>
            </a:pPr>
            <a:endParaRPr lang="en-US" sz="4800" b="1" spc="-200" dirty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810397"/>
              </p:ext>
            </p:extLst>
          </p:nvPr>
        </p:nvGraphicFramePr>
        <p:xfrm>
          <a:off x="207882" y="1409468"/>
          <a:ext cx="8750596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INDIKATOR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REKOMENDASI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sesuai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aturan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namun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disesuaikan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dengan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ketentuan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berlaku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 </a:t>
                      </a:r>
                      <a:r>
                        <a:rPr lang="en-US" sz="2000" dirty="0" err="1"/>
                        <a:t>telah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Belum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r>
                        <a:rPr lang="en-US" sz="2000" dirty="0"/>
                        <a:t>, dan agar </a:t>
                      </a:r>
                      <a:r>
                        <a:rPr lang="en-US" sz="2000" dirty="0" err="1"/>
                        <a:t>dapat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dalam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penyusunan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dimasa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akan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datang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masih</a:t>
                      </a:r>
                      <a:r>
                        <a:rPr lang="en-US" sz="2000" dirty="0"/>
                        <a:t> minim dan </a:t>
                      </a:r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diperluas</a:t>
                      </a:r>
                      <a:r>
                        <a:rPr lang="en-US" sz="2000" baseline="0" dirty="0"/>
                        <a:t> agar </a:t>
                      </a:r>
                      <a:r>
                        <a:rPr lang="en-US" sz="2000" baseline="0" dirty="0" err="1"/>
                        <a:t>dapat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diketahui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Penyusunan</a:t>
                      </a:r>
                      <a:r>
                        <a:rPr lang="en-US" sz="2000" dirty="0"/>
                        <a:t> 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 MP, </a:t>
                      </a:r>
                      <a:r>
                        <a:rPr lang="en-US" sz="2000" dirty="0" err="1"/>
                        <a:t>namun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diperluas</a:t>
                      </a:r>
                      <a:r>
                        <a:rPr lang="en-US" sz="2000" baseline="0" dirty="0"/>
                        <a:t> agar </a:t>
                      </a:r>
                      <a:r>
                        <a:rPr lang="en-US" sz="2000" baseline="0" dirty="0" err="1"/>
                        <a:t>dapat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diketahui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1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1246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81363" y="-3"/>
            <a:ext cx="8181275" cy="15204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pc="-20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</a:t>
            </a:r>
            <a:r>
              <a:rPr lang="en-US" sz="4800" b="1" spc="-200">
                <a:solidFill>
                  <a:srgbClr val="1F608A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PMPTSP</a:t>
            </a:r>
            <a:endParaRPr lang="en-US" sz="4800" b="1" spc="-200" dirty="0">
              <a:solidFill>
                <a:srgbClr val="1F608A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indent="0" algn="ctr">
              <a:buNone/>
            </a:pPr>
            <a:endParaRPr lang="en-US" sz="4800" b="1" spc="-200" dirty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606332"/>
              </p:ext>
            </p:extLst>
          </p:nvPr>
        </p:nvGraphicFramePr>
        <p:xfrm>
          <a:off x="255180" y="1567123"/>
          <a:ext cx="8750596" cy="4419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8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INDIKATOR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HASIL DAN REKOMENDASI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sesuai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aturan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 SPP, </a:t>
                      </a:r>
                      <a:r>
                        <a:rPr lang="en-US" sz="2000" dirty="0" err="1"/>
                        <a:t>tapi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belum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sesuai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ketentuan</a:t>
                      </a:r>
                      <a:r>
                        <a:rPr lang="en-US" sz="2000" dirty="0"/>
                        <a:t>. </a:t>
                      </a:r>
                      <a:r>
                        <a:rPr lang="en-US" sz="2000" dirty="0" err="1"/>
                        <a:t>Disarankan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menyusun</a:t>
                      </a:r>
                      <a:r>
                        <a:rPr lang="en-US" sz="2000" dirty="0"/>
                        <a:t> SPP </a:t>
                      </a:r>
                      <a:r>
                        <a:rPr lang="en-US" sz="2000" dirty="0" err="1"/>
                        <a:t>sesuai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Permenpanrb</a:t>
                      </a:r>
                      <a:r>
                        <a:rPr lang="en-US" sz="2000" dirty="0"/>
                        <a:t> 15/2014.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 </a:t>
                      </a:r>
                      <a:r>
                        <a:rPr lang="en-US" sz="2000" dirty="0" err="1"/>
                        <a:t>telah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SP </a:t>
                      </a:r>
                      <a:r>
                        <a:rPr lang="en-US" sz="2000" dirty="0" err="1"/>
                        <a:t>belum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r>
                        <a:rPr lang="en-US" sz="2000" dirty="0"/>
                        <a:t>, dan agar </a:t>
                      </a:r>
                      <a:r>
                        <a:rPr lang="en-US" sz="2000" dirty="0" err="1"/>
                        <a:t>melibatkan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masyarakat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ketika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memperbaiki</a:t>
                      </a:r>
                      <a:r>
                        <a:rPr lang="en-US" sz="2000" dirty="0"/>
                        <a:t> SP yang </a:t>
                      </a:r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ada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SP </a:t>
                      </a:r>
                      <a:r>
                        <a:rPr lang="en-US" sz="2000" dirty="0" err="1"/>
                        <a:t>masih</a:t>
                      </a:r>
                      <a:r>
                        <a:rPr lang="en-US" sz="2000" dirty="0"/>
                        <a:t> minim, dan </a:t>
                      </a:r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diperluas</a:t>
                      </a:r>
                      <a:r>
                        <a:rPr lang="en-US" sz="2000" baseline="0" dirty="0"/>
                        <a:t> agar </a:t>
                      </a:r>
                      <a:r>
                        <a:rPr lang="en-US" sz="2000" baseline="0" dirty="0" err="1"/>
                        <a:t>dapat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diketahui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Penyusunan</a:t>
                      </a:r>
                      <a:r>
                        <a:rPr lang="en-US" sz="2000" dirty="0"/>
                        <a:t> 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tersedia</a:t>
                      </a:r>
                      <a:r>
                        <a:rPr lang="en-US" sz="2000" dirty="0"/>
                        <a:t> MP, </a:t>
                      </a:r>
                      <a:r>
                        <a:rPr lang="en-US" sz="2000" dirty="0" err="1"/>
                        <a:t>namun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publikasi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diperluas</a:t>
                      </a:r>
                      <a:r>
                        <a:rPr lang="en-US" sz="2000" baseline="0" dirty="0"/>
                        <a:t> agar </a:t>
                      </a:r>
                      <a:r>
                        <a:rPr lang="en-US" sz="2000" baseline="0" dirty="0" err="1"/>
                        <a:t>dapat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diketahui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masyarakat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4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3322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81363" y="2410203"/>
            <a:ext cx="8181275" cy="2037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spc="-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Terima</a:t>
            </a:r>
            <a:r>
              <a:rPr lang="en-US" sz="9600" b="1" spc="-200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9600" b="1" spc="-200" dirty="0">
                <a:solidFill>
                  <a:srgbClr val="1F608A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Kasih</a:t>
            </a:r>
            <a:r>
              <a:rPr lang="en-US" sz="9600" b="1" spc="-200" dirty="0">
                <a:solidFill>
                  <a:srgbClr val="A2CAE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!</a:t>
            </a:r>
          </a:p>
        </p:txBody>
      </p:sp>
      <p:sp>
        <p:nvSpPr>
          <p:cNvPr id="9" name="Frame 8"/>
          <p:cNvSpPr/>
          <p:nvPr/>
        </p:nvSpPr>
        <p:spPr>
          <a:xfrm>
            <a:off x="481362" y="1840832"/>
            <a:ext cx="8181275" cy="3176337"/>
          </a:xfrm>
          <a:prstGeom prst="frame">
            <a:avLst>
              <a:gd name="adj1" fmla="val 884"/>
            </a:avLst>
          </a:prstGeom>
          <a:solidFill>
            <a:schemeClr val="bg1"/>
          </a:solidFill>
          <a:ln>
            <a:solidFill>
              <a:srgbClr val="1F6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4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8" b="31568"/>
          <a:stretch>
            <a:fillRect/>
          </a:stretch>
        </p:blipFill>
        <p:spPr/>
      </p:pic>
      <p:sp>
        <p:nvSpPr>
          <p:cNvPr id="43" name="Rectangle 42"/>
          <p:cNvSpPr/>
          <p:nvPr/>
        </p:nvSpPr>
        <p:spPr>
          <a:xfrm>
            <a:off x="11662" y="3034358"/>
            <a:ext cx="4591051" cy="451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719" rIns="91324" bIns="45719" rtlCol="0" anchor="ctr"/>
          <a:lstStyle/>
          <a:p>
            <a:pPr defTabSz="913063"/>
            <a:endParaRPr lang="en-US" sz="2000" dirty="0">
              <a:solidFill>
                <a:srgbClr val="EDF3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0"/>
            <a:ext cx="9144000" cy="226429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" y="9483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>
              <a:defRPr/>
            </a:pPr>
            <a:r>
              <a:rPr lang="id-ID" sz="5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S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ANKSI</a:t>
            </a:r>
            <a:r>
              <a:rPr lang="id-ID" sz="5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 </a:t>
            </a:r>
            <a:br>
              <a:rPr lang="en-GB" sz="5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</a:br>
            <a:r>
              <a:rPr lang="en-GB" sz="4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(UU 25/2009 dan </a:t>
            </a:r>
            <a:r>
              <a:rPr lang="id-ID" sz="4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PP 96/2012</a:t>
            </a:r>
            <a:r>
              <a:rPr lang="en-GB" sz="4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S PGothic" pitchFamily="34" charset="-128"/>
              </a:rPr>
              <a:t>)</a:t>
            </a:r>
            <a:endParaRPr lang="id-ID" sz="4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3399" y="1486323"/>
            <a:ext cx="8489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b="1" dirty="0">
                <a:solidFill>
                  <a:schemeClr val="accent2">
                    <a:lumMod val="75000"/>
                  </a:schemeClr>
                </a:solidFill>
              </a:rPr>
              <a:t>Dikenakan atas kewajiban yang tidak dijalankan dan merupakan penjabaran Sanksi yang telah ada dalam Undang-undang, misalnya: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DBD0654-BEB6-483C-B878-E158E80E91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0073" y="2367032"/>
          <a:ext cx="8863853" cy="4419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9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775">
                <a:tc>
                  <a:txBody>
                    <a:bodyPr/>
                    <a:lstStyle/>
                    <a:p>
                      <a:pPr algn="ctr"/>
                      <a:r>
                        <a:rPr lang="id-ID" sz="1800" b="1" dirty="0">
                          <a:solidFill>
                            <a:schemeClr val="bg1"/>
                          </a:solidFill>
                        </a:rPr>
                        <a:t>Pasal UU/PP</a:t>
                      </a:r>
                    </a:p>
                  </a:txBody>
                  <a:tcPr marL="91435" marR="91435" marT="45716" marB="45716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b="1" dirty="0">
                          <a:solidFill>
                            <a:schemeClr val="bg1"/>
                          </a:solidFill>
                        </a:rPr>
                        <a:t>Uraian Kewajiban</a:t>
                      </a:r>
                      <a:r>
                        <a:rPr lang="id-ID" sz="1800" b="1" baseline="0" dirty="0">
                          <a:solidFill>
                            <a:schemeClr val="bg1"/>
                          </a:solidFill>
                        </a:rPr>
                        <a:t> Penyelenggara</a:t>
                      </a:r>
                      <a:endParaRPr lang="id-ID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5" marR="91435" marT="45716" marB="45716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b="1" dirty="0">
                          <a:solidFill>
                            <a:schemeClr val="bg1"/>
                          </a:solidFill>
                        </a:rPr>
                        <a:t>Ancaman Sanksi</a:t>
                      </a:r>
                    </a:p>
                  </a:txBody>
                  <a:tcPr marL="91435" marR="91435" marT="45716" marB="45716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812">
                <a:tc>
                  <a:txBody>
                    <a:bodyPr/>
                    <a:lstStyle/>
                    <a:p>
                      <a:pPr lvl="0"/>
                      <a:r>
                        <a:rPr lang="id-ID" sz="1600" b="1" i="0" dirty="0">
                          <a:solidFill>
                            <a:schemeClr val="tx1"/>
                          </a:solidFill>
                        </a:rPr>
                        <a:t>Pasal  20 (1) UU</a:t>
                      </a:r>
                    </a:p>
                  </a:txBody>
                  <a:tcPr marL="91435" marR="91435" marT="45716" marB="457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Wajib menyusun dan menetapkan SP </a:t>
                      </a:r>
                    </a:p>
                  </a:txBody>
                  <a:tcPr marL="91435" marR="91435" marT="45716" marB="457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>
                          <a:solidFill>
                            <a:srgbClr val="C00000"/>
                          </a:solidFill>
                        </a:rPr>
                        <a:t>Dengan sanksi Pemberhentian dengan hormat tidak atas permintaan sendiri</a:t>
                      </a:r>
                    </a:p>
                  </a:txBody>
                  <a:tcPr marL="91435" marR="91435" marT="45716" marB="457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1" dirty="0">
                          <a:solidFill>
                            <a:schemeClr val="tx1"/>
                          </a:solidFill>
                        </a:rPr>
                        <a:t>Pasal 20 (2) UU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Wajib mengikutsertakan Masyarakat dalam Penyusunan SP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>
                          <a:solidFill>
                            <a:srgbClr val="C00000"/>
                          </a:solidFill>
                        </a:rPr>
                        <a:t>Dengan sanksi Pembebasan dari Jabatan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496">
                <a:tc>
                  <a:txBody>
                    <a:bodyPr/>
                    <a:lstStyle/>
                    <a:p>
                      <a:r>
                        <a:rPr lang="id-ID" sz="1600" b="1" i="1">
                          <a:solidFill>
                            <a:schemeClr val="tx1"/>
                          </a:solidFill>
                        </a:rPr>
                        <a:t>Pasal 26 (1) PP</a:t>
                      </a:r>
                      <a:endParaRPr lang="id-ID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Pembahasan Rancangan SP </a:t>
                      </a:r>
                      <a:r>
                        <a:rPr lang="id-ID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wajib </a:t>
                      </a:r>
                      <a:r>
                        <a:rPr lang="en-US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meng</a:t>
                      </a:r>
                      <a:r>
                        <a:rPr lang="id-ID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ikut</a:t>
                      </a:r>
                      <a:r>
                        <a:rPr lang="en-US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serta</a:t>
                      </a:r>
                      <a:r>
                        <a:rPr lang="id-ID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kan masy</a:t>
                      </a:r>
                      <a:r>
                        <a:rPr lang="en-US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arakat</a:t>
                      </a:r>
                      <a:r>
                        <a:rPr lang="id-ID" sz="1600" b="1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 </a:t>
                      </a:r>
                      <a:endParaRPr lang="id-ID" sz="1600" b="1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i="1" dirty="0">
                          <a:solidFill>
                            <a:srgbClr val="C00000"/>
                          </a:solidFill>
                        </a:rPr>
                        <a:t>Teguran tertulis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564"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chemeClr val="tx1"/>
                          </a:solidFill>
                        </a:rPr>
                        <a:t>Pasal 27 (1</a:t>
                      </a:r>
                      <a:r>
                        <a:rPr lang="id-ID" sz="1600" b="1" i="1">
                          <a:solidFill>
                            <a:schemeClr val="tx1"/>
                          </a:solidFill>
                        </a:rPr>
                        <a:t>) PP</a:t>
                      </a:r>
                      <a:endParaRPr lang="id-ID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Rancangan SP</a:t>
                      </a:r>
                      <a:r>
                        <a:rPr lang="id-ID" sz="1600" b="1" i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yang telah dibahas wajib dipublikasikan</a:t>
                      </a:r>
                      <a:endParaRPr lang="id-ID" sz="1600" b="1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i="1" dirty="0">
                          <a:solidFill>
                            <a:srgbClr val="C00000"/>
                          </a:solidFill>
                        </a:rPr>
                        <a:t>Teguran tertulis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b="1" dirty="0">
                          <a:solidFill>
                            <a:schemeClr val="tx1"/>
                          </a:solidFill>
                        </a:rPr>
                        <a:t>Pasal 20 (3) UU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Wajib menerapkan SP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>
                          <a:solidFill>
                            <a:srgbClr val="C00000"/>
                          </a:solidFill>
                        </a:rPr>
                        <a:t>Dengan sanksi Pembebasan dari Jabatan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496"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chemeClr val="tx1"/>
                          </a:solidFill>
                        </a:rPr>
                        <a:t>Pasal 30 (1) PP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Wajib</a:t>
                      </a:r>
                      <a:r>
                        <a:rPr lang="id-ID" sz="1600" b="1" i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menyusun dan menetapkan Maklumat Pelayanan</a:t>
                      </a:r>
                      <a:endParaRPr lang="id-ID" sz="1600" b="1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rgbClr val="C00000"/>
                          </a:solidFill>
                        </a:rPr>
                        <a:t>Pembebasan dari jabatan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496"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chemeClr val="tx1"/>
                          </a:solidFill>
                        </a:rPr>
                        <a:t>Pasal 33 (1) PP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Wajib</a:t>
                      </a:r>
                      <a:r>
                        <a:rPr lang="id-ID" sz="1600" b="1" i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meninjau ulang SP yang telah ditetapkan dalam waktu 3 tahun</a:t>
                      </a:r>
                      <a:endParaRPr lang="id-ID" sz="1600" b="1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d-ID" sz="1600" b="1" i="1" dirty="0">
                          <a:solidFill>
                            <a:srgbClr val="C00000"/>
                          </a:solidFill>
                        </a:rPr>
                        <a:t>Pembebasan dari jabatan</a:t>
                      </a:r>
                    </a:p>
                  </a:txBody>
                  <a:tcPr marL="91435" marR="91435" marT="45716" marB="4571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2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1228722"/>
            <a:ext cx="2628900" cy="2628900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06" y="1228722"/>
            <a:ext cx="1771859" cy="2628900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1638914"/>
            <a:ext cx="2717714" cy="1808515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0013" y="4000494"/>
            <a:ext cx="3043237" cy="3071816"/>
          </a:xfrm>
        </p:spPr>
        <p:txBody>
          <a:bodyPr>
            <a:normAutofit fontScale="55000" lnSpcReduction="20000"/>
          </a:bodyPr>
          <a:lstStyle/>
          <a:p>
            <a:pPr marL="0" indent="0" algn="ctr" defTabSz="1448816">
              <a:buNone/>
            </a:pP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1448816">
              <a:lnSpc>
                <a:spcPct val="120000"/>
              </a:lnSpc>
              <a:buNone/>
            </a:pP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Tolak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ukur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dipergunakan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pedoman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acuan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penilaian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kualitas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kewajiban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janji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kepada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masyarakat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rangka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berkualitas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cepat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mudah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terjangkau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terukur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251179" y="3957630"/>
            <a:ext cx="2717714" cy="2628900"/>
          </a:xfrm>
        </p:spPr>
        <p:txBody>
          <a:bodyPr>
            <a:normAutofit/>
          </a:bodyPr>
          <a:lstStyle/>
          <a:p>
            <a:pPr marL="0" indent="0" algn="ctr" defTabSz="1448816">
              <a:buNone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 defTabSz="1448816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Setiap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institusi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negara,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korporasi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Lembaga independent yang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dibentuk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berdasar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UU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kegiatan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yanlik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badan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lain yang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dibentuk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semata-mata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kegiatan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yanlik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200775" y="3957630"/>
            <a:ext cx="2717714" cy="2628900"/>
          </a:xfrm>
        </p:spPr>
        <p:txBody>
          <a:bodyPr>
            <a:normAutofit/>
          </a:bodyPr>
          <a:lstStyle/>
          <a:p>
            <a:pPr marL="0" indent="0" algn="ctr" defTabSz="1448816"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Masyarakat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r" defTabSz="1448816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Seluruh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pihak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perseorangan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kelompok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badan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yang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berkedudukan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penerima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manfaat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langsung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maupun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langsung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r">
              <a:buNone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 Box 7"/>
          <p:cNvSpPr txBox="1">
            <a:spLocks noGrp="1" noChangeArrowheads="1"/>
          </p:cNvSpPr>
          <p:nvPr>
            <p:ph type="body" sz="quarter" idx="16"/>
          </p:nvPr>
        </p:nvSpPr>
        <p:spPr bwMode="auto">
          <a:xfrm>
            <a:off x="3471997" y="66673"/>
            <a:ext cx="2301437" cy="67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0883" tIns="30479" rIns="60883" bIns="30479" rtlCol="0">
            <a:spAutoFit/>
          </a:bodyPr>
          <a:lstStyle/>
          <a:p>
            <a:pPr marL="0" indent="0" defTabSz="1448816">
              <a:buNone/>
            </a:pPr>
            <a:r>
              <a:rPr lang="en-CA" sz="4400" spc="-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DEFINISI</a:t>
            </a:r>
          </a:p>
        </p:txBody>
      </p:sp>
    </p:spTree>
    <p:extLst>
      <p:ext uri="{BB962C8B-B14F-4D97-AF65-F5344CB8AC3E}">
        <p14:creationId xmlns:p14="http://schemas.microsoft.com/office/powerpoint/2010/main" val="334401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9FB983D5-58BA-47CF-A995-D49EBF7455F6}"/>
              </a:ext>
            </a:extLst>
          </p:cNvPr>
          <p:cNvGrpSpPr/>
          <p:nvPr/>
        </p:nvGrpSpPr>
        <p:grpSpPr>
          <a:xfrm>
            <a:off x="239543" y="191857"/>
            <a:ext cx="8542950" cy="6361343"/>
            <a:chOff x="1393610" y="894622"/>
            <a:chExt cx="6097290" cy="4917786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B42E04FA-B2C2-4EBA-8211-832E84CC9AD5}"/>
                </a:ext>
              </a:extLst>
            </p:cNvPr>
            <p:cNvSpPr/>
            <p:nvPr/>
          </p:nvSpPr>
          <p:spPr>
            <a:xfrm>
              <a:off x="3467154" y="1728907"/>
              <a:ext cx="953386" cy="106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571" y="11364"/>
                  </a:lnTo>
                  <a:cubicBezTo>
                    <a:pt x="17930" y="11580"/>
                    <a:pt x="14380" y="12482"/>
                    <a:pt x="11154" y="14012"/>
                  </a:cubicBezTo>
                  <a:cubicBezTo>
                    <a:pt x="7367" y="15808"/>
                    <a:pt x="4134" y="18414"/>
                    <a:pt x="1741" y="21600"/>
                  </a:cubicBezTo>
                  <a:lnTo>
                    <a:pt x="0" y="20333"/>
                  </a:lnTo>
                  <a:cubicBezTo>
                    <a:pt x="1233" y="15387"/>
                    <a:pt x="3979" y="10847"/>
                    <a:pt x="7930" y="7223"/>
                  </a:cubicBezTo>
                  <a:cubicBezTo>
                    <a:pt x="11693" y="3772"/>
                    <a:pt x="16410" y="1279"/>
                    <a:pt x="21600" y="0"/>
                  </a:cubicBezTo>
                  <a:close/>
                </a:path>
              </a:pathLst>
            </a:custGeom>
            <a:solidFill>
              <a:srgbClr val="BDCC00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C1B8490-FFCA-4EF4-96F2-1C3D899CD732}"/>
                </a:ext>
              </a:extLst>
            </p:cNvPr>
            <p:cNvSpPr/>
            <p:nvPr/>
          </p:nvSpPr>
          <p:spPr>
            <a:xfrm rot="18028271">
              <a:off x="2815844" y="2634741"/>
              <a:ext cx="953386" cy="106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571" y="11364"/>
                  </a:lnTo>
                  <a:cubicBezTo>
                    <a:pt x="17930" y="11580"/>
                    <a:pt x="14380" y="12482"/>
                    <a:pt x="11154" y="14012"/>
                  </a:cubicBezTo>
                  <a:cubicBezTo>
                    <a:pt x="7367" y="15808"/>
                    <a:pt x="4134" y="18414"/>
                    <a:pt x="1741" y="21600"/>
                  </a:cubicBezTo>
                  <a:lnTo>
                    <a:pt x="0" y="20333"/>
                  </a:lnTo>
                  <a:cubicBezTo>
                    <a:pt x="1233" y="15387"/>
                    <a:pt x="3979" y="10847"/>
                    <a:pt x="7930" y="7223"/>
                  </a:cubicBezTo>
                  <a:cubicBezTo>
                    <a:pt x="11693" y="3772"/>
                    <a:pt x="16410" y="1279"/>
                    <a:pt x="21600" y="0"/>
                  </a:cubicBezTo>
                  <a:close/>
                </a:path>
              </a:pathLst>
            </a:custGeom>
            <a:solidFill>
              <a:srgbClr val="A17DEA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D5432C-CF07-4F7E-956D-DAB85A049D20}"/>
                </a:ext>
              </a:extLst>
            </p:cNvPr>
            <p:cNvSpPr/>
            <p:nvPr/>
          </p:nvSpPr>
          <p:spPr>
            <a:xfrm rot="14479026">
              <a:off x="3254026" y="3646659"/>
              <a:ext cx="953385" cy="106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571" y="11364"/>
                  </a:lnTo>
                  <a:cubicBezTo>
                    <a:pt x="17930" y="11580"/>
                    <a:pt x="14380" y="12482"/>
                    <a:pt x="11154" y="14012"/>
                  </a:cubicBezTo>
                  <a:cubicBezTo>
                    <a:pt x="7367" y="15808"/>
                    <a:pt x="4134" y="18414"/>
                    <a:pt x="1741" y="21600"/>
                  </a:cubicBezTo>
                  <a:lnTo>
                    <a:pt x="0" y="20333"/>
                  </a:lnTo>
                  <a:cubicBezTo>
                    <a:pt x="1233" y="15387"/>
                    <a:pt x="3979" y="10847"/>
                    <a:pt x="7930" y="7223"/>
                  </a:cubicBezTo>
                  <a:cubicBezTo>
                    <a:pt x="11693" y="3772"/>
                    <a:pt x="16410" y="1279"/>
                    <a:pt x="21600" y="0"/>
                  </a:cubicBezTo>
                  <a:close/>
                </a:path>
              </a:pathLst>
            </a:custGeom>
            <a:solidFill>
              <a:srgbClr val="FF0070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7" name="Picture1.png" descr="Picture1.png">
              <a:extLst>
                <a:ext uri="{FF2B5EF4-FFF2-40B4-BE49-F238E27FC236}">
                  <a16:creationId xmlns:a16="http://schemas.microsoft.com/office/drawing/2014/main" id="{42EA6732-900F-4896-B940-949B7A16D41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35688"/>
              <a:extLst/>
            </a:blip>
            <a:stretch>
              <a:fillRect/>
            </a:stretch>
          </p:blipFill>
          <p:spPr>
            <a:xfrm flipH="1">
              <a:off x="4418030" y="931444"/>
              <a:ext cx="82841" cy="19958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TextBox 34">
              <a:extLst>
                <a:ext uri="{FF2B5EF4-FFF2-40B4-BE49-F238E27FC236}">
                  <a16:creationId xmlns:a16="http://schemas.microsoft.com/office/drawing/2014/main" id="{B3F132F2-E201-4804-A18B-3CEACDC7A461}"/>
                </a:ext>
              </a:extLst>
            </p:cNvPr>
            <p:cNvSpPr txBox="1"/>
            <p:nvPr/>
          </p:nvSpPr>
          <p:spPr>
            <a:xfrm>
              <a:off x="3915001" y="1831064"/>
              <a:ext cx="583333" cy="368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b="1" dirty="0"/>
                <a:t>01</a:t>
              </a:r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DB1F2C4D-1089-4E93-B6F5-06746EB7B50C}"/>
                </a:ext>
              </a:extLst>
            </p:cNvPr>
            <p:cNvSpPr txBox="1"/>
            <p:nvPr/>
          </p:nvSpPr>
          <p:spPr>
            <a:xfrm>
              <a:off x="2048738" y="1290707"/>
              <a:ext cx="2416260" cy="6759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1475" tIns="21475" rIns="21475" bIns="21475">
              <a:spAutoFit/>
            </a:bodyPr>
            <a:lstStyle>
              <a:lvl1pPr algn="ctr" defTabSz="214760">
                <a:defRPr sz="500">
                  <a:solidFill>
                    <a:srgbClr val="535353"/>
                  </a:solidFill>
                </a:defRPr>
              </a:lvl1pPr>
            </a:lstStyle>
            <a:p>
              <a:r>
                <a:rPr lang="en-AU" sz="1800" i="1" dirty="0" err="1"/>
                <a:t>Mudah</a:t>
              </a:r>
              <a:r>
                <a:rPr lang="en-AU" sz="1800" i="1" dirty="0"/>
                <a:t> </a:t>
              </a:r>
              <a:r>
                <a:rPr lang="en-AU" sz="1800" i="1" dirty="0" err="1"/>
                <a:t>dimengerti</a:t>
              </a:r>
              <a:r>
                <a:rPr lang="en-AU" sz="1800" i="1" dirty="0"/>
                <a:t>, </a:t>
              </a:r>
              <a:r>
                <a:rPr lang="en-AU" sz="1800" i="1" dirty="0" err="1"/>
                <a:t>diikuti</a:t>
              </a:r>
              <a:r>
                <a:rPr lang="en-AU" sz="1800" i="1" dirty="0"/>
                <a:t>, </a:t>
              </a:r>
              <a:r>
                <a:rPr lang="en-AU" sz="1800" i="1" dirty="0" err="1"/>
                <a:t>dilaksanakan</a:t>
              </a:r>
              <a:r>
                <a:rPr lang="en-AU" sz="1800" i="1" dirty="0"/>
                <a:t>, dan </a:t>
              </a:r>
              <a:r>
                <a:rPr lang="en-AU" sz="1800" i="1" dirty="0" err="1"/>
                <a:t>diukur</a:t>
              </a:r>
              <a:r>
                <a:rPr lang="en-AU" sz="1800" i="1" dirty="0"/>
                <a:t> </a:t>
              </a:r>
              <a:r>
                <a:rPr lang="en-AU" sz="1800" i="1" dirty="0" err="1"/>
                <a:t>dengan</a:t>
              </a:r>
              <a:r>
                <a:rPr lang="en-AU" sz="1800" i="1" dirty="0"/>
                <a:t> </a:t>
              </a:r>
              <a:r>
                <a:rPr lang="en-AU" sz="1800" i="1" dirty="0" err="1"/>
                <a:t>prosedur</a:t>
              </a:r>
              <a:r>
                <a:rPr lang="en-AU" sz="1800" i="1" dirty="0"/>
                <a:t> yang </a:t>
              </a:r>
              <a:r>
                <a:rPr lang="en-AU" sz="1800" i="1" dirty="0" err="1"/>
                <a:t>jelas</a:t>
              </a:r>
              <a:endParaRPr sz="1800" i="1" dirty="0"/>
            </a:p>
          </p:txBody>
        </p: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685D4202-9059-4D90-8435-FADC10B05FC4}"/>
                </a:ext>
              </a:extLst>
            </p:cNvPr>
            <p:cNvSpPr txBox="1"/>
            <p:nvPr/>
          </p:nvSpPr>
          <p:spPr>
            <a:xfrm>
              <a:off x="2497377" y="894622"/>
              <a:ext cx="1668424" cy="4044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C0C760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2800" b="1" dirty="0">
                  <a:solidFill>
                    <a:srgbClr val="BDCC00"/>
                  </a:solidFill>
                </a:rPr>
                <a:t>SEDERHANA</a:t>
              </a:r>
              <a:r>
                <a:rPr sz="2800" b="1" dirty="0">
                  <a:solidFill>
                    <a:srgbClr val="BDCC00"/>
                  </a:solidFill>
                </a:rPr>
                <a:t>    </a:t>
              </a:r>
            </a:p>
          </p:txBody>
        </p:sp>
        <p:pic>
          <p:nvPicPr>
            <p:cNvPr id="13" name="Picture1.png" descr="Picture1.png">
              <a:extLst>
                <a:ext uri="{FF2B5EF4-FFF2-40B4-BE49-F238E27FC236}">
                  <a16:creationId xmlns:a16="http://schemas.microsoft.com/office/drawing/2014/main" id="{88AFEED8-A027-497D-9253-A7118CDBFFF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35688"/>
              <a:extLst/>
            </a:blip>
            <a:stretch>
              <a:fillRect/>
            </a:stretch>
          </p:blipFill>
          <p:spPr>
            <a:xfrm rot="3634706" flipH="1">
              <a:off x="5721277" y="1575444"/>
              <a:ext cx="82841" cy="19958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3FCA73DB-9093-47EF-9F17-B42871C2A1DD}"/>
                </a:ext>
              </a:extLst>
            </p:cNvPr>
            <p:cNvSpPr/>
            <p:nvPr/>
          </p:nvSpPr>
          <p:spPr>
            <a:xfrm rot="3655185">
              <a:off x="4589740" y="1853085"/>
              <a:ext cx="950804" cy="1044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571" y="11569"/>
                  </a:lnTo>
                  <a:cubicBezTo>
                    <a:pt x="17921" y="11796"/>
                    <a:pt x="14363" y="12714"/>
                    <a:pt x="11126" y="14264"/>
                  </a:cubicBezTo>
                  <a:cubicBezTo>
                    <a:pt x="7465" y="16017"/>
                    <a:pt x="4309" y="18530"/>
                    <a:pt x="1914" y="21600"/>
                  </a:cubicBezTo>
                  <a:lnTo>
                    <a:pt x="0" y="20589"/>
                  </a:lnTo>
                  <a:cubicBezTo>
                    <a:pt x="1235" y="15597"/>
                    <a:pt x="3967" y="11015"/>
                    <a:pt x="7893" y="7353"/>
                  </a:cubicBezTo>
                  <a:cubicBezTo>
                    <a:pt x="11663" y="3836"/>
                    <a:pt x="16394" y="1298"/>
                    <a:pt x="21600" y="0"/>
                  </a:cubicBezTo>
                  <a:close/>
                </a:path>
              </a:pathLst>
            </a:custGeom>
            <a:solidFill>
              <a:srgbClr val="FFCA00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74D9D759-629F-42D8-BCDA-9E43AB1AA4DB}"/>
                </a:ext>
              </a:extLst>
            </p:cNvPr>
            <p:cNvSpPr txBox="1"/>
            <p:nvPr/>
          </p:nvSpPr>
          <p:spPr>
            <a:xfrm>
              <a:off x="5066768" y="2260967"/>
              <a:ext cx="583333" cy="368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b="1" dirty="0"/>
                <a:t>02</a:t>
              </a:r>
            </a:p>
          </p:txBody>
        </p:sp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6BB12408-77C4-4B96-AFA9-8F4545F9D4A7}"/>
                </a:ext>
              </a:extLst>
            </p:cNvPr>
            <p:cNvSpPr txBox="1"/>
            <p:nvPr/>
          </p:nvSpPr>
          <p:spPr>
            <a:xfrm>
              <a:off x="4617587" y="1309857"/>
              <a:ext cx="1843682" cy="4618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1475" tIns="21475" rIns="21475" bIns="21475">
              <a:spAutoFit/>
            </a:bodyPr>
            <a:lstStyle>
              <a:lvl1pPr algn="ctr" defTabSz="214760">
                <a:defRPr sz="500">
                  <a:solidFill>
                    <a:srgbClr val="535353"/>
                  </a:solidFill>
                </a:defRPr>
              </a:lvl1pPr>
            </a:lstStyle>
            <a:p>
              <a:r>
                <a:rPr lang="en-AU" sz="1800" i="1" dirty="0" err="1"/>
                <a:t>Melibatkan</a:t>
              </a:r>
              <a:r>
                <a:rPr lang="en-AU" sz="1800" i="1" dirty="0"/>
                <a:t> </a:t>
              </a:r>
              <a:r>
                <a:rPr lang="en-AU" sz="1800" i="1" dirty="0" err="1"/>
                <a:t>masyarakat</a:t>
              </a:r>
              <a:r>
                <a:rPr lang="en-AU" sz="1800" i="1" dirty="0"/>
                <a:t> dan </a:t>
              </a:r>
              <a:r>
                <a:rPr lang="en-AU" sz="1800" i="1" dirty="0" err="1"/>
                <a:t>pihak</a:t>
              </a:r>
              <a:r>
                <a:rPr lang="en-AU" sz="1800" i="1" dirty="0"/>
                <a:t> </a:t>
              </a:r>
              <a:r>
                <a:rPr lang="en-AU" sz="1800" i="1" dirty="0" err="1"/>
                <a:t>terkait</a:t>
              </a:r>
              <a:r>
                <a:rPr lang="en-AU" sz="1800" i="1" dirty="0"/>
                <a:t> </a:t>
              </a:r>
              <a:r>
                <a:rPr lang="en-AU" sz="1800" i="1" dirty="0" err="1"/>
                <a:t>lainnya</a:t>
              </a:r>
              <a:endParaRPr sz="1800" i="1" dirty="0"/>
            </a:p>
          </p:txBody>
        </p: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C387233E-64C3-4B70-A392-6AAC9FAD09DD}"/>
                </a:ext>
              </a:extLst>
            </p:cNvPr>
            <p:cNvSpPr txBox="1"/>
            <p:nvPr/>
          </p:nvSpPr>
          <p:spPr>
            <a:xfrm>
              <a:off x="4701938" y="918721"/>
              <a:ext cx="1751471" cy="4044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FFBB23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2800" b="1" dirty="0">
                  <a:solidFill>
                    <a:srgbClr val="FFCA00"/>
                  </a:solidFill>
                </a:rPr>
                <a:t>PARTISIPATIF</a:t>
              </a:r>
              <a:r>
                <a:rPr dirty="0">
                  <a:solidFill>
                    <a:srgbClr val="FFCA00"/>
                  </a:solidFill>
                </a:rPr>
                <a:t>    </a:t>
              </a:r>
            </a:p>
          </p:txBody>
        </p:sp>
        <p:pic>
          <p:nvPicPr>
            <p:cNvPr id="19" name="Picture1.png" descr="Picture1.png">
              <a:extLst>
                <a:ext uri="{FF2B5EF4-FFF2-40B4-BE49-F238E27FC236}">
                  <a16:creationId xmlns:a16="http://schemas.microsoft.com/office/drawing/2014/main" id="{874A6344-7A03-460D-9462-158B9942CC2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35688"/>
              <a:extLst/>
            </a:blip>
            <a:stretch>
              <a:fillRect/>
            </a:stretch>
          </p:blipFill>
          <p:spPr>
            <a:xfrm rot="7235110" flipH="1">
              <a:off x="5676827" y="3134299"/>
              <a:ext cx="82841" cy="19958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A33E1BCB-CBD7-42A3-BF90-259661040A13}"/>
                </a:ext>
              </a:extLst>
            </p:cNvPr>
            <p:cNvSpPr/>
            <p:nvPr/>
          </p:nvSpPr>
          <p:spPr>
            <a:xfrm rot="7224068">
              <a:off x="5035611" y="2879104"/>
              <a:ext cx="953386" cy="106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571" y="11364"/>
                  </a:lnTo>
                  <a:cubicBezTo>
                    <a:pt x="17930" y="11580"/>
                    <a:pt x="14380" y="12482"/>
                    <a:pt x="11154" y="14012"/>
                  </a:cubicBezTo>
                  <a:cubicBezTo>
                    <a:pt x="7367" y="15808"/>
                    <a:pt x="4134" y="18414"/>
                    <a:pt x="1741" y="21600"/>
                  </a:cubicBezTo>
                  <a:lnTo>
                    <a:pt x="0" y="20333"/>
                  </a:lnTo>
                  <a:cubicBezTo>
                    <a:pt x="1233" y="15387"/>
                    <a:pt x="3979" y="10847"/>
                    <a:pt x="7930" y="7223"/>
                  </a:cubicBezTo>
                  <a:cubicBezTo>
                    <a:pt x="11693" y="3772"/>
                    <a:pt x="16410" y="1279"/>
                    <a:pt x="21600" y="0"/>
                  </a:cubicBezTo>
                  <a:close/>
                </a:path>
              </a:pathLst>
            </a:custGeom>
            <a:solidFill>
              <a:srgbClr val="FF6201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265CF870-EA29-4AAE-9EF0-8474A942C7AF}"/>
                </a:ext>
              </a:extLst>
            </p:cNvPr>
            <p:cNvSpPr txBox="1"/>
            <p:nvPr/>
          </p:nvSpPr>
          <p:spPr>
            <a:xfrm>
              <a:off x="5247761" y="3408885"/>
              <a:ext cx="583334" cy="368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b="1" dirty="0"/>
                <a:t>03</a:t>
              </a:r>
            </a:p>
          </p:txBody>
        </p:sp>
        <p:sp>
          <p:nvSpPr>
            <p:cNvPr id="23" name="TextBox 52">
              <a:extLst>
                <a:ext uri="{FF2B5EF4-FFF2-40B4-BE49-F238E27FC236}">
                  <a16:creationId xmlns:a16="http://schemas.microsoft.com/office/drawing/2014/main" id="{28F5963C-9740-4CA9-AC35-E451AC78FD29}"/>
                </a:ext>
              </a:extLst>
            </p:cNvPr>
            <p:cNvSpPr txBox="1"/>
            <p:nvPr/>
          </p:nvSpPr>
          <p:spPr>
            <a:xfrm>
              <a:off x="5808702" y="2845298"/>
              <a:ext cx="1682198" cy="40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FF8E04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2800" b="1" dirty="0">
                  <a:solidFill>
                    <a:srgbClr val="FF6201"/>
                  </a:solidFill>
                </a:rPr>
                <a:t>AKUNTABEL</a:t>
              </a:r>
              <a:r>
                <a:rPr sz="2800" b="1" dirty="0">
                  <a:solidFill>
                    <a:srgbClr val="FF6201"/>
                  </a:solidFill>
                </a:rPr>
                <a:t>   </a:t>
              </a:r>
            </a:p>
          </p:txBody>
        </p:sp>
        <p:pic>
          <p:nvPicPr>
            <p:cNvPr id="25" name="Picture1.png" descr="Picture1.png">
              <a:extLst>
                <a:ext uri="{FF2B5EF4-FFF2-40B4-BE49-F238E27FC236}">
                  <a16:creationId xmlns:a16="http://schemas.microsoft.com/office/drawing/2014/main" id="{77188952-B463-4726-B931-08BAA457A76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35688"/>
              <a:extLst/>
            </a:blip>
            <a:stretch>
              <a:fillRect/>
            </a:stretch>
          </p:blipFill>
          <p:spPr>
            <a:xfrm rot="10860143" flipH="1">
              <a:off x="4275766" y="3816520"/>
              <a:ext cx="82841" cy="19958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B9D9EBDC-625A-4C88-9C7E-94B4C4AF29B7}"/>
                </a:ext>
              </a:extLst>
            </p:cNvPr>
            <p:cNvSpPr/>
            <p:nvPr/>
          </p:nvSpPr>
          <p:spPr>
            <a:xfrm rot="10866581">
              <a:off x="4367744" y="3782094"/>
              <a:ext cx="953386" cy="106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571" y="11364"/>
                  </a:lnTo>
                  <a:cubicBezTo>
                    <a:pt x="17930" y="11580"/>
                    <a:pt x="14380" y="12482"/>
                    <a:pt x="11154" y="14012"/>
                  </a:cubicBezTo>
                  <a:cubicBezTo>
                    <a:pt x="7367" y="15808"/>
                    <a:pt x="4134" y="18414"/>
                    <a:pt x="1741" y="21600"/>
                  </a:cubicBezTo>
                  <a:lnTo>
                    <a:pt x="0" y="20333"/>
                  </a:lnTo>
                  <a:cubicBezTo>
                    <a:pt x="1233" y="15387"/>
                    <a:pt x="3979" y="10847"/>
                    <a:pt x="7930" y="7223"/>
                  </a:cubicBezTo>
                  <a:cubicBezTo>
                    <a:pt x="11693" y="3772"/>
                    <a:pt x="16410" y="1279"/>
                    <a:pt x="21600" y="0"/>
                  </a:cubicBezTo>
                  <a:close/>
                </a:path>
              </a:pathLst>
            </a:custGeom>
            <a:solidFill>
              <a:srgbClr val="00C2E1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7" name="TextBox 34">
              <a:extLst>
                <a:ext uri="{FF2B5EF4-FFF2-40B4-BE49-F238E27FC236}">
                  <a16:creationId xmlns:a16="http://schemas.microsoft.com/office/drawing/2014/main" id="{77C734D1-7539-4926-A954-E0ABDAA61155}"/>
                </a:ext>
              </a:extLst>
            </p:cNvPr>
            <p:cNvSpPr txBox="1"/>
            <p:nvPr/>
          </p:nvSpPr>
          <p:spPr>
            <a:xfrm>
              <a:off x="4390682" y="4207851"/>
              <a:ext cx="583333" cy="368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b="1" dirty="0"/>
                <a:t>04</a:t>
              </a:r>
            </a:p>
          </p:txBody>
        </p:sp>
        <p:sp>
          <p:nvSpPr>
            <p:cNvPr id="29" name="TextBox 52">
              <a:extLst>
                <a:ext uri="{FF2B5EF4-FFF2-40B4-BE49-F238E27FC236}">
                  <a16:creationId xmlns:a16="http://schemas.microsoft.com/office/drawing/2014/main" id="{B086FDAC-F47D-42E4-BA89-5435D2813742}"/>
                </a:ext>
              </a:extLst>
            </p:cNvPr>
            <p:cNvSpPr txBox="1"/>
            <p:nvPr/>
          </p:nvSpPr>
          <p:spPr>
            <a:xfrm>
              <a:off x="4836281" y="4632099"/>
              <a:ext cx="2335894" cy="40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3EB5C9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2800" b="1" dirty="0">
                  <a:solidFill>
                    <a:srgbClr val="00C2E1"/>
                  </a:solidFill>
                </a:rPr>
                <a:t>BERKELANJUTAN</a:t>
              </a:r>
              <a:endParaRPr sz="2800" b="1" dirty="0">
                <a:solidFill>
                  <a:srgbClr val="00C2E1"/>
                </a:solidFill>
              </a:endParaRPr>
            </a:p>
          </p:txBody>
        </p:sp>
        <p:pic>
          <p:nvPicPr>
            <p:cNvPr id="31" name="Picture1.png" descr="Picture1.png">
              <a:extLst>
                <a:ext uri="{FF2B5EF4-FFF2-40B4-BE49-F238E27FC236}">
                  <a16:creationId xmlns:a16="http://schemas.microsoft.com/office/drawing/2014/main" id="{AA85908F-F0A2-48EE-9A78-D926EF3CFE9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35688"/>
              <a:extLst/>
            </a:blip>
            <a:stretch>
              <a:fillRect/>
            </a:stretch>
          </p:blipFill>
          <p:spPr>
            <a:xfrm rot="14485845" flipH="1">
              <a:off x="2954694" y="2992106"/>
              <a:ext cx="82841" cy="19958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TextBox 34">
              <a:extLst>
                <a:ext uri="{FF2B5EF4-FFF2-40B4-BE49-F238E27FC236}">
                  <a16:creationId xmlns:a16="http://schemas.microsoft.com/office/drawing/2014/main" id="{20A8CA43-7C09-4AE7-9B44-051E88E1C91C}"/>
                </a:ext>
              </a:extLst>
            </p:cNvPr>
            <p:cNvSpPr txBox="1"/>
            <p:nvPr/>
          </p:nvSpPr>
          <p:spPr>
            <a:xfrm>
              <a:off x="3184435" y="3812029"/>
              <a:ext cx="583333" cy="368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b="1" dirty="0"/>
                <a:t>05</a:t>
              </a:r>
            </a:p>
          </p:txBody>
        </p:sp>
        <p:sp>
          <p:nvSpPr>
            <p:cNvPr id="34" name="TextBox 52">
              <a:extLst>
                <a:ext uri="{FF2B5EF4-FFF2-40B4-BE49-F238E27FC236}">
                  <a16:creationId xmlns:a16="http://schemas.microsoft.com/office/drawing/2014/main" id="{198DB5FC-BC1D-41A3-84D3-813B580BB28D}"/>
                </a:ext>
              </a:extLst>
            </p:cNvPr>
            <p:cNvSpPr txBox="1"/>
            <p:nvPr/>
          </p:nvSpPr>
          <p:spPr>
            <a:xfrm>
              <a:off x="1890448" y="4552682"/>
              <a:ext cx="2111297" cy="40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CF5478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2800" b="1" dirty="0">
                  <a:solidFill>
                    <a:srgbClr val="FF0070"/>
                  </a:solidFill>
                </a:rPr>
                <a:t>TRANSPARANSI</a:t>
              </a:r>
              <a:r>
                <a:rPr sz="2800" b="1" dirty="0">
                  <a:solidFill>
                    <a:srgbClr val="FF0070"/>
                  </a:solidFill>
                </a:rPr>
                <a:t>     </a:t>
              </a:r>
            </a:p>
          </p:txBody>
        </p:sp>
        <p:pic>
          <p:nvPicPr>
            <p:cNvPr id="36" name="Picture1.png" descr="Picture1.png">
              <a:extLst>
                <a:ext uri="{FF2B5EF4-FFF2-40B4-BE49-F238E27FC236}">
                  <a16:creationId xmlns:a16="http://schemas.microsoft.com/office/drawing/2014/main" id="{A23C7B50-DA39-4E95-A32B-A5641A95934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35688"/>
              <a:extLst/>
            </a:blip>
            <a:stretch>
              <a:fillRect/>
            </a:stretch>
          </p:blipFill>
          <p:spPr>
            <a:xfrm rot="18032644" flipH="1">
              <a:off x="3214111" y="1544849"/>
              <a:ext cx="82841" cy="19958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BDED816D-914E-4EBE-8B9E-9C49FCBF5675}"/>
                </a:ext>
              </a:extLst>
            </p:cNvPr>
            <p:cNvSpPr txBox="1"/>
            <p:nvPr/>
          </p:nvSpPr>
          <p:spPr>
            <a:xfrm>
              <a:off x="2963865" y="2615737"/>
              <a:ext cx="583333" cy="368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5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b="1" dirty="0"/>
                <a:t>06</a:t>
              </a: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7808E867-F9C0-4B94-BB08-585CB3C7B44E}"/>
                </a:ext>
              </a:extLst>
            </p:cNvPr>
            <p:cNvSpPr txBox="1"/>
            <p:nvPr/>
          </p:nvSpPr>
          <p:spPr>
            <a:xfrm>
              <a:off x="1393610" y="2633738"/>
              <a:ext cx="1525797" cy="4044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400">
                  <a:solidFill>
                    <a:srgbClr val="9787C7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2800" b="1" dirty="0">
                  <a:solidFill>
                    <a:srgbClr val="A17DEA"/>
                  </a:solidFill>
                </a:rPr>
                <a:t>KEADILAN</a:t>
              </a:r>
              <a:r>
                <a:rPr sz="2800" b="1" dirty="0">
                  <a:solidFill>
                    <a:srgbClr val="A17DEA"/>
                  </a:solidFill>
                </a:rPr>
                <a:t>     </a:t>
              </a:r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A3C227D3-7DF6-4C02-BF0B-13BC60C25FB4}"/>
                </a:ext>
              </a:extLst>
            </p:cNvPr>
            <p:cNvSpPr/>
            <p:nvPr/>
          </p:nvSpPr>
          <p:spPr>
            <a:xfrm>
              <a:off x="3407487" y="2284410"/>
              <a:ext cx="1989626" cy="1989627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3" name="TextBox 52">
              <a:extLst>
                <a:ext uri="{FF2B5EF4-FFF2-40B4-BE49-F238E27FC236}">
                  <a16:creationId xmlns:a16="http://schemas.microsoft.com/office/drawing/2014/main" id="{F751CAC8-EAE7-4D39-88E5-28854335FD15}"/>
                </a:ext>
              </a:extLst>
            </p:cNvPr>
            <p:cNvSpPr txBox="1"/>
            <p:nvPr/>
          </p:nvSpPr>
          <p:spPr>
            <a:xfrm>
              <a:off x="3527053" y="3096036"/>
              <a:ext cx="1750495" cy="7857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700">
                  <a:solidFill>
                    <a:srgbClr val="FF8029"/>
                  </a:solidFill>
                  <a:latin typeface="Avenir Next Condensed Medium"/>
                  <a:ea typeface="Avenir Next Condensed Medium"/>
                  <a:cs typeface="Avenir Next Condensed Medium"/>
                  <a:sym typeface="Avenir Next Condensed Medium"/>
                </a:defRPr>
              </a:lvl1pPr>
            </a:lstStyle>
            <a:p>
              <a:r>
                <a:rPr lang="en-AU" sz="2800" b="1" dirty="0" err="1"/>
                <a:t>Standar</a:t>
              </a:r>
              <a:r>
                <a:rPr lang="en-AU" sz="2800" b="1" dirty="0"/>
                <a:t> </a:t>
              </a:r>
              <a:r>
                <a:rPr lang="en-AU" sz="2800" b="1" dirty="0" err="1"/>
                <a:t>Pelayanan</a:t>
              </a:r>
              <a:endParaRPr sz="2800" b="1" dirty="0"/>
            </a:p>
          </p:txBody>
        </p:sp>
        <p:sp>
          <p:nvSpPr>
            <p:cNvPr id="44" name="TextBox 52">
              <a:extLst>
                <a:ext uri="{FF2B5EF4-FFF2-40B4-BE49-F238E27FC236}">
                  <a16:creationId xmlns:a16="http://schemas.microsoft.com/office/drawing/2014/main" id="{3F75C2A5-EB8D-4292-BAE7-04AB94F44565}"/>
                </a:ext>
              </a:extLst>
            </p:cNvPr>
            <p:cNvSpPr txBox="1"/>
            <p:nvPr/>
          </p:nvSpPr>
          <p:spPr>
            <a:xfrm>
              <a:off x="3546699" y="2497221"/>
              <a:ext cx="1711201" cy="659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3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 err="1"/>
                <a:t>Prinsip</a:t>
              </a:r>
              <a:r>
                <a:rPr lang="en-AU" dirty="0"/>
                <a:t> </a:t>
              </a:r>
              <a:r>
                <a:rPr lang="en-AU" dirty="0" err="1"/>
                <a:t>Penyusunan</a:t>
              </a:r>
              <a:endParaRPr dirty="0"/>
            </a:p>
          </p:txBody>
        </p:sp>
        <p:sp>
          <p:nvSpPr>
            <p:cNvPr id="47" name="Court Building">
              <a:extLst>
                <a:ext uri="{FF2B5EF4-FFF2-40B4-BE49-F238E27FC236}">
                  <a16:creationId xmlns:a16="http://schemas.microsoft.com/office/drawing/2014/main" id="{84135A49-EE08-478A-925F-4C759B5B4CB8}"/>
                </a:ext>
              </a:extLst>
            </p:cNvPr>
            <p:cNvSpPr/>
            <p:nvPr/>
          </p:nvSpPr>
          <p:spPr>
            <a:xfrm>
              <a:off x="3282551" y="5072234"/>
              <a:ext cx="327865" cy="32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58" y="3613"/>
                  </a:lnTo>
                  <a:lnTo>
                    <a:pt x="1158" y="4293"/>
                  </a:lnTo>
                  <a:lnTo>
                    <a:pt x="20444" y="4293"/>
                  </a:lnTo>
                  <a:lnTo>
                    <a:pt x="20444" y="3613"/>
                  </a:lnTo>
                  <a:lnTo>
                    <a:pt x="10800" y="0"/>
                  </a:lnTo>
                  <a:close/>
                  <a:moveTo>
                    <a:pt x="2354" y="4683"/>
                  </a:moveTo>
                  <a:lnTo>
                    <a:pt x="2354" y="6036"/>
                  </a:lnTo>
                  <a:lnTo>
                    <a:pt x="3269" y="6036"/>
                  </a:lnTo>
                  <a:lnTo>
                    <a:pt x="3269" y="6676"/>
                  </a:lnTo>
                  <a:cubicBezTo>
                    <a:pt x="3553" y="6676"/>
                    <a:pt x="3618" y="7023"/>
                    <a:pt x="3618" y="7023"/>
                  </a:cubicBezTo>
                  <a:lnTo>
                    <a:pt x="3618" y="15657"/>
                  </a:lnTo>
                  <a:lnTo>
                    <a:pt x="3346" y="15657"/>
                  </a:lnTo>
                  <a:lnTo>
                    <a:pt x="3346" y="16762"/>
                  </a:lnTo>
                  <a:lnTo>
                    <a:pt x="2354" y="16762"/>
                  </a:lnTo>
                  <a:lnTo>
                    <a:pt x="2354" y="18115"/>
                  </a:lnTo>
                  <a:lnTo>
                    <a:pt x="19246" y="18115"/>
                  </a:lnTo>
                  <a:lnTo>
                    <a:pt x="19246" y="16762"/>
                  </a:lnTo>
                  <a:lnTo>
                    <a:pt x="18254" y="16762"/>
                  </a:lnTo>
                  <a:lnTo>
                    <a:pt x="18254" y="15657"/>
                  </a:lnTo>
                  <a:lnTo>
                    <a:pt x="17984" y="15657"/>
                  </a:lnTo>
                  <a:lnTo>
                    <a:pt x="17984" y="7023"/>
                  </a:lnTo>
                  <a:cubicBezTo>
                    <a:pt x="17984" y="7023"/>
                    <a:pt x="18049" y="6676"/>
                    <a:pt x="18333" y="6676"/>
                  </a:cubicBezTo>
                  <a:lnTo>
                    <a:pt x="18333" y="6036"/>
                  </a:lnTo>
                  <a:lnTo>
                    <a:pt x="19246" y="6036"/>
                  </a:lnTo>
                  <a:lnTo>
                    <a:pt x="19246" y="4683"/>
                  </a:lnTo>
                  <a:lnTo>
                    <a:pt x="2354" y="4683"/>
                  </a:lnTo>
                  <a:close/>
                  <a:moveTo>
                    <a:pt x="5670" y="6036"/>
                  </a:moveTo>
                  <a:lnTo>
                    <a:pt x="7489" y="6036"/>
                  </a:lnTo>
                  <a:lnTo>
                    <a:pt x="7489" y="6676"/>
                  </a:lnTo>
                  <a:cubicBezTo>
                    <a:pt x="7773" y="6676"/>
                    <a:pt x="7838" y="7023"/>
                    <a:pt x="7838" y="7023"/>
                  </a:cubicBezTo>
                  <a:lnTo>
                    <a:pt x="7838" y="15657"/>
                  </a:lnTo>
                  <a:lnTo>
                    <a:pt x="7568" y="15657"/>
                  </a:lnTo>
                  <a:lnTo>
                    <a:pt x="7568" y="16762"/>
                  </a:lnTo>
                  <a:lnTo>
                    <a:pt x="5591" y="16762"/>
                  </a:lnTo>
                  <a:lnTo>
                    <a:pt x="5591" y="15657"/>
                  </a:lnTo>
                  <a:lnTo>
                    <a:pt x="5321" y="15657"/>
                  </a:lnTo>
                  <a:lnTo>
                    <a:pt x="5321" y="7023"/>
                  </a:lnTo>
                  <a:cubicBezTo>
                    <a:pt x="5321" y="7023"/>
                    <a:pt x="5386" y="6676"/>
                    <a:pt x="5670" y="6676"/>
                  </a:cubicBezTo>
                  <a:lnTo>
                    <a:pt x="5670" y="6036"/>
                  </a:lnTo>
                  <a:close/>
                  <a:moveTo>
                    <a:pt x="9890" y="6036"/>
                  </a:moveTo>
                  <a:lnTo>
                    <a:pt x="11710" y="6036"/>
                  </a:lnTo>
                  <a:lnTo>
                    <a:pt x="11710" y="6676"/>
                  </a:lnTo>
                  <a:cubicBezTo>
                    <a:pt x="11993" y="6676"/>
                    <a:pt x="12059" y="7023"/>
                    <a:pt x="12059" y="7023"/>
                  </a:cubicBezTo>
                  <a:lnTo>
                    <a:pt x="12059" y="15657"/>
                  </a:lnTo>
                  <a:lnTo>
                    <a:pt x="11789" y="15657"/>
                  </a:lnTo>
                  <a:lnTo>
                    <a:pt x="11789" y="16762"/>
                  </a:lnTo>
                  <a:lnTo>
                    <a:pt x="9813" y="16762"/>
                  </a:lnTo>
                  <a:lnTo>
                    <a:pt x="9813" y="15657"/>
                  </a:lnTo>
                  <a:lnTo>
                    <a:pt x="9541" y="15657"/>
                  </a:lnTo>
                  <a:lnTo>
                    <a:pt x="9541" y="7023"/>
                  </a:lnTo>
                  <a:cubicBezTo>
                    <a:pt x="9541" y="7023"/>
                    <a:pt x="9607" y="6676"/>
                    <a:pt x="9890" y="6676"/>
                  </a:cubicBezTo>
                  <a:lnTo>
                    <a:pt x="9890" y="6036"/>
                  </a:lnTo>
                  <a:close/>
                  <a:moveTo>
                    <a:pt x="14113" y="6036"/>
                  </a:moveTo>
                  <a:lnTo>
                    <a:pt x="15932" y="6036"/>
                  </a:lnTo>
                  <a:lnTo>
                    <a:pt x="15932" y="6676"/>
                  </a:lnTo>
                  <a:cubicBezTo>
                    <a:pt x="16216" y="6676"/>
                    <a:pt x="16281" y="7023"/>
                    <a:pt x="16281" y="7023"/>
                  </a:cubicBezTo>
                  <a:lnTo>
                    <a:pt x="16281" y="15657"/>
                  </a:lnTo>
                  <a:lnTo>
                    <a:pt x="16009" y="15657"/>
                  </a:lnTo>
                  <a:lnTo>
                    <a:pt x="16009" y="16762"/>
                  </a:lnTo>
                  <a:lnTo>
                    <a:pt x="14033" y="16762"/>
                  </a:lnTo>
                  <a:lnTo>
                    <a:pt x="14033" y="15657"/>
                  </a:lnTo>
                  <a:lnTo>
                    <a:pt x="13763" y="15657"/>
                  </a:lnTo>
                  <a:lnTo>
                    <a:pt x="13763" y="7023"/>
                  </a:lnTo>
                  <a:cubicBezTo>
                    <a:pt x="13763" y="7023"/>
                    <a:pt x="13829" y="6676"/>
                    <a:pt x="14113" y="6676"/>
                  </a:cubicBezTo>
                  <a:lnTo>
                    <a:pt x="14113" y="6036"/>
                  </a:lnTo>
                  <a:close/>
                  <a:moveTo>
                    <a:pt x="1158" y="18505"/>
                  </a:moveTo>
                  <a:lnTo>
                    <a:pt x="1158" y="19858"/>
                  </a:lnTo>
                  <a:lnTo>
                    <a:pt x="20444" y="19858"/>
                  </a:lnTo>
                  <a:lnTo>
                    <a:pt x="20444" y="18505"/>
                  </a:lnTo>
                  <a:lnTo>
                    <a:pt x="1158" y="18505"/>
                  </a:lnTo>
                  <a:close/>
                  <a:moveTo>
                    <a:pt x="0" y="2024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247"/>
                  </a:lnTo>
                  <a:lnTo>
                    <a:pt x="0" y="2024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8" name="Gear">
              <a:extLst>
                <a:ext uri="{FF2B5EF4-FFF2-40B4-BE49-F238E27FC236}">
                  <a16:creationId xmlns:a16="http://schemas.microsoft.com/office/drawing/2014/main" id="{521003C9-0176-4541-AA76-A70763E0BA82}"/>
                </a:ext>
              </a:extLst>
            </p:cNvPr>
            <p:cNvSpPr/>
            <p:nvPr/>
          </p:nvSpPr>
          <p:spPr>
            <a:xfrm>
              <a:off x="6245165" y="3430142"/>
              <a:ext cx="396164" cy="39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9" name="Growth">
              <a:extLst>
                <a:ext uri="{FF2B5EF4-FFF2-40B4-BE49-F238E27FC236}">
                  <a16:creationId xmlns:a16="http://schemas.microsoft.com/office/drawing/2014/main" id="{6DC448BE-CD71-4413-B225-F187DFA8AD47}"/>
                </a:ext>
              </a:extLst>
            </p:cNvPr>
            <p:cNvSpPr/>
            <p:nvPr/>
          </p:nvSpPr>
          <p:spPr>
            <a:xfrm>
              <a:off x="2127113" y="3358634"/>
              <a:ext cx="351774" cy="27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98" extrusionOk="0">
                  <a:moveTo>
                    <a:pt x="21464" y="6"/>
                  </a:moveTo>
                  <a:cubicBezTo>
                    <a:pt x="21442" y="-2"/>
                    <a:pt x="21417" y="-2"/>
                    <a:pt x="21392" y="8"/>
                  </a:cubicBezTo>
                  <a:lnTo>
                    <a:pt x="18267" y="1242"/>
                  </a:lnTo>
                  <a:cubicBezTo>
                    <a:pt x="18161" y="1283"/>
                    <a:pt x="18132" y="1450"/>
                    <a:pt x="18212" y="1547"/>
                  </a:cubicBezTo>
                  <a:lnTo>
                    <a:pt x="18753" y="2202"/>
                  </a:lnTo>
                  <a:cubicBezTo>
                    <a:pt x="18809" y="2274"/>
                    <a:pt x="18815" y="2386"/>
                    <a:pt x="18759" y="2459"/>
                  </a:cubicBezTo>
                  <a:lnTo>
                    <a:pt x="13208" y="10155"/>
                  </a:lnTo>
                  <a:cubicBezTo>
                    <a:pt x="13152" y="10227"/>
                    <a:pt x="13058" y="10235"/>
                    <a:pt x="13002" y="10155"/>
                  </a:cubicBezTo>
                  <a:lnTo>
                    <a:pt x="9056" y="4932"/>
                  </a:lnTo>
                  <a:cubicBezTo>
                    <a:pt x="9000" y="4859"/>
                    <a:pt x="8907" y="4859"/>
                    <a:pt x="8851" y="4932"/>
                  </a:cubicBezTo>
                  <a:lnTo>
                    <a:pt x="39" y="17166"/>
                  </a:lnTo>
                  <a:cubicBezTo>
                    <a:pt x="-17" y="17238"/>
                    <a:pt x="-11" y="17350"/>
                    <a:pt x="45" y="17423"/>
                  </a:cubicBezTo>
                  <a:lnTo>
                    <a:pt x="941" y="18503"/>
                  </a:lnTo>
                  <a:cubicBezTo>
                    <a:pt x="997" y="18576"/>
                    <a:pt x="1084" y="18568"/>
                    <a:pt x="1140" y="18495"/>
                  </a:cubicBezTo>
                  <a:lnTo>
                    <a:pt x="8877" y="7770"/>
                  </a:lnTo>
                  <a:cubicBezTo>
                    <a:pt x="8933" y="7697"/>
                    <a:pt x="9025" y="7689"/>
                    <a:pt x="9081" y="7770"/>
                  </a:cubicBezTo>
                  <a:lnTo>
                    <a:pt x="13047" y="13016"/>
                  </a:lnTo>
                  <a:cubicBezTo>
                    <a:pt x="13103" y="13096"/>
                    <a:pt x="13201" y="13089"/>
                    <a:pt x="13251" y="13008"/>
                  </a:cubicBezTo>
                  <a:lnTo>
                    <a:pt x="13706" y="12315"/>
                  </a:lnTo>
                  <a:lnTo>
                    <a:pt x="19848" y="3796"/>
                  </a:lnTo>
                  <a:cubicBezTo>
                    <a:pt x="19904" y="3723"/>
                    <a:pt x="19992" y="3716"/>
                    <a:pt x="20048" y="3788"/>
                  </a:cubicBezTo>
                  <a:lnTo>
                    <a:pt x="20589" y="4441"/>
                  </a:lnTo>
                  <a:cubicBezTo>
                    <a:pt x="20670" y="4537"/>
                    <a:pt x="20802" y="4490"/>
                    <a:pt x="20826" y="4353"/>
                  </a:cubicBezTo>
                  <a:lnTo>
                    <a:pt x="21560" y="235"/>
                  </a:lnTo>
                  <a:cubicBezTo>
                    <a:pt x="21583" y="126"/>
                    <a:pt x="21533" y="30"/>
                    <a:pt x="21464" y="6"/>
                  </a:cubicBezTo>
                  <a:close/>
                  <a:moveTo>
                    <a:pt x="20260" y="5385"/>
                  </a:moveTo>
                  <a:cubicBezTo>
                    <a:pt x="20232" y="5392"/>
                    <a:pt x="20204" y="5410"/>
                    <a:pt x="20179" y="5440"/>
                  </a:cubicBezTo>
                  <a:lnTo>
                    <a:pt x="17857" y="8656"/>
                  </a:lnTo>
                  <a:lnTo>
                    <a:pt x="17347" y="9429"/>
                  </a:lnTo>
                  <a:cubicBezTo>
                    <a:pt x="17328" y="9462"/>
                    <a:pt x="17316" y="9510"/>
                    <a:pt x="17316" y="9550"/>
                  </a:cubicBezTo>
                  <a:lnTo>
                    <a:pt x="17316" y="21412"/>
                  </a:lnTo>
                  <a:cubicBezTo>
                    <a:pt x="17316" y="21516"/>
                    <a:pt x="17377" y="21598"/>
                    <a:pt x="17458" y="21598"/>
                  </a:cubicBezTo>
                  <a:lnTo>
                    <a:pt x="20290" y="21598"/>
                  </a:lnTo>
                  <a:cubicBezTo>
                    <a:pt x="20371" y="21598"/>
                    <a:pt x="20434" y="21516"/>
                    <a:pt x="20434" y="21412"/>
                  </a:cubicBezTo>
                  <a:lnTo>
                    <a:pt x="20434" y="5561"/>
                  </a:lnTo>
                  <a:cubicBezTo>
                    <a:pt x="20434" y="5440"/>
                    <a:pt x="20346" y="5364"/>
                    <a:pt x="20260" y="5385"/>
                  </a:cubicBezTo>
                  <a:close/>
                  <a:moveTo>
                    <a:pt x="9174" y="9548"/>
                  </a:moveTo>
                  <a:cubicBezTo>
                    <a:pt x="9094" y="9530"/>
                    <a:pt x="9007" y="9606"/>
                    <a:pt x="9007" y="9727"/>
                  </a:cubicBezTo>
                  <a:lnTo>
                    <a:pt x="9007" y="21412"/>
                  </a:lnTo>
                  <a:cubicBezTo>
                    <a:pt x="9007" y="21516"/>
                    <a:pt x="9068" y="21598"/>
                    <a:pt x="9149" y="21598"/>
                  </a:cubicBezTo>
                  <a:lnTo>
                    <a:pt x="11981" y="21598"/>
                  </a:lnTo>
                  <a:cubicBezTo>
                    <a:pt x="12062" y="21598"/>
                    <a:pt x="12125" y="21516"/>
                    <a:pt x="12125" y="21412"/>
                  </a:cubicBezTo>
                  <a:lnTo>
                    <a:pt x="12125" y="13474"/>
                  </a:lnTo>
                  <a:cubicBezTo>
                    <a:pt x="12125" y="13426"/>
                    <a:pt x="12113" y="13386"/>
                    <a:pt x="12082" y="13345"/>
                  </a:cubicBezTo>
                  <a:lnTo>
                    <a:pt x="9250" y="9598"/>
                  </a:lnTo>
                  <a:cubicBezTo>
                    <a:pt x="9228" y="9570"/>
                    <a:pt x="9201" y="9554"/>
                    <a:pt x="9174" y="9548"/>
                  </a:cubicBezTo>
                  <a:close/>
                  <a:moveTo>
                    <a:pt x="16102" y="10653"/>
                  </a:moveTo>
                  <a:cubicBezTo>
                    <a:pt x="16074" y="10659"/>
                    <a:pt x="16045" y="10676"/>
                    <a:pt x="16021" y="10704"/>
                  </a:cubicBezTo>
                  <a:lnTo>
                    <a:pt x="13700" y="13917"/>
                  </a:lnTo>
                  <a:lnTo>
                    <a:pt x="13189" y="14693"/>
                  </a:lnTo>
                  <a:cubicBezTo>
                    <a:pt x="13170" y="14725"/>
                    <a:pt x="13158" y="14773"/>
                    <a:pt x="13158" y="14814"/>
                  </a:cubicBezTo>
                  <a:lnTo>
                    <a:pt x="13158" y="21412"/>
                  </a:lnTo>
                  <a:cubicBezTo>
                    <a:pt x="13158" y="21516"/>
                    <a:pt x="13221" y="21598"/>
                    <a:pt x="13301" y="21598"/>
                  </a:cubicBezTo>
                  <a:lnTo>
                    <a:pt x="16133" y="21598"/>
                  </a:lnTo>
                  <a:cubicBezTo>
                    <a:pt x="16214" y="21598"/>
                    <a:pt x="16275" y="21516"/>
                    <a:pt x="16275" y="21412"/>
                  </a:cubicBezTo>
                  <a:lnTo>
                    <a:pt x="16275" y="10832"/>
                  </a:lnTo>
                  <a:cubicBezTo>
                    <a:pt x="16275" y="10711"/>
                    <a:pt x="16188" y="10636"/>
                    <a:pt x="16102" y="10653"/>
                  </a:cubicBezTo>
                  <a:close/>
                  <a:moveTo>
                    <a:pt x="7801" y="10923"/>
                  </a:moveTo>
                  <a:cubicBezTo>
                    <a:pt x="7774" y="10930"/>
                    <a:pt x="7747" y="10946"/>
                    <a:pt x="7725" y="10976"/>
                  </a:cubicBezTo>
                  <a:lnTo>
                    <a:pt x="4894" y="14902"/>
                  </a:lnTo>
                  <a:cubicBezTo>
                    <a:pt x="4869" y="14934"/>
                    <a:pt x="4855" y="14974"/>
                    <a:pt x="4855" y="15023"/>
                  </a:cubicBezTo>
                  <a:lnTo>
                    <a:pt x="4855" y="21412"/>
                  </a:lnTo>
                  <a:cubicBezTo>
                    <a:pt x="4855" y="21516"/>
                    <a:pt x="4918" y="21598"/>
                    <a:pt x="4999" y="21598"/>
                  </a:cubicBezTo>
                  <a:lnTo>
                    <a:pt x="7830" y="21598"/>
                  </a:lnTo>
                  <a:cubicBezTo>
                    <a:pt x="7911" y="21598"/>
                    <a:pt x="7974" y="21516"/>
                    <a:pt x="7974" y="21412"/>
                  </a:cubicBezTo>
                  <a:lnTo>
                    <a:pt x="7974" y="11097"/>
                  </a:lnTo>
                  <a:cubicBezTo>
                    <a:pt x="7974" y="10976"/>
                    <a:pt x="7884" y="10902"/>
                    <a:pt x="7801" y="10923"/>
                  </a:cubicBezTo>
                  <a:close/>
                  <a:moveTo>
                    <a:pt x="3680" y="16498"/>
                  </a:moveTo>
                  <a:cubicBezTo>
                    <a:pt x="3652" y="16505"/>
                    <a:pt x="3626" y="16524"/>
                    <a:pt x="3604" y="16554"/>
                  </a:cubicBezTo>
                  <a:lnTo>
                    <a:pt x="772" y="20477"/>
                  </a:lnTo>
                  <a:cubicBezTo>
                    <a:pt x="747" y="20510"/>
                    <a:pt x="735" y="20550"/>
                    <a:pt x="735" y="20598"/>
                  </a:cubicBezTo>
                  <a:lnTo>
                    <a:pt x="735" y="21412"/>
                  </a:lnTo>
                  <a:cubicBezTo>
                    <a:pt x="735" y="21516"/>
                    <a:pt x="798" y="21598"/>
                    <a:pt x="879" y="21598"/>
                  </a:cubicBezTo>
                  <a:lnTo>
                    <a:pt x="3711" y="21598"/>
                  </a:lnTo>
                  <a:cubicBezTo>
                    <a:pt x="3792" y="21598"/>
                    <a:pt x="3853" y="21516"/>
                    <a:pt x="3853" y="21412"/>
                  </a:cubicBezTo>
                  <a:lnTo>
                    <a:pt x="3853" y="16682"/>
                  </a:lnTo>
                  <a:cubicBezTo>
                    <a:pt x="3853" y="16555"/>
                    <a:pt x="3762" y="16478"/>
                    <a:pt x="3680" y="1649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2A2B262-79E8-46FD-8266-5E7E8485AA2F}"/>
              </a:ext>
            </a:extLst>
          </p:cNvPr>
          <p:cNvSpPr txBox="1"/>
          <p:nvPr/>
        </p:nvSpPr>
        <p:spPr>
          <a:xfrm>
            <a:off x="6337824" y="3252350"/>
            <a:ext cx="2583194" cy="59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500">
                <a:solidFill>
                  <a:srgbClr val="535353"/>
                </a:solidFill>
              </a:defRPr>
            </a:lvl1pPr>
          </a:lstStyle>
          <a:p>
            <a:r>
              <a:rPr lang="en-AU" sz="1800" i="1" dirty="0" err="1"/>
              <a:t>Dapat</a:t>
            </a:r>
            <a:r>
              <a:rPr lang="en-AU" sz="1800" i="1" dirty="0"/>
              <a:t> </a:t>
            </a:r>
            <a:r>
              <a:rPr lang="en-AU" sz="1800" i="1" dirty="0" err="1"/>
              <a:t>dilaksanakan</a:t>
            </a:r>
            <a:r>
              <a:rPr lang="en-AU" sz="1800" i="1" dirty="0"/>
              <a:t> dan </a:t>
            </a:r>
            <a:r>
              <a:rPr lang="en-AU" sz="1800" i="1" dirty="0" err="1"/>
              <a:t>dipertanggungjawabkan</a:t>
            </a:r>
            <a:endParaRPr sz="1800" i="1" dirty="0"/>
          </a:p>
        </p:txBody>
      </p:sp>
      <p:sp>
        <p:nvSpPr>
          <p:cNvPr id="53" name="Rectangle 51">
            <a:extLst>
              <a:ext uri="{FF2B5EF4-FFF2-40B4-BE49-F238E27FC236}">
                <a16:creationId xmlns:a16="http://schemas.microsoft.com/office/drawing/2014/main" id="{7FA0A862-9F7A-41B0-B554-F41E6314716A}"/>
              </a:ext>
            </a:extLst>
          </p:cNvPr>
          <p:cNvSpPr txBox="1"/>
          <p:nvPr/>
        </p:nvSpPr>
        <p:spPr>
          <a:xfrm>
            <a:off x="4756987" y="5568692"/>
            <a:ext cx="3688800" cy="87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500">
                <a:solidFill>
                  <a:srgbClr val="535353"/>
                </a:solidFill>
              </a:defRPr>
            </a:lvl1pPr>
          </a:lstStyle>
          <a:p>
            <a:r>
              <a:rPr lang="en-AU" sz="1800" i="1" dirty="0"/>
              <a:t>Terus </a:t>
            </a:r>
            <a:r>
              <a:rPr lang="en-AU" sz="1800" i="1" dirty="0" err="1"/>
              <a:t>menerus</a:t>
            </a:r>
            <a:r>
              <a:rPr lang="en-AU" sz="1800" i="1" dirty="0"/>
              <a:t> </a:t>
            </a:r>
            <a:r>
              <a:rPr lang="en-AU" sz="1800" i="1" dirty="0" err="1"/>
              <a:t>dilakukan</a:t>
            </a:r>
            <a:r>
              <a:rPr lang="en-AU" sz="1800" i="1" dirty="0"/>
              <a:t> </a:t>
            </a:r>
            <a:r>
              <a:rPr lang="en-AU" sz="1800" i="1" dirty="0" err="1"/>
              <a:t>perbaikan</a:t>
            </a:r>
            <a:r>
              <a:rPr lang="en-AU" sz="1800" i="1" dirty="0"/>
              <a:t> </a:t>
            </a:r>
            <a:r>
              <a:rPr lang="en-AU" sz="1800" i="1" dirty="0" err="1"/>
              <a:t>sebagai</a:t>
            </a:r>
            <a:r>
              <a:rPr lang="en-AU" sz="1800" i="1" dirty="0"/>
              <a:t> </a:t>
            </a:r>
            <a:r>
              <a:rPr lang="en-AU" sz="1800" i="1" dirty="0" err="1"/>
              <a:t>upaya</a:t>
            </a:r>
            <a:r>
              <a:rPr lang="en-AU" sz="1800" i="1" dirty="0"/>
              <a:t> </a:t>
            </a:r>
            <a:r>
              <a:rPr lang="en-AU" sz="1800" i="1" dirty="0" err="1"/>
              <a:t>peningkatan</a:t>
            </a:r>
            <a:r>
              <a:rPr lang="en-AU" sz="1800" i="1" dirty="0"/>
              <a:t> </a:t>
            </a:r>
            <a:r>
              <a:rPr lang="en-AU" sz="1800" i="1" dirty="0" err="1"/>
              <a:t>kualitas</a:t>
            </a:r>
            <a:r>
              <a:rPr lang="en-AU" sz="1800" i="1" dirty="0"/>
              <a:t> dan </a:t>
            </a:r>
            <a:r>
              <a:rPr lang="en-AU" sz="1800" i="1" dirty="0" err="1"/>
              <a:t>inovasi</a:t>
            </a:r>
            <a:r>
              <a:rPr lang="en-AU" sz="1800" i="1" dirty="0"/>
              <a:t> </a:t>
            </a:r>
            <a:r>
              <a:rPr lang="en-AU" sz="1800" i="1" dirty="0" err="1"/>
              <a:t>pelayanan</a:t>
            </a:r>
            <a:endParaRPr sz="1800" i="1" dirty="0"/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0E38010F-34EF-4D03-8547-F85E8609B822}"/>
              </a:ext>
            </a:extLst>
          </p:cNvPr>
          <p:cNvSpPr txBox="1"/>
          <p:nvPr/>
        </p:nvSpPr>
        <p:spPr>
          <a:xfrm>
            <a:off x="1437831" y="5463069"/>
            <a:ext cx="2716944" cy="59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500">
                <a:solidFill>
                  <a:srgbClr val="535353"/>
                </a:solidFill>
              </a:defRPr>
            </a:lvl1pPr>
          </a:lstStyle>
          <a:p>
            <a:pPr algn="l"/>
            <a:r>
              <a:rPr lang="en-AU" sz="1800" i="1" dirty="0" err="1"/>
              <a:t>Dapat</a:t>
            </a:r>
            <a:r>
              <a:rPr lang="en-AU" sz="1800" i="1" dirty="0"/>
              <a:t> </a:t>
            </a:r>
            <a:r>
              <a:rPr lang="en-AU" sz="1800" i="1" dirty="0" err="1"/>
              <a:t>dengan</a:t>
            </a:r>
            <a:r>
              <a:rPr lang="en-AU" sz="1800" i="1" dirty="0"/>
              <a:t> </a:t>
            </a:r>
            <a:r>
              <a:rPr lang="en-AU" sz="1800" i="1" dirty="0" err="1"/>
              <a:t>mudah</a:t>
            </a:r>
            <a:r>
              <a:rPr lang="en-AU" sz="1800" i="1" dirty="0"/>
              <a:t> </a:t>
            </a:r>
            <a:r>
              <a:rPr lang="en-AU" sz="1800" i="1" dirty="0" err="1"/>
              <a:t>diakses</a:t>
            </a:r>
            <a:r>
              <a:rPr lang="en-AU" sz="1800" i="1" dirty="0"/>
              <a:t> oleh </a:t>
            </a:r>
            <a:r>
              <a:rPr lang="en-AU" sz="1800" i="1" dirty="0" err="1"/>
              <a:t>masyarakat</a:t>
            </a:r>
            <a:endParaRPr sz="1800" i="1" dirty="0"/>
          </a:p>
        </p:txBody>
      </p:sp>
      <p:sp>
        <p:nvSpPr>
          <p:cNvPr id="55" name="Rectangle 51">
            <a:extLst>
              <a:ext uri="{FF2B5EF4-FFF2-40B4-BE49-F238E27FC236}">
                <a16:creationId xmlns:a16="http://schemas.microsoft.com/office/drawing/2014/main" id="{1C974A6E-9933-4F84-AB59-4EC9F07AB0EB}"/>
              </a:ext>
            </a:extLst>
          </p:cNvPr>
          <p:cNvSpPr txBox="1"/>
          <p:nvPr/>
        </p:nvSpPr>
        <p:spPr>
          <a:xfrm>
            <a:off x="259929" y="2894367"/>
            <a:ext cx="2263993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500">
                <a:solidFill>
                  <a:srgbClr val="535353"/>
                </a:solidFill>
              </a:defRPr>
            </a:lvl1pPr>
          </a:lstStyle>
          <a:p>
            <a:pPr algn="l"/>
            <a:r>
              <a:rPr lang="en-AU" sz="1800" i="1" dirty="0" err="1"/>
              <a:t>Harus</a:t>
            </a:r>
            <a:r>
              <a:rPr lang="en-AU" sz="1800" i="1" dirty="0"/>
              <a:t> </a:t>
            </a:r>
            <a:r>
              <a:rPr lang="en-AU" sz="1800" i="1" dirty="0" err="1"/>
              <a:t>menjamin</a:t>
            </a:r>
            <a:r>
              <a:rPr lang="en-AU" sz="1800" i="1" dirty="0"/>
              <a:t> </a:t>
            </a:r>
            <a:r>
              <a:rPr lang="en-AU" sz="1800" i="1" dirty="0" err="1"/>
              <a:t>bahwa</a:t>
            </a:r>
            <a:r>
              <a:rPr lang="en-AU" sz="1800" i="1" dirty="0"/>
              <a:t> </a:t>
            </a:r>
            <a:r>
              <a:rPr lang="en-AU" sz="1800" i="1" dirty="0" err="1"/>
              <a:t>pelayanan</a:t>
            </a:r>
            <a:r>
              <a:rPr lang="en-AU" sz="1800" i="1" dirty="0"/>
              <a:t> </a:t>
            </a:r>
            <a:r>
              <a:rPr lang="en-AU" sz="1800" i="1" dirty="0" err="1"/>
              <a:t>dapat</a:t>
            </a:r>
            <a:r>
              <a:rPr lang="en-AU" sz="1800" i="1" dirty="0"/>
              <a:t> </a:t>
            </a:r>
            <a:r>
              <a:rPr lang="en-AU" sz="1800" i="1" dirty="0" err="1"/>
              <a:t>menjangkau</a:t>
            </a:r>
            <a:r>
              <a:rPr lang="en-AU" sz="1800" i="1" dirty="0"/>
              <a:t> </a:t>
            </a:r>
            <a:r>
              <a:rPr lang="en-AU" sz="1800" i="1" dirty="0" err="1"/>
              <a:t>semua</a:t>
            </a:r>
            <a:r>
              <a:rPr lang="en-AU" sz="1800" i="1" dirty="0"/>
              <a:t> </a:t>
            </a:r>
            <a:r>
              <a:rPr lang="en-AU" sz="1800" i="1" dirty="0" err="1"/>
              <a:t>masyarakat</a:t>
            </a:r>
            <a:endParaRPr sz="1800" i="1" dirty="0"/>
          </a:p>
        </p:txBody>
      </p:sp>
    </p:spTree>
    <p:extLst>
      <p:ext uri="{BB962C8B-B14F-4D97-AF65-F5344CB8AC3E}">
        <p14:creationId xmlns:p14="http://schemas.microsoft.com/office/powerpoint/2010/main" val="372216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3" y="1925638"/>
            <a:ext cx="3030378" cy="2405062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81" y="1925638"/>
            <a:ext cx="2559515" cy="2405062"/>
          </a:xfrm>
        </p:spPr>
      </p:pic>
      <p:sp>
        <p:nvSpPr>
          <p:cNvPr id="8" name="TextBox 7"/>
          <p:cNvSpPr txBox="1"/>
          <p:nvPr/>
        </p:nvSpPr>
        <p:spPr>
          <a:xfrm>
            <a:off x="4145280" y="4450475"/>
            <a:ext cx="4436572" cy="46166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algn="r" defTabSz="913063"/>
            <a:r>
              <a:rPr lang="en-A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5598" y="4848881"/>
            <a:ext cx="3912747" cy="1323437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algn="r" defTabSz="913063"/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terkait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pengelolaan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internal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organisasi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144" y="4428303"/>
            <a:ext cx="4696776" cy="461663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/>
            <a:r>
              <a:rPr lang="en-AU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Delivery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4" y="4860720"/>
            <a:ext cx="4115782" cy="1015661"/>
          </a:xfrm>
          <a:prstGeom prst="rect">
            <a:avLst/>
          </a:prstGeom>
          <a:noFill/>
        </p:spPr>
        <p:txBody>
          <a:bodyPr wrap="square" lIns="91324" tIns="45719" rIns="91324" bIns="45719" rtlCol="0">
            <a:spAutoFit/>
          </a:bodyPr>
          <a:lstStyle/>
          <a:p>
            <a:pPr defTabSz="913063"/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</a:t>
            </a:r>
            <a:r>
              <a:rPr lang="en-US" sz="200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</a:t>
            </a:r>
            <a:r>
              <a:rPr lang="en-US" sz="200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r>
              <a:rPr lang="en-US" sz="200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terkait</a:t>
            </a:r>
            <a:r>
              <a:rPr lang="en-US" sz="200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penyampaian</a:t>
            </a:r>
            <a:r>
              <a:rPr lang="en-US" sz="200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pelayanan</a:t>
            </a:r>
            <a:endParaRPr lang="en-US" sz="2000" dirty="0">
              <a:solidFill>
                <a:srgbClr val="00B0F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2925" y="598771"/>
            <a:ext cx="9022251" cy="7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883" tIns="30479" rIns="60883" bIns="30479">
            <a:spAutoFit/>
          </a:bodyPr>
          <a:lstStyle/>
          <a:p>
            <a:pPr algn="ctr" defTabSz="1448816"/>
            <a:r>
              <a:rPr lang="en-CA" sz="4400" spc="-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itchFamily="34" charset="0"/>
              </a:rPr>
              <a:t>KOMPONEN STANDAR PELAYANAN</a:t>
            </a:r>
          </a:p>
        </p:txBody>
      </p:sp>
    </p:spTree>
    <p:extLst>
      <p:ext uri="{BB962C8B-B14F-4D97-AF65-F5344CB8AC3E}">
        <p14:creationId xmlns:p14="http://schemas.microsoft.com/office/powerpoint/2010/main" val="7033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99ED5321-5387-45C2-8213-294B107B0E20}"/>
              </a:ext>
            </a:extLst>
          </p:cNvPr>
          <p:cNvGrpSpPr/>
          <p:nvPr/>
        </p:nvGrpSpPr>
        <p:grpSpPr>
          <a:xfrm>
            <a:off x="1502227" y="141514"/>
            <a:ext cx="6118683" cy="6455229"/>
            <a:chOff x="3410839" y="252973"/>
            <a:chExt cx="5596774" cy="5974815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6096864B-407C-4183-9BA8-817BBBF4B625}"/>
                </a:ext>
              </a:extLst>
            </p:cNvPr>
            <p:cNvSpPr/>
            <p:nvPr/>
          </p:nvSpPr>
          <p:spPr>
            <a:xfrm>
              <a:off x="6096917" y="1426956"/>
              <a:ext cx="125172" cy="475796"/>
            </a:xfrm>
            <a:prstGeom prst="rect">
              <a:avLst/>
            </a:prstGeom>
            <a:solidFill>
              <a:srgbClr val="C6342E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EB3BCB81-A3DC-433C-BB60-06E897E5B6BD}"/>
                </a:ext>
              </a:extLst>
            </p:cNvPr>
            <p:cNvSpPr/>
            <p:nvPr/>
          </p:nvSpPr>
          <p:spPr>
            <a:xfrm rot="43912">
              <a:off x="5545057" y="252973"/>
              <a:ext cx="1228892" cy="1228891"/>
            </a:xfrm>
            <a:prstGeom prst="ellipse">
              <a:avLst/>
            </a:prstGeom>
            <a:solidFill>
              <a:srgbClr val="C6342E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AA6271F8-534B-4EDB-9FD4-FE8782F6BFB5}"/>
                </a:ext>
              </a:extLst>
            </p:cNvPr>
            <p:cNvSpPr/>
            <p:nvPr/>
          </p:nvSpPr>
          <p:spPr>
            <a:xfrm>
              <a:off x="5715388" y="423304"/>
              <a:ext cx="888230" cy="888230"/>
            </a:xfrm>
            <a:prstGeom prst="ellipse">
              <a:avLst/>
            </a:prstGeom>
            <a:ln w="38100">
              <a:solidFill>
                <a:schemeClr val="accent4">
                  <a:lumMod val="50000"/>
                </a:schemeClr>
              </a:solidFill>
              <a:miter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E4C53C9D-27BC-4B68-AB9E-5C300A864ABA}"/>
                </a:ext>
              </a:extLst>
            </p:cNvPr>
            <p:cNvSpPr/>
            <p:nvPr/>
          </p:nvSpPr>
          <p:spPr>
            <a:xfrm>
              <a:off x="4745937" y="1853450"/>
              <a:ext cx="2827132" cy="2827131"/>
            </a:xfrm>
            <a:prstGeom prst="ellipse">
              <a:avLst/>
            </a:prstGeom>
            <a:solidFill>
              <a:srgbClr val="D2372E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28BE217-7685-4242-A345-B6060CAA5C6E}"/>
                </a:ext>
              </a:extLst>
            </p:cNvPr>
            <p:cNvSpPr/>
            <p:nvPr/>
          </p:nvSpPr>
          <p:spPr>
            <a:xfrm>
              <a:off x="4863700" y="1971213"/>
              <a:ext cx="2591606" cy="2591606"/>
            </a:xfrm>
            <a:prstGeom prst="ellipse">
              <a:avLst/>
            </a:prstGeom>
            <a:solidFill>
              <a:srgbClr val="FFCF16"/>
            </a:solidFill>
            <a:ln w="12700"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0697F0ED-06E2-4525-BF9F-41BC6AF1F1CD}"/>
                </a:ext>
              </a:extLst>
            </p:cNvPr>
            <p:cNvSpPr/>
            <p:nvPr/>
          </p:nvSpPr>
          <p:spPr>
            <a:xfrm>
              <a:off x="4985745" y="2093258"/>
              <a:ext cx="2347516" cy="2347515"/>
            </a:xfrm>
            <a:prstGeom prst="ellipse">
              <a:avLst/>
            </a:prstGeom>
            <a:solidFill>
              <a:srgbClr val="80B53F"/>
            </a:solidFill>
            <a:ln w="12700"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2A3AB3A-CF5F-48A1-87E4-689A40BF2DDF}"/>
                </a:ext>
              </a:extLst>
            </p:cNvPr>
            <p:cNvSpPr/>
            <p:nvPr/>
          </p:nvSpPr>
          <p:spPr>
            <a:xfrm>
              <a:off x="5114677" y="2222189"/>
              <a:ext cx="2089653" cy="2089653"/>
            </a:xfrm>
            <a:prstGeom prst="ellipse">
              <a:avLst/>
            </a:prstGeom>
            <a:solidFill>
              <a:srgbClr val="3C89E6"/>
            </a:solidFill>
            <a:ln w="12700"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58BE4A9E-6036-4C53-B7B2-57FDB7EA4BFF}"/>
                </a:ext>
              </a:extLst>
            </p:cNvPr>
            <p:cNvSpPr/>
            <p:nvPr/>
          </p:nvSpPr>
          <p:spPr>
            <a:xfrm rot="43912">
              <a:off x="5247677" y="2342490"/>
              <a:ext cx="1849052" cy="1849052"/>
            </a:xfrm>
            <a:prstGeom prst="ellipse">
              <a:avLst/>
            </a:prstGeom>
            <a:solidFill>
              <a:srgbClr val="692C7F"/>
            </a:solidFill>
            <a:ln w="12700"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BD7E8721-C9EE-40D9-B5DE-886320728AF2}"/>
                </a:ext>
              </a:extLst>
            </p:cNvPr>
            <p:cNvSpPr/>
            <p:nvPr/>
          </p:nvSpPr>
          <p:spPr>
            <a:xfrm rot="43912">
              <a:off x="5385429" y="2480242"/>
              <a:ext cx="1573548" cy="1573548"/>
            </a:xfrm>
            <a:prstGeom prst="ellipse">
              <a:avLst/>
            </a:prstGeom>
            <a:solidFill>
              <a:srgbClr val="991E5E"/>
            </a:solidFill>
            <a:ln w="12700"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7CEF0ADA-890E-4CF2-BC6A-FF839A5A44E0}"/>
                </a:ext>
              </a:extLst>
            </p:cNvPr>
            <p:cNvSpPr/>
            <p:nvPr/>
          </p:nvSpPr>
          <p:spPr>
            <a:xfrm rot="3509133">
              <a:off x="7455894" y="2188453"/>
              <a:ext cx="125172" cy="592906"/>
            </a:xfrm>
            <a:prstGeom prst="rect">
              <a:avLst/>
            </a:prstGeom>
            <a:solidFill>
              <a:srgbClr val="FFCF1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EF73FD18-9F92-489E-8D0B-547C6CE08A2F}"/>
                </a:ext>
              </a:extLst>
            </p:cNvPr>
            <p:cNvSpPr/>
            <p:nvPr/>
          </p:nvSpPr>
          <p:spPr>
            <a:xfrm rot="3553046">
              <a:off x="7633774" y="1423022"/>
              <a:ext cx="1228891" cy="1228891"/>
            </a:xfrm>
            <a:prstGeom prst="ellipse">
              <a:avLst/>
            </a:prstGeom>
            <a:solidFill>
              <a:srgbClr val="FFCF16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87FFACDC-2E45-4604-BD64-009BD6A73E79}"/>
                </a:ext>
              </a:extLst>
            </p:cNvPr>
            <p:cNvSpPr/>
            <p:nvPr/>
          </p:nvSpPr>
          <p:spPr>
            <a:xfrm rot="3509133">
              <a:off x="7804104" y="1593353"/>
              <a:ext cx="888230" cy="888230"/>
            </a:xfrm>
            <a:prstGeom prst="ellipse">
              <a:avLst/>
            </a:prstGeom>
            <a:ln w="38100">
              <a:solidFill>
                <a:srgbClr val="FFFFFF"/>
              </a:solidFill>
              <a:miter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0D242CC2-FC33-4385-A9AD-C1CB5B6C0D99}"/>
                </a:ext>
              </a:extLst>
            </p:cNvPr>
            <p:cNvSpPr/>
            <p:nvPr/>
          </p:nvSpPr>
          <p:spPr>
            <a:xfrm rot="7144096">
              <a:off x="7393924" y="3644895"/>
              <a:ext cx="125173" cy="702706"/>
            </a:xfrm>
            <a:prstGeom prst="rect">
              <a:avLst/>
            </a:prstGeom>
            <a:solidFill>
              <a:srgbClr val="80B53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B2F0F1C2-3411-4744-B96A-E74FE8F882F4}"/>
                </a:ext>
              </a:extLst>
            </p:cNvPr>
            <p:cNvSpPr/>
            <p:nvPr/>
          </p:nvSpPr>
          <p:spPr>
            <a:xfrm rot="7188008">
              <a:off x="7638221" y="3824360"/>
              <a:ext cx="1228892" cy="1228891"/>
            </a:xfrm>
            <a:prstGeom prst="ellipse">
              <a:avLst/>
            </a:prstGeom>
            <a:solidFill>
              <a:srgbClr val="80B53F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DC0C3405-1FA1-4D0C-90DA-EA5F44992B59}"/>
                </a:ext>
              </a:extLst>
            </p:cNvPr>
            <p:cNvSpPr/>
            <p:nvPr/>
          </p:nvSpPr>
          <p:spPr>
            <a:xfrm rot="7144096">
              <a:off x="7808552" y="3994690"/>
              <a:ext cx="888230" cy="888230"/>
            </a:xfrm>
            <a:prstGeom prst="ellipse">
              <a:avLst/>
            </a:prstGeom>
            <a:ln w="38100">
              <a:solidFill>
                <a:schemeClr val="accent6">
                  <a:lumMod val="75000"/>
                </a:schemeClr>
              </a:solidFill>
              <a:miter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9" name="Rectangle">
              <a:extLst>
                <a:ext uri="{FF2B5EF4-FFF2-40B4-BE49-F238E27FC236}">
                  <a16:creationId xmlns:a16="http://schemas.microsoft.com/office/drawing/2014/main" id="{A170BFD7-E1D6-4699-A65A-8BEF6671132B}"/>
                </a:ext>
              </a:extLst>
            </p:cNvPr>
            <p:cNvSpPr/>
            <p:nvPr/>
          </p:nvSpPr>
          <p:spPr>
            <a:xfrm rot="10800000" flipH="1">
              <a:off x="6109617" y="4287915"/>
              <a:ext cx="125172" cy="765890"/>
            </a:xfrm>
            <a:prstGeom prst="rect">
              <a:avLst/>
            </a:prstGeom>
            <a:solidFill>
              <a:srgbClr val="3C89E6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9090CE88-355C-4774-9320-31117C7ADC97}"/>
                </a:ext>
              </a:extLst>
            </p:cNvPr>
            <p:cNvSpPr/>
            <p:nvPr/>
          </p:nvSpPr>
          <p:spPr>
            <a:xfrm rot="10756088" flipH="1">
              <a:off x="5557757" y="4998897"/>
              <a:ext cx="1228892" cy="1228891"/>
            </a:xfrm>
            <a:prstGeom prst="ellipse">
              <a:avLst/>
            </a:prstGeom>
            <a:solidFill>
              <a:srgbClr val="3C89E6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8DED346-2A8F-469D-A012-F3D66B0647BA}"/>
                </a:ext>
              </a:extLst>
            </p:cNvPr>
            <p:cNvSpPr/>
            <p:nvPr/>
          </p:nvSpPr>
          <p:spPr>
            <a:xfrm rot="10800000" flipH="1">
              <a:off x="5728088" y="5169228"/>
              <a:ext cx="888230" cy="888230"/>
            </a:xfrm>
            <a:prstGeom prst="ellipse">
              <a:avLst/>
            </a:prstGeom>
            <a:ln w="38100">
              <a:solidFill>
                <a:srgbClr val="FFFFFF"/>
              </a:solidFill>
              <a:miter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A7A047A0-870D-4E49-BCDD-E51D6E66BDEA}"/>
                </a:ext>
              </a:extLst>
            </p:cNvPr>
            <p:cNvSpPr/>
            <p:nvPr/>
          </p:nvSpPr>
          <p:spPr>
            <a:xfrm rot="14455904" flipH="1">
              <a:off x="4923438" y="3475413"/>
              <a:ext cx="125172" cy="985366"/>
            </a:xfrm>
            <a:prstGeom prst="rect">
              <a:avLst/>
            </a:prstGeom>
            <a:solidFill>
              <a:srgbClr val="692C7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1681DFBA-BC74-490D-A84E-763EC0AC7AB3}"/>
                </a:ext>
              </a:extLst>
            </p:cNvPr>
            <p:cNvSpPr/>
            <p:nvPr/>
          </p:nvSpPr>
          <p:spPr>
            <a:xfrm rot="14411992" flipH="1">
              <a:off x="3451894" y="3864873"/>
              <a:ext cx="1228891" cy="1228892"/>
            </a:xfrm>
            <a:prstGeom prst="ellipse">
              <a:avLst/>
            </a:prstGeom>
            <a:solidFill>
              <a:srgbClr val="692C7F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8862EF77-3FCB-4B77-9EAA-80A9FDCB9369}"/>
                </a:ext>
              </a:extLst>
            </p:cNvPr>
            <p:cNvSpPr/>
            <p:nvPr/>
          </p:nvSpPr>
          <p:spPr>
            <a:xfrm rot="14455904" flipH="1">
              <a:off x="3622224" y="4035204"/>
              <a:ext cx="888231" cy="888230"/>
            </a:xfrm>
            <a:prstGeom prst="ellipse">
              <a:avLst/>
            </a:prstGeom>
            <a:ln w="38100">
              <a:solidFill>
                <a:schemeClr val="accent1">
                  <a:lumMod val="50000"/>
                </a:schemeClr>
              </a:solidFill>
              <a:miter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148D7C29-3CE5-4A27-B8D6-D83C5C824C81}"/>
                </a:ext>
              </a:extLst>
            </p:cNvPr>
            <p:cNvSpPr/>
            <p:nvPr/>
          </p:nvSpPr>
          <p:spPr>
            <a:xfrm rot="18090866" flipH="1">
              <a:off x="4956429" y="2106643"/>
              <a:ext cx="125172" cy="1105483"/>
            </a:xfrm>
            <a:prstGeom prst="rect">
              <a:avLst/>
            </a:prstGeom>
            <a:solidFill>
              <a:srgbClr val="991E5E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051F787B-2BAC-4602-883D-6B961017C71D}"/>
                </a:ext>
              </a:extLst>
            </p:cNvPr>
            <p:cNvSpPr/>
            <p:nvPr/>
          </p:nvSpPr>
          <p:spPr>
            <a:xfrm rot="18046954" flipH="1">
              <a:off x="3456341" y="1463535"/>
              <a:ext cx="1228892" cy="1228892"/>
            </a:xfrm>
            <a:prstGeom prst="ellipse">
              <a:avLst/>
            </a:prstGeom>
            <a:solidFill>
              <a:srgbClr val="991E5E"/>
            </a:solidFill>
            <a:ln w="12700">
              <a:miter lim="400000"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A2642D61-4749-417C-98EF-D9F10D61ABBA}"/>
                </a:ext>
              </a:extLst>
            </p:cNvPr>
            <p:cNvSpPr/>
            <p:nvPr/>
          </p:nvSpPr>
          <p:spPr>
            <a:xfrm rot="18090866" flipH="1">
              <a:off x="3626672" y="1633866"/>
              <a:ext cx="888230" cy="888230"/>
            </a:xfrm>
            <a:prstGeom prst="ellipse">
              <a:avLst/>
            </a:prstGeom>
            <a:ln w="38100">
              <a:solidFill>
                <a:schemeClr val="accent4">
                  <a:lumMod val="50000"/>
                </a:schemeClr>
              </a:solidFill>
              <a:miter/>
            </a:ln>
            <a:effectLst>
              <a:outerShdw blurRad="101600" dist="81236" dir="2794067" rotWithShape="0">
                <a:srgbClr val="000000">
                  <a:alpha val="50589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8" name="TextBox 36">
              <a:extLst>
                <a:ext uri="{FF2B5EF4-FFF2-40B4-BE49-F238E27FC236}">
                  <a16:creationId xmlns:a16="http://schemas.microsoft.com/office/drawing/2014/main" id="{3F3A596E-E34D-4AD6-84E0-4C684DAD42E3}"/>
                </a:ext>
              </a:extLst>
            </p:cNvPr>
            <p:cNvSpPr txBox="1"/>
            <p:nvPr/>
          </p:nvSpPr>
          <p:spPr>
            <a:xfrm>
              <a:off x="6209671" y="1427512"/>
              <a:ext cx="771749" cy="4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ctr">
                <a:defRPr sz="2800">
                  <a:solidFill>
                    <a:srgbClr val="BC312C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dirty="0"/>
                <a:t>01</a:t>
              </a:r>
            </a:p>
          </p:txBody>
        </p:sp>
        <p:sp>
          <p:nvSpPr>
            <p:cNvPr id="32" name="TextBox 36">
              <a:extLst>
                <a:ext uri="{FF2B5EF4-FFF2-40B4-BE49-F238E27FC236}">
                  <a16:creationId xmlns:a16="http://schemas.microsoft.com/office/drawing/2014/main" id="{645CDEDD-DCCB-488E-8047-D8AF6D5B1CA3}"/>
                </a:ext>
              </a:extLst>
            </p:cNvPr>
            <p:cNvSpPr txBox="1"/>
            <p:nvPr/>
          </p:nvSpPr>
          <p:spPr>
            <a:xfrm>
              <a:off x="5390708" y="619864"/>
              <a:ext cx="1523461" cy="3703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sz="2000" dirty="0" err="1">
                  <a:solidFill>
                    <a:schemeClr val="bg1"/>
                  </a:solidFill>
                </a:rPr>
                <a:t>Persyaratan</a:t>
              </a:r>
              <a:endParaRPr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FA1C7BD8-B458-4B5E-9A2B-7BB7D841D465}"/>
                </a:ext>
              </a:extLst>
            </p:cNvPr>
            <p:cNvSpPr txBox="1"/>
            <p:nvPr/>
          </p:nvSpPr>
          <p:spPr>
            <a:xfrm>
              <a:off x="7472163" y="2484101"/>
              <a:ext cx="525545" cy="4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800">
                  <a:solidFill>
                    <a:schemeClr val="accent4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dirty="0"/>
                <a:t>02</a:t>
              </a:r>
            </a:p>
          </p:txBody>
        </p:sp>
        <p:sp>
          <p:nvSpPr>
            <p:cNvPr id="42" name="TextBox 36">
              <a:extLst>
                <a:ext uri="{FF2B5EF4-FFF2-40B4-BE49-F238E27FC236}">
                  <a16:creationId xmlns:a16="http://schemas.microsoft.com/office/drawing/2014/main" id="{F5E9F83B-BC62-4040-B19A-92D9685F5538}"/>
                </a:ext>
              </a:extLst>
            </p:cNvPr>
            <p:cNvSpPr txBox="1"/>
            <p:nvPr/>
          </p:nvSpPr>
          <p:spPr>
            <a:xfrm>
              <a:off x="7100492" y="4153279"/>
              <a:ext cx="595410" cy="4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ctr">
                <a:defRPr sz="2800">
                  <a:solidFill>
                    <a:srgbClr val="53B55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dirty="0"/>
                <a:t>03</a:t>
              </a:r>
            </a:p>
          </p:txBody>
        </p:sp>
        <p:sp>
          <p:nvSpPr>
            <p:cNvPr id="49" name="TextBox 36">
              <a:extLst>
                <a:ext uri="{FF2B5EF4-FFF2-40B4-BE49-F238E27FC236}">
                  <a16:creationId xmlns:a16="http://schemas.microsoft.com/office/drawing/2014/main" id="{6B5C66A4-1B39-44C4-AE63-D7143919D755}"/>
                </a:ext>
              </a:extLst>
            </p:cNvPr>
            <p:cNvSpPr txBox="1"/>
            <p:nvPr/>
          </p:nvSpPr>
          <p:spPr>
            <a:xfrm>
              <a:off x="5426237" y="4616051"/>
              <a:ext cx="525545" cy="4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800">
                  <a:solidFill>
                    <a:srgbClr val="3C89E6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dirty="0"/>
                <a:t>04</a:t>
              </a:r>
            </a:p>
          </p:txBody>
        </p:sp>
        <p:sp>
          <p:nvSpPr>
            <p:cNvPr id="56" name="TextBox 36">
              <a:extLst>
                <a:ext uri="{FF2B5EF4-FFF2-40B4-BE49-F238E27FC236}">
                  <a16:creationId xmlns:a16="http://schemas.microsoft.com/office/drawing/2014/main" id="{CFAC4518-AF1F-4605-B135-664A6AAB983C}"/>
                </a:ext>
              </a:extLst>
            </p:cNvPr>
            <p:cNvSpPr txBox="1"/>
            <p:nvPr/>
          </p:nvSpPr>
          <p:spPr>
            <a:xfrm>
              <a:off x="4269280" y="3500592"/>
              <a:ext cx="610633" cy="4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ctr">
                <a:defRPr sz="2800">
                  <a:solidFill>
                    <a:srgbClr val="692C7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b="1" dirty="0"/>
                <a:t>05</a:t>
              </a:r>
            </a:p>
          </p:txBody>
        </p: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7704A7CD-08B1-4A37-8FD9-2E307435C42D}"/>
                </a:ext>
              </a:extLst>
            </p:cNvPr>
            <p:cNvSpPr txBox="1"/>
            <p:nvPr/>
          </p:nvSpPr>
          <p:spPr>
            <a:xfrm>
              <a:off x="4659368" y="1865098"/>
              <a:ext cx="538271" cy="4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ctr">
                <a:defRPr sz="2800">
                  <a:solidFill>
                    <a:srgbClr val="991E5E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dirty="0"/>
                <a:t>06</a:t>
              </a:r>
            </a:p>
          </p:txBody>
        </p:sp>
        <p:sp>
          <p:nvSpPr>
            <p:cNvPr id="70" name="TextBox 33">
              <a:extLst>
                <a:ext uri="{FF2B5EF4-FFF2-40B4-BE49-F238E27FC236}">
                  <a16:creationId xmlns:a16="http://schemas.microsoft.com/office/drawing/2014/main" id="{4EBB2E00-9E54-4389-9E31-15746A295919}"/>
                </a:ext>
              </a:extLst>
            </p:cNvPr>
            <p:cNvSpPr txBox="1"/>
            <p:nvPr/>
          </p:nvSpPr>
          <p:spPr>
            <a:xfrm>
              <a:off x="5308065" y="2795945"/>
              <a:ext cx="1766611" cy="8830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ctr">
                <a:defRPr sz="15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800" b="1" dirty="0"/>
                <a:t>SERVICE </a:t>
              </a:r>
            </a:p>
            <a:p>
              <a:r>
                <a:rPr lang="en-AU" sz="2800" b="1" dirty="0"/>
                <a:t>DELIVERY</a:t>
              </a:r>
              <a:endParaRPr sz="2800" b="1" dirty="0"/>
            </a:p>
          </p:txBody>
        </p:sp>
        <p:sp>
          <p:nvSpPr>
            <p:cNvPr id="72" name="TextBox 36">
              <a:extLst>
                <a:ext uri="{FF2B5EF4-FFF2-40B4-BE49-F238E27FC236}">
                  <a16:creationId xmlns:a16="http://schemas.microsoft.com/office/drawing/2014/main" id="{C80EA1AA-489C-4C2F-AFF1-85D16C27167C}"/>
                </a:ext>
              </a:extLst>
            </p:cNvPr>
            <p:cNvSpPr txBox="1"/>
            <p:nvPr/>
          </p:nvSpPr>
          <p:spPr>
            <a:xfrm>
              <a:off x="7516992" y="1495477"/>
              <a:ext cx="1490621" cy="940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sz="2000" dirty="0" err="1">
                  <a:solidFill>
                    <a:schemeClr val="tx1"/>
                  </a:solidFill>
                </a:rPr>
                <a:t>Sistem</a:t>
              </a:r>
              <a:r>
                <a:rPr lang="en-AU" sz="2000" dirty="0">
                  <a:solidFill>
                    <a:schemeClr val="tx1"/>
                  </a:solidFill>
                </a:rPr>
                <a:t>, </a:t>
              </a:r>
              <a:r>
                <a:rPr lang="en-AU" sz="2000" dirty="0" err="1">
                  <a:solidFill>
                    <a:schemeClr val="tx1"/>
                  </a:solidFill>
                </a:rPr>
                <a:t>Mekanisme</a:t>
              </a:r>
              <a:r>
                <a:rPr lang="en-AU" sz="2000" dirty="0">
                  <a:solidFill>
                    <a:schemeClr val="tx1"/>
                  </a:solidFill>
                </a:rPr>
                <a:t>, </a:t>
              </a:r>
            </a:p>
            <a:p>
              <a:r>
                <a:rPr lang="en-AU" sz="2000" dirty="0">
                  <a:solidFill>
                    <a:schemeClr val="tx1"/>
                  </a:solidFill>
                </a:rPr>
                <a:t>&amp; </a:t>
              </a:r>
              <a:r>
                <a:rPr lang="en-AU" sz="2000" dirty="0" err="1">
                  <a:solidFill>
                    <a:schemeClr val="tx1"/>
                  </a:solidFill>
                </a:rPr>
                <a:t>Prosedur</a:t>
              </a:r>
              <a:endParaRPr sz="2000" dirty="0">
                <a:solidFill>
                  <a:schemeClr val="tx1"/>
                </a:solidFill>
              </a:endParaRPr>
            </a:p>
          </p:txBody>
        </p:sp>
        <p:sp>
          <p:nvSpPr>
            <p:cNvPr id="73" name="TextBox 36">
              <a:extLst>
                <a:ext uri="{FF2B5EF4-FFF2-40B4-BE49-F238E27FC236}">
                  <a16:creationId xmlns:a16="http://schemas.microsoft.com/office/drawing/2014/main" id="{8AD871DB-67FD-49DA-8D66-699596101711}"/>
                </a:ext>
              </a:extLst>
            </p:cNvPr>
            <p:cNvSpPr txBox="1"/>
            <p:nvPr/>
          </p:nvSpPr>
          <p:spPr>
            <a:xfrm>
              <a:off x="7629654" y="3925842"/>
              <a:ext cx="1290675" cy="940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sz="2000" dirty="0" err="1">
                  <a:solidFill>
                    <a:schemeClr val="tx1"/>
                  </a:solidFill>
                </a:rPr>
                <a:t>Jangka</a:t>
              </a:r>
              <a:r>
                <a:rPr lang="en-AU" sz="2000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AU" sz="2000" dirty="0">
                  <a:solidFill>
                    <a:schemeClr val="tx1"/>
                  </a:solidFill>
                </a:rPr>
                <a:t>Waktu</a:t>
              </a:r>
            </a:p>
            <a:p>
              <a:r>
                <a:rPr lang="en-AU" sz="2000" dirty="0" err="1">
                  <a:solidFill>
                    <a:schemeClr val="tx1"/>
                  </a:solidFill>
                </a:rPr>
                <a:t>Pelayanan</a:t>
              </a:r>
              <a:endParaRPr sz="2000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36">
              <a:extLst>
                <a:ext uri="{FF2B5EF4-FFF2-40B4-BE49-F238E27FC236}">
                  <a16:creationId xmlns:a16="http://schemas.microsoft.com/office/drawing/2014/main" id="{EB52FEAF-0F7E-4778-91EC-6E9DB2724363}"/>
                </a:ext>
              </a:extLst>
            </p:cNvPr>
            <p:cNvSpPr txBox="1"/>
            <p:nvPr/>
          </p:nvSpPr>
          <p:spPr>
            <a:xfrm>
              <a:off x="5522947" y="5453852"/>
              <a:ext cx="1267994" cy="3703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sz="2000" dirty="0" err="1">
                  <a:solidFill>
                    <a:schemeClr val="tx1"/>
                  </a:solidFill>
                </a:rPr>
                <a:t>Biaya</a:t>
              </a:r>
              <a:r>
                <a:rPr lang="en-AU" sz="2000" dirty="0">
                  <a:solidFill>
                    <a:schemeClr val="tx1"/>
                  </a:solidFill>
                </a:rPr>
                <a:t>/</a:t>
              </a:r>
              <a:r>
                <a:rPr lang="en-AU" sz="2000" dirty="0" err="1">
                  <a:solidFill>
                    <a:schemeClr val="tx1"/>
                  </a:solidFill>
                </a:rPr>
                <a:t>tarif</a:t>
              </a:r>
              <a:endParaRPr sz="2000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36">
              <a:extLst>
                <a:ext uri="{FF2B5EF4-FFF2-40B4-BE49-F238E27FC236}">
                  <a16:creationId xmlns:a16="http://schemas.microsoft.com/office/drawing/2014/main" id="{13B3BC0F-EDE4-4975-94C0-581F3FE82BEE}"/>
                </a:ext>
              </a:extLst>
            </p:cNvPr>
            <p:cNvSpPr txBox="1"/>
            <p:nvPr/>
          </p:nvSpPr>
          <p:spPr>
            <a:xfrm>
              <a:off x="3410839" y="4092436"/>
              <a:ext cx="1303169" cy="6552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sz="2000" dirty="0" err="1">
                  <a:solidFill>
                    <a:schemeClr val="bg1"/>
                  </a:solidFill>
                </a:rPr>
                <a:t>Produk</a:t>
              </a:r>
              <a:endParaRPr lang="en-AU" sz="2000" dirty="0">
                <a:solidFill>
                  <a:schemeClr val="bg1"/>
                </a:solidFill>
              </a:endParaRPr>
            </a:p>
            <a:p>
              <a:r>
                <a:rPr lang="en-AU" sz="2000" dirty="0" err="1">
                  <a:solidFill>
                    <a:schemeClr val="bg1"/>
                  </a:solidFill>
                </a:rPr>
                <a:t>Pelayanan</a:t>
              </a:r>
              <a:endParaRPr sz="2000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36">
              <a:extLst>
                <a:ext uri="{FF2B5EF4-FFF2-40B4-BE49-F238E27FC236}">
                  <a16:creationId xmlns:a16="http://schemas.microsoft.com/office/drawing/2014/main" id="{540AACB5-22A0-47B5-B642-A25936E88B8E}"/>
                </a:ext>
              </a:extLst>
            </p:cNvPr>
            <p:cNvSpPr txBox="1"/>
            <p:nvPr/>
          </p:nvSpPr>
          <p:spPr>
            <a:xfrm>
              <a:off x="3459842" y="1574912"/>
              <a:ext cx="1190605" cy="940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sz="2000" dirty="0" err="1">
                  <a:solidFill>
                    <a:schemeClr val="bg1"/>
                  </a:solidFill>
                </a:rPr>
                <a:t>Aduan</a:t>
              </a:r>
              <a:r>
                <a:rPr lang="en-AU" sz="2000" dirty="0">
                  <a:solidFill>
                    <a:schemeClr val="bg1"/>
                  </a:solidFill>
                </a:rPr>
                <a:t>, saran, </a:t>
              </a:r>
              <a:r>
                <a:rPr lang="en-AU" sz="2000" dirty="0" err="1">
                  <a:solidFill>
                    <a:schemeClr val="bg1"/>
                  </a:solidFill>
                </a:rPr>
                <a:t>masukan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069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5ADFBB14-8DCC-4AEA-87F0-D98322CFCDFB}"/>
              </a:ext>
            </a:extLst>
          </p:cNvPr>
          <p:cNvGrpSpPr/>
          <p:nvPr/>
        </p:nvGrpSpPr>
        <p:grpSpPr>
          <a:xfrm>
            <a:off x="1363188" y="298713"/>
            <a:ext cx="5807893" cy="5825889"/>
            <a:chOff x="1243923" y="298713"/>
            <a:chExt cx="5807893" cy="5825889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CC6483DE-FB5E-4F43-883A-0BE30F0DC665}"/>
                </a:ext>
              </a:extLst>
            </p:cNvPr>
            <p:cNvSpPr/>
            <p:nvPr/>
          </p:nvSpPr>
          <p:spPr>
            <a:xfrm>
              <a:off x="2212236" y="298713"/>
              <a:ext cx="1947545" cy="291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44000">
                  <a:srgbClr val="D20747"/>
                </a:gs>
                <a:gs pos="59000">
                  <a:srgbClr val="7D2632"/>
                </a:gs>
              </a:gsLst>
              <a:lin ang="90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5" name="TextBox 36">
              <a:extLst>
                <a:ext uri="{FF2B5EF4-FFF2-40B4-BE49-F238E27FC236}">
                  <a16:creationId xmlns:a16="http://schemas.microsoft.com/office/drawing/2014/main" id="{9315A765-3969-4AF5-8C0D-6A8437E4B7C8}"/>
                </a:ext>
              </a:extLst>
            </p:cNvPr>
            <p:cNvSpPr txBox="1"/>
            <p:nvPr/>
          </p:nvSpPr>
          <p:spPr>
            <a:xfrm>
              <a:off x="3224333" y="852306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07</a:t>
              </a:r>
              <a:endParaRPr dirty="0"/>
            </a:p>
          </p:txBody>
        </p:sp>
        <p:sp>
          <p:nvSpPr>
            <p:cNvPr id="6" name="TextBox 33">
              <a:extLst>
                <a:ext uri="{FF2B5EF4-FFF2-40B4-BE49-F238E27FC236}">
                  <a16:creationId xmlns:a16="http://schemas.microsoft.com/office/drawing/2014/main" id="{DEF99B81-A944-4418-8865-E6050D50B337}"/>
                </a:ext>
              </a:extLst>
            </p:cNvPr>
            <p:cNvSpPr txBox="1"/>
            <p:nvPr/>
          </p:nvSpPr>
          <p:spPr>
            <a:xfrm>
              <a:off x="2910684" y="1224620"/>
              <a:ext cx="115284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/>
                <a:t>Dasar </a:t>
              </a:r>
              <a:r>
                <a:rPr lang="en-AU" sz="2000" b="1" dirty="0" err="1"/>
                <a:t>Hukum</a:t>
              </a:r>
              <a:endParaRPr sz="2000" b="1" dirty="0"/>
            </a:p>
          </p:txBody>
        </p:sp>
        <p:pic>
          <p:nvPicPr>
            <p:cNvPr id="8" name="Picture 41">
              <a:extLst>
                <a:ext uri="{FF2B5EF4-FFF2-40B4-BE49-F238E27FC236}">
                  <a16:creationId xmlns:a16="http://schemas.microsoft.com/office/drawing/2014/main" id="{0F6E3906-588B-4EC0-9F2F-26F31127A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401" y="460801"/>
              <a:ext cx="326388" cy="3263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A04DCA0A-2EFD-4242-A52E-31A62B4F8C82}"/>
                </a:ext>
              </a:extLst>
            </p:cNvPr>
            <p:cNvSpPr/>
            <p:nvPr/>
          </p:nvSpPr>
          <p:spPr>
            <a:xfrm rot="2736096">
              <a:off x="3511161" y="33670"/>
              <a:ext cx="1947545" cy="291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49000">
                  <a:srgbClr val="EE4D63"/>
                </a:gs>
                <a:gs pos="67000">
                  <a:srgbClr val="944544"/>
                </a:gs>
              </a:gsLst>
              <a:lin ang="90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8677F010-172C-46CE-9A19-DA61C5F30E13}"/>
                </a:ext>
              </a:extLst>
            </p:cNvPr>
            <p:cNvSpPr txBox="1"/>
            <p:nvPr/>
          </p:nvSpPr>
          <p:spPr>
            <a:xfrm>
              <a:off x="4569400" y="780499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08</a:t>
              </a:r>
              <a:endParaRPr dirty="0"/>
            </a:p>
          </p:txBody>
        </p:sp>
        <p:pic>
          <p:nvPicPr>
            <p:cNvPr id="14" name="Picture 41">
              <a:extLst>
                <a:ext uri="{FF2B5EF4-FFF2-40B4-BE49-F238E27FC236}">
                  <a16:creationId xmlns:a16="http://schemas.microsoft.com/office/drawing/2014/main" id="{50FD185D-B420-413B-8329-0A6C45DA9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753" y="1030493"/>
              <a:ext cx="326388" cy="3263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1B588DC6-B5D3-4280-8317-A90B18863EC2}"/>
                </a:ext>
              </a:extLst>
            </p:cNvPr>
            <p:cNvSpPr/>
            <p:nvPr/>
          </p:nvSpPr>
          <p:spPr>
            <a:xfrm rot="5434281">
              <a:off x="4618736" y="783439"/>
              <a:ext cx="1947545" cy="291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42000">
                  <a:srgbClr val="FFD83A"/>
                </a:gs>
                <a:gs pos="62000">
                  <a:srgbClr val="AB963F"/>
                </a:gs>
              </a:gsLst>
              <a:lin ang="90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CE9F155E-6B16-4772-8A3A-15D3DA17F786}"/>
                </a:ext>
              </a:extLst>
            </p:cNvPr>
            <p:cNvSpPr txBox="1"/>
            <p:nvPr/>
          </p:nvSpPr>
          <p:spPr>
            <a:xfrm>
              <a:off x="5582243" y="1848074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09</a:t>
              </a:r>
              <a:endParaRPr dirty="0"/>
            </a:p>
          </p:txBody>
        </p:sp>
        <p:pic>
          <p:nvPicPr>
            <p:cNvPr id="20" name="Picture 41">
              <a:extLst>
                <a:ext uri="{FF2B5EF4-FFF2-40B4-BE49-F238E27FC236}">
                  <a16:creationId xmlns:a16="http://schemas.microsoft.com/office/drawing/2014/main" id="{421B2161-DC17-4CF6-88B6-E9F6124B6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696" y="2733421"/>
              <a:ext cx="326388" cy="304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1DD53C0-D028-48AB-9391-93F711E3D858}"/>
                </a:ext>
              </a:extLst>
            </p:cNvPr>
            <p:cNvSpPr/>
            <p:nvPr/>
          </p:nvSpPr>
          <p:spPr>
            <a:xfrm rot="8125222">
              <a:off x="4880397" y="2097749"/>
              <a:ext cx="1947545" cy="291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39813">
                  <a:srgbClr val="8EDB59"/>
                </a:gs>
                <a:gs pos="65000">
                  <a:srgbClr val="7D954F"/>
                </a:gs>
              </a:gsLst>
              <a:lin ang="96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B986A7CB-F60A-4142-B2C7-7C0DFB575A3A}"/>
                </a:ext>
              </a:extLst>
            </p:cNvPr>
            <p:cNvSpPr txBox="1"/>
            <p:nvPr/>
          </p:nvSpPr>
          <p:spPr>
            <a:xfrm>
              <a:off x="5629651" y="3293964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1</a:t>
              </a:r>
              <a:r>
                <a:rPr dirty="0"/>
                <a:t>0</a:t>
              </a:r>
            </a:p>
          </p:txBody>
        </p:sp>
        <p:pic>
          <p:nvPicPr>
            <p:cNvPr id="26" name="Picture 41">
              <a:extLst>
                <a:ext uri="{FF2B5EF4-FFF2-40B4-BE49-F238E27FC236}">
                  <a16:creationId xmlns:a16="http://schemas.microsoft.com/office/drawing/2014/main" id="{4D210485-B466-419C-A5F1-86894AFA6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369" y="4606588"/>
              <a:ext cx="326388" cy="3263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712DAB28-F9B5-48DE-AA3E-B06902813689}"/>
                </a:ext>
              </a:extLst>
            </p:cNvPr>
            <p:cNvSpPr/>
            <p:nvPr/>
          </p:nvSpPr>
          <p:spPr>
            <a:xfrm rot="10828975">
              <a:off x="4132937" y="3205987"/>
              <a:ext cx="1947545" cy="291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3BC794"/>
                </a:gs>
                <a:gs pos="62000">
                  <a:srgbClr val="438E76"/>
                </a:gs>
              </a:gsLst>
              <a:lin ang="84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C7232F47-B9A6-44CA-B311-89219A81BF8C}"/>
                </a:ext>
              </a:extLst>
            </p:cNvPr>
            <p:cNvSpPr txBox="1"/>
            <p:nvPr/>
          </p:nvSpPr>
          <p:spPr>
            <a:xfrm>
              <a:off x="4569400" y="4336950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11</a:t>
              </a:r>
              <a:endParaRPr dirty="0"/>
            </a:p>
          </p:txBody>
        </p:sp>
        <p:pic>
          <p:nvPicPr>
            <p:cNvPr id="32" name="Picture 41">
              <a:extLst>
                <a:ext uri="{FF2B5EF4-FFF2-40B4-BE49-F238E27FC236}">
                  <a16:creationId xmlns:a16="http://schemas.microsoft.com/office/drawing/2014/main" id="{E1264D1D-ED49-4002-AE37-7FBB6DD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629" y="5549743"/>
              <a:ext cx="326388" cy="3263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32DECFAD-C275-4C34-B315-9D09A6EF9F74}"/>
                </a:ext>
              </a:extLst>
            </p:cNvPr>
            <p:cNvSpPr/>
            <p:nvPr/>
          </p:nvSpPr>
          <p:spPr>
            <a:xfrm rot="13570212">
              <a:off x="2830403" y="3443333"/>
              <a:ext cx="1947545" cy="291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329EC1"/>
                </a:gs>
                <a:gs pos="62000">
                  <a:srgbClr val="3A6C84"/>
                </a:gs>
              </a:gsLst>
              <a:lin ang="90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1D802149-F753-4A51-BE49-23EFFB1ED43D}"/>
                </a:ext>
              </a:extLst>
            </p:cNvPr>
            <p:cNvSpPr txBox="1"/>
            <p:nvPr/>
          </p:nvSpPr>
          <p:spPr>
            <a:xfrm>
              <a:off x="3142448" y="4258396"/>
              <a:ext cx="525545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12</a:t>
              </a:r>
              <a:endParaRPr dirty="0"/>
            </a:p>
          </p:txBody>
        </p:sp>
        <p:pic>
          <p:nvPicPr>
            <p:cNvPr id="38" name="Picture 41">
              <a:extLst>
                <a:ext uri="{FF2B5EF4-FFF2-40B4-BE49-F238E27FC236}">
                  <a16:creationId xmlns:a16="http://schemas.microsoft.com/office/drawing/2014/main" id="{EB83E09D-7274-44CA-B4CB-FD609321F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182" y="4986584"/>
              <a:ext cx="326388" cy="25709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6C4D1C54-9845-4663-BC55-4FADF8C7C579}"/>
                </a:ext>
              </a:extLst>
            </p:cNvPr>
            <p:cNvSpPr/>
            <p:nvPr/>
          </p:nvSpPr>
          <p:spPr>
            <a:xfrm rot="16271836">
              <a:off x="1729457" y="2689849"/>
              <a:ext cx="1947545" cy="291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35756">
                  <a:srgbClr val="3B4141">
                    <a:lumMod val="79000"/>
                    <a:lumOff val="21000"/>
                  </a:srgbClr>
                </a:gs>
                <a:gs pos="75000">
                  <a:srgbClr val="131515"/>
                </a:gs>
              </a:gsLst>
              <a:lin ang="96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A0D6CD61-1B26-4AE6-B942-75415230C0FF}"/>
                </a:ext>
              </a:extLst>
            </p:cNvPr>
            <p:cNvSpPr txBox="1"/>
            <p:nvPr/>
          </p:nvSpPr>
          <p:spPr>
            <a:xfrm>
              <a:off x="2015899" y="3239528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13</a:t>
              </a:r>
              <a:endParaRPr dirty="0"/>
            </a:p>
          </p:txBody>
        </p:sp>
        <p:pic>
          <p:nvPicPr>
            <p:cNvPr id="44" name="Picture 41">
              <a:extLst>
                <a:ext uri="{FF2B5EF4-FFF2-40B4-BE49-F238E27FC236}">
                  <a16:creationId xmlns:a16="http://schemas.microsoft.com/office/drawing/2014/main" id="{63F51BC1-018B-4AA4-A14C-ACB3C743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729" y="3273434"/>
              <a:ext cx="326388" cy="3263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24635263-BC88-4CAB-8255-4BC871B2E3E2}"/>
                </a:ext>
              </a:extLst>
            </p:cNvPr>
            <p:cNvSpPr/>
            <p:nvPr/>
          </p:nvSpPr>
          <p:spPr>
            <a:xfrm rot="18968386">
              <a:off x="1480277" y="1388612"/>
              <a:ext cx="1947545" cy="291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00"/>
                  </a:moveTo>
                  <a:cubicBezTo>
                    <a:pt x="2583" y="5446"/>
                    <a:pt x="5598" y="3885"/>
                    <a:pt x="8930" y="2675"/>
                  </a:cubicBezTo>
                  <a:cubicBezTo>
                    <a:pt x="12805" y="1268"/>
                    <a:pt x="17043" y="361"/>
                    <a:pt x="21422" y="0"/>
                  </a:cubicBezTo>
                  <a:lnTo>
                    <a:pt x="21600" y="21600"/>
                  </a:lnTo>
                  <a:lnTo>
                    <a:pt x="0" y="7300"/>
                  </a:lnTo>
                  <a:close/>
                </a:path>
              </a:pathLst>
            </a:custGeom>
            <a:gradFill flip="none" rotWithShape="1">
              <a:gsLst>
                <a:gs pos="43000">
                  <a:srgbClr val="76807D">
                    <a:lumMod val="67000"/>
                    <a:lumOff val="33000"/>
                  </a:srgbClr>
                </a:gs>
                <a:gs pos="62000">
                  <a:srgbClr val="494E4C">
                    <a:lumMod val="81000"/>
                    <a:lumOff val="19000"/>
                  </a:srgbClr>
                </a:gs>
              </a:gsLst>
              <a:lin ang="9000000" scaled="0"/>
              <a:tileRect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18FCE62C-524E-4EFC-9921-C8D0C29EF7E9}"/>
                </a:ext>
              </a:extLst>
            </p:cNvPr>
            <p:cNvSpPr txBox="1"/>
            <p:nvPr/>
          </p:nvSpPr>
          <p:spPr>
            <a:xfrm>
              <a:off x="2054543" y="1848074"/>
              <a:ext cx="525544" cy="523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lang="en-AU" dirty="0"/>
                <a:t>14</a:t>
              </a:r>
              <a:endParaRPr dirty="0"/>
            </a:p>
          </p:txBody>
        </p:sp>
        <p:pic>
          <p:nvPicPr>
            <p:cNvPr id="50" name="Picture 41">
              <a:extLst>
                <a:ext uri="{FF2B5EF4-FFF2-40B4-BE49-F238E27FC236}">
                  <a16:creationId xmlns:a16="http://schemas.microsoft.com/office/drawing/2014/main" id="{00FF3247-24FD-41D3-B834-2403739A9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178" y="1543741"/>
              <a:ext cx="326388" cy="17900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CD5C01D5-08A6-4277-B225-D11B1A596759}"/>
                </a:ext>
              </a:extLst>
            </p:cNvPr>
            <p:cNvSpPr/>
            <p:nvPr/>
          </p:nvSpPr>
          <p:spPr>
            <a:xfrm>
              <a:off x="3416295" y="2461234"/>
              <a:ext cx="1456338" cy="1456338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4153D052-CA51-4A52-B348-78B5A8DBCDE6}"/>
                </a:ext>
              </a:extLst>
            </p:cNvPr>
            <p:cNvSpPr/>
            <p:nvPr/>
          </p:nvSpPr>
          <p:spPr>
            <a:xfrm>
              <a:off x="3143287" y="2188328"/>
              <a:ext cx="2002355" cy="200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2" h="20338" extrusionOk="0">
                  <a:moveTo>
                    <a:pt x="9441" y="2"/>
                  </a:moveTo>
                  <a:cubicBezTo>
                    <a:pt x="7276" y="53"/>
                    <a:pt x="5114" y="864"/>
                    <a:pt x="3348" y="2470"/>
                  </a:cubicBezTo>
                  <a:cubicBezTo>
                    <a:pt x="-691" y="6140"/>
                    <a:pt x="-1139" y="12563"/>
                    <a:pt x="2348" y="16814"/>
                  </a:cubicBezTo>
                  <a:cubicBezTo>
                    <a:pt x="5835" y="21065"/>
                    <a:pt x="11936" y="21537"/>
                    <a:pt x="15974" y="17866"/>
                  </a:cubicBezTo>
                  <a:cubicBezTo>
                    <a:pt x="20013" y="14196"/>
                    <a:pt x="20461" y="7773"/>
                    <a:pt x="16974" y="3522"/>
                  </a:cubicBezTo>
                  <a:cubicBezTo>
                    <a:pt x="15013" y="1131"/>
                    <a:pt x="12224" y="-63"/>
                    <a:pt x="9441" y="2"/>
                  </a:cubicBezTo>
                  <a:close/>
                  <a:moveTo>
                    <a:pt x="9468" y="1329"/>
                  </a:moveTo>
                  <a:cubicBezTo>
                    <a:pt x="11887" y="1272"/>
                    <a:pt x="14311" y="2310"/>
                    <a:pt x="16017" y="4389"/>
                  </a:cubicBezTo>
                  <a:cubicBezTo>
                    <a:pt x="19048" y="8084"/>
                    <a:pt x="18661" y="13667"/>
                    <a:pt x="15151" y="16858"/>
                  </a:cubicBezTo>
                  <a:cubicBezTo>
                    <a:pt x="11641" y="20049"/>
                    <a:pt x="6337" y="19642"/>
                    <a:pt x="3305" y="15947"/>
                  </a:cubicBezTo>
                  <a:cubicBezTo>
                    <a:pt x="274" y="12252"/>
                    <a:pt x="665" y="6669"/>
                    <a:pt x="4175" y="3478"/>
                  </a:cubicBezTo>
                  <a:cubicBezTo>
                    <a:pt x="5711" y="2082"/>
                    <a:pt x="7586" y="1373"/>
                    <a:pt x="9468" y="13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569F2A43-42A8-4D6C-8E00-FB51783A1D50}"/>
                </a:ext>
              </a:extLst>
            </p:cNvPr>
            <p:cNvSpPr txBox="1"/>
            <p:nvPr/>
          </p:nvSpPr>
          <p:spPr>
            <a:xfrm>
              <a:off x="3003398" y="2719633"/>
              <a:ext cx="2292288" cy="8925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600" b="1" dirty="0">
                  <a:solidFill>
                    <a:srgbClr val="00B0F0"/>
                  </a:solidFill>
                </a:rPr>
                <a:t>MANU- FACTURING</a:t>
              </a:r>
              <a:endParaRPr sz="2600" b="1" dirty="0">
                <a:solidFill>
                  <a:srgbClr val="00B0F0"/>
                </a:solidFill>
              </a:endParaRPr>
            </a:p>
          </p:txBody>
        </p:sp>
        <p:sp>
          <p:nvSpPr>
            <p:cNvPr id="56" name="TextBox 33">
              <a:extLst>
                <a:ext uri="{FF2B5EF4-FFF2-40B4-BE49-F238E27FC236}">
                  <a16:creationId xmlns:a16="http://schemas.microsoft.com/office/drawing/2014/main" id="{1144B8EE-5ED7-420B-B866-80924F07AB85}"/>
                </a:ext>
              </a:extLst>
            </p:cNvPr>
            <p:cNvSpPr txBox="1"/>
            <p:nvPr/>
          </p:nvSpPr>
          <p:spPr>
            <a:xfrm>
              <a:off x="4128479" y="1180699"/>
              <a:ext cx="128571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 err="1"/>
                <a:t>Sarpras</a:t>
              </a:r>
              <a:r>
                <a:rPr lang="en-AU" sz="2000" b="1" dirty="0"/>
                <a:t>/ </a:t>
              </a:r>
              <a:r>
                <a:rPr lang="en-AU" sz="2000" b="1" dirty="0" err="1"/>
                <a:t>Fasilitas</a:t>
              </a:r>
              <a:endParaRPr sz="2000" b="1" dirty="0"/>
            </a:p>
          </p:txBody>
        </p:sp>
        <p:sp>
          <p:nvSpPr>
            <p:cNvPr id="57" name="TextBox 33">
              <a:extLst>
                <a:ext uri="{FF2B5EF4-FFF2-40B4-BE49-F238E27FC236}">
                  <a16:creationId xmlns:a16="http://schemas.microsoft.com/office/drawing/2014/main" id="{ED9AD75A-A944-455C-9B38-1231EBB2B565}"/>
                </a:ext>
              </a:extLst>
            </p:cNvPr>
            <p:cNvSpPr txBox="1"/>
            <p:nvPr/>
          </p:nvSpPr>
          <p:spPr>
            <a:xfrm>
              <a:off x="5022677" y="2203169"/>
              <a:ext cx="1709131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 err="1"/>
                <a:t>Kompetensi</a:t>
              </a:r>
              <a:r>
                <a:rPr lang="en-AU" sz="2000" b="1" dirty="0"/>
                <a:t> </a:t>
              </a:r>
              <a:r>
                <a:rPr lang="en-AU" sz="2000" b="1" dirty="0" err="1"/>
                <a:t>Pelaksana</a:t>
              </a:r>
              <a:endParaRPr sz="2000" b="1" dirty="0"/>
            </a:p>
          </p:txBody>
        </p:sp>
        <p:sp>
          <p:nvSpPr>
            <p:cNvPr id="58" name="TextBox 33">
              <a:extLst>
                <a:ext uri="{FF2B5EF4-FFF2-40B4-BE49-F238E27FC236}">
                  <a16:creationId xmlns:a16="http://schemas.microsoft.com/office/drawing/2014/main" id="{E3D6641C-A08A-41FB-B537-8959224139E5}"/>
                </a:ext>
              </a:extLst>
            </p:cNvPr>
            <p:cNvSpPr txBox="1"/>
            <p:nvPr/>
          </p:nvSpPr>
          <p:spPr>
            <a:xfrm>
              <a:off x="5031354" y="3642583"/>
              <a:ext cx="1699817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 err="1"/>
                <a:t>Pengawasan</a:t>
              </a:r>
              <a:r>
                <a:rPr lang="en-AU" sz="2000" b="1" dirty="0"/>
                <a:t> Internal</a:t>
              </a:r>
              <a:endParaRPr sz="2000" b="1" dirty="0"/>
            </a:p>
          </p:txBody>
        </p:sp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5BF30409-4CF0-4AFB-AC45-5E2E737E8D1D}"/>
                </a:ext>
              </a:extLst>
            </p:cNvPr>
            <p:cNvSpPr txBox="1"/>
            <p:nvPr/>
          </p:nvSpPr>
          <p:spPr>
            <a:xfrm>
              <a:off x="4106068" y="4709383"/>
              <a:ext cx="1699817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 err="1"/>
                <a:t>Jumlah</a:t>
              </a:r>
              <a:r>
                <a:rPr lang="en-AU" sz="2000" b="1" dirty="0"/>
                <a:t> </a:t>
              </a:r>
              <a:r>
                <a:rPr lang="en-AU" sz="2000" b="1" dirty="0" err="1"/>
                <a:t>Pelaksana</a:t>
              </a:r>
              <a:endParaRPr sz="2000" b="1" dirty="0"/>
            </a:p>
          </p:txBody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123A5A13-3EE6-49B7-BCB1-9FED3D13B8F4}"/>
                </a:ext>
              </a:extLst>
            </p:cNvPr>
            <p:cNvSpPr txBox="1"/>
            <p:nvPr/>
          </p:nvSpPr>
          <p:spPr>
            <a:xfrm>
              <a:off x="2538027" y="4630774"/>
              <a:ext cx="1699817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 err="1"/>
                <a:t>Jaminan</a:t>
              </a:r>
              <a:r>
                <a:rPr lang="en-AU" sz="2000" b="1" dirty="0"/>
                <a:t> </a:t>
              </a:r>
              <a:r>
                <a:rPr lang="en-AU" sz="2000" b="1" dirty="0" err="1"/>
                <a:t>Pelayanan</a:t>
              </a:r>
              <a:endParaRPr sz="2000" b="1" dirty="0"/>
            </a:p>
          </p:txBody>
        </p:sp>
        <p:sp>
          <p:nvSpPr>
            <p:cNvPr id="61" name="TextBox 33">
              <a:extLst>
                <a:ext uri="{FF2B5EF4-FFF2-40B4-BE49-F238E27FC236}">
                  <a16:creationId xmlns:a16="http://schemas.microsoft.com/office/drawing/2014/main" id="{31D1302E-CF5E-49FD-B0D7-311AA71E90C1}"/>
                </a:ext>
              </a:extLst>
            </p:cNvPr>
            <p:cNvSpPr txBox="1"/>
            <p:nvPr/>
          </p:nvSpPr>
          <p:spPr>
            <a:xfrm>
              <a:off x="1459942" y="3683593"/>
              <a:ext cx="1797337" cy="830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1600" b="1" dirty="0" err="1"/>
                <a:t>Jaminan</a:t>
              </a:r>
              <a:r>
                <a:rPr lang="en-AU" sz="1600" b="1" dirty="0"/>
                <a:t> </a:t>
              </a:r>
              <a:r>
                <a:rPr lang="en-AU" sz="1600" b="1" dirty="0" err="1"/>
                <a:t>Keamanan</a:t>
              </a:r>
              <a:r>
                <a:rPr lang="en-AU" sz="1600" b="1" dirty="0"/>
                <a:t> dan </a:t>
              </a:r>
              <a:r>
                <a:rPr lang="en-AU" sz="1600" b="1" dirty="0" err="1"/>
                <a:t>Kesalamatan</a:t>
              </a:r>
              <a:r>
                <a:rPr lang="en-AU" sz="1600" b="1" dirty="0"/>
                <a:t> </a:t>
              </a:r>
              <a:r>
                <a:rPr lang="en-AU" sz="1600" b="1" dirty="0" err="1"/>
                <a:t>Pelayanan</a:t>
              </a:r>
              <a:endParaRPr sz="1600" b="1" dirty="0"/>
            </a:p>
          </p:txBody>
        </p:sp>
        <p:sp>
          <p:nvSpPr>
            <p:cNvPr id="62" name="TextBox 33">
              <a:extLst>
                <a:ext uri="{FF2B5EF4-FFF2-40B4-BE49-F238E27FC236}">
                  <a16:creationId xmlns:a16="http://schemas.microsoft.com/office/drawing/2014/main" id="{152B48F8-A5EA-41BE-90E0-EA4E26DB69CC}"/>
                </a:ext>
              </a:extLst>
            </p:cNvPr>
            <p:cNvSpPr txBox="1"/>
            <p:nvPr/>
          </p:nvSpPr>
          <p:spPr>
            <a:xfrm>
              <a:off x="1491164" y="2286049"/>
              <a:ext cx="1797336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AU" sz="2000" b="1" dirty="0" err="1"/>
                <a:t>Evaluasi</a:t>
              </a:r>
              <a:r>
                <a:rPr lang="en-AU" sz="2000" b="1" dirty="0"/>
                <a:t> </a:t>
              </a:r>
              <a:r>
                <a:rPr lang="en-AU" sz="2000" b="1" dirty="0" err="1"/>
                <a:t>Kinerja</a:t>
              </a:r>
              <a:r>
                <a:rPr lang="en-AU" sz="2000" b="1" dirty="0"/>
                <a:t> </a:t>
              </a:r>
              <a:r>
                <a:rPr lang="en-AU" sz="2000" b="1" dirty="0" err="1"/>
                <a:t>Pelayanan</a:t>
              </a:r>
              <a:endParaRPr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35233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4747</TotalTime>
  <Words>1322</Words>
  <Application>Microsoft Office PowerPoint</Application>
  <PresentationFormat>On-screen Show (4:3)</PresentationFormat>
  <Paragraphs>272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Arial</vt:lpstr>
      <vt:lpstr>Arial Narrow</vt:lpstr>
      <vt:lpstr>Avenir Next</vt:lpstr>
      <vt:lpstr>Avenir Next Condensed Demi Bold</vt:lpstr>
      <vt:lpstr>Avenir Next Condensed Medium</vt:lpstr>
      <vt:lpstr>Avenir Next Demi Bold</vt:lpstr>
      <vt:lpstr>Avenir Next Medium</vt:lpstr>
      <vt:lpstr>Calibri</vt:lpstr>
      <vt:lpstr>Calibri Light</vt:lpstr>
      <vt:lpstr>Impact</vt:lpstr>
      <vt:lpstr>Open Sans</vt:lpstr>
      <vt:lpstr>Raleway</vt:lpstr>
      <vt:lpstr>Roboto Black</vt:lpstr>
      <vt:lpstr>Trebuchet MS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</dc:creator>
  <cp:lastModifiedBy>M Yusuf Kurniawan</cp:lastModifiedBy>
  <cp:revision>401</cp:revision>
  <dcterms:created xsi:type="dcterms:W3CDTF">2017-01-20T14:58:20Z</dcterms:created>
  <dcterms:modified xsi:type="dcterms:W3CDTF">2019-02-25T02:54:58Z</dcterms:modified>
</cp:coreProperties>
</file>