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57" r:id="rId4"/>
    <p:sldId id="258" r:id="rId5"/>
    <p:sldId id="262" r:id="rId6"/>
    <p:sldId id="260" r:id="rId7"/>
    <p:sldId id="267" r:id="rId8"/>
    <p:sldId id="268" r:id="rId9"/>
    <p:sldId id="263" r:id="rId10"/>
    <p:sldId id="264" r:id="rId11"/>
    <p:sldId id="269" r:id="rId12"/>
    <p:sldId id="265" r:id="rId13"/>
    <p:sldId id="270" r:id="rId14"/>
    <p:sldId id="271" r:id="rId15"/>
    <p:sldId id="266" r:id="rId16"/>
    <p:sldId id="549" r:id="rId17"/>
    <p:sldId id="546" r:id="rId18"/>
    <p:sldId id="547" r:id="rId19"/>
    <p:sldId id="548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0082"/>
    <a:srgbClr val="02BEBA"/>
    <a:srgbClr val="89AF11"/>
    <a:srgbClr val="F2A212"/>
    <a:srgbClr val="F04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BAE6D9-8A5F-48EB-A32B-84F977FC9DF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6C2C5D7F-A9D3-4B75-9B8E-4D050A1D0267}">
      <dgm:prSet phldrT="[Text]" custT="1"/>
      <dgm:spPr/>
      <dgm:t>
        <a:bodyPr/>
        <a:lstStyle/>
        <a:p>
          <a:r>
            <a:rPr lang="id-ID" sz="2900" b="1" dirty="0">
              <a:latin typeface="Arial" charset="0"/>
              <a:cs typeface="Arial" charset="0"/>
            </a:rPr>
            <a:t>2. </a:t>
          </a:r>
          <a:r>
            <a:rPr lang="en-US" sz="2900" b="1" dirty="0">
              <a:latin typeface="Arial" charset="0"/>
              <a:cs typeface="Arial" charset="0"/>
            </a:rPr>
            <a:t>PENGUMPULAN DATA</a:t>
          </a:r>
          <a:endParaRPr lang="id-ID" sz="2900" dirty="0"/>
        </a:p>
      </dgm:t>
    </dgm:pt>
    <dgm:pt modelId="{8493EAC9-3F19-4CAA-8E39-24EBBD881E9B}" type="parTrans" cxnId="{7A950310-2837-4DAD-85C9-332831C28F75}">
      <dgm:prSet/>
      <dgm:spPr/>
      <dgm:t>
        <a:bodyPr/>
        <a:lstStyle/>
        <a:p>
          <a:endParaRPr lang="id-ID"/>
        </a:p>
      </dgm:t>
    </dgm:pt>
    <dgm:pt modelId="{F9C919A2-6B25-4CB3-8CD8-7DF71635768F}" type="sibTrans" cxnId="{7A950310-2837-4DAD-85C9-332831C28F75}">
      <dgm:prSet/>
      <dgm:spPr/>
      <dgm:t>
        <a:bodyPr/>
        <a:lstStyle/>
        <a:p>
          <a:endParaRPr lang="id-ID"/>
        </a:p>
      </dgm:t>
    </dgm:pt>
    <dgm:pt modelId="{4734CEE9-B511-44A8-BB63-2FBBFAED6ED8}">
      <dgm:prSet phldrT="[Text]"/>
      <dgm:spPr/>
      <dgm:t>
        <a:bodyPr/>
        <a:lstStyle/>
        <a:p>
          <a:r>
            <a:rPr lang="id-ID" b="1" dirty="0">
              <a:latin typeface="Arial" charset="0"/>
              <a:cs typeface="Arial" charset="0"/>
            </a:rPr>
            <a:t>3. </a:t>
          </a:r>
          <a:r>
            <a:rPr lang="en-US" b="1" dirty="0">
              <a:latin typeface="Arial" charset="0"/>
              <a:cs typeface="Arial" charset="0"/>
            </a:rPr>
            <a:t>PENGOLAHAN DATA</a:t>
          </a:r>
          <a:endParaRPr lang="id-ID" dirty="0"/>
        </a:p>
      </dgm:t>
    </dgm:pt>
    <dgm:pt modelId="{0BFC70CA-940F-47C1-8F16-9078330A43E0}" type="parTrans" cxnId="{C97EE0F4-D432-4BDE-9005-5D0EBE330A15}">
      <dgm:prSet/>
      <dgm:spPr/>
      <dgm:t>
        <a:bodyPr/>
        <a:lstStyle/>
        <a:p>
          <a:endParaRPr lang="id-ID"/>
        </a:p>
      </dgm:t>
    </dgm:pt>
    <dgm:pt modelId="{B3F6D2D0-2FCA-45C6-A969-30C181DE4178}" type="sibTrans" cxnId="{C97EE0F4-D432-4BDE-9005-5D0EBE330A15}">
      <dgm:prSet/>
      <dgm:spPr/>
      <dgm:t>
        <a:bodyPr/>
        <a:lstStyle/>
        <a:p>
          <a:endParaRPr lang="id-ID"/>
        </a:p>
      </dgm:t>
    </dgm:pt>
    <dgm:pt modelId="{6C11754A-25D5-4634-AAF3-5FED293FD9AC}">
      <dgm:prSet phldrT="[Text]"/>
      <dgm:spPr/>
      <dgm:t>
        <a:bodyPr/>
        <a:lstStyle/>
        <a:p>
          <a:r>
            <a:rPr lang="id-ID" b="1" dirty="0">
              <a:latin typeface="Arial" charset="0"/>
              <a:cs typeface="Arial" charset="0"/>
            </a:rPr>
            <a:t>4. </a:t>
          </a:r>
          <a:r>
            <a:rPr lang="en-US" b="1" dirty="0">
              <a:latin typeface="Arial" charset="0"/>
              <a:cs typeface="Arial" charset="0"/>
            </a:rPr>
            <a:t>ANALISIS HASIL/ EVALUASI HASIL</a:t>
          </a:r>
          <a:endParaRPr lang="id-ID" dirty="0"/>
        </a:p>
      </dgm:t>
    </dgm:pt>
    <dgm:pt modelId="{725CB77D-89B0-4845-B730-AB4F5936F956}" type="parTrans" cxnId="{569F5AC2-43E0-4DC4-9F9A-2BC9BEE4994B}">
      <dgm:prSet/>
      <dgm:spPr/>
      <dgm:t>
        <a:bodyPr/>
        <a:lstStyle/>
        <a:p>
          <a:endParaRPr lang="id-ID"/>
        </a:p>
      </dgm:t>
    </dgm:pt>
    <dgm:pt modelId="{34596A5C-3D21-411D-B287-506508B2DAB1}" type="sibTrans" cxnId="{569F5AC2-43E0-4DC4-9F9A-2BC9BEE4994B}">
      <dgm:prSet/>
      <dgm:spPr/>
      <dgm:t>
        <a:bodyPr/>
        <a:lstStyle/>
        <a:p>
          <a:endParaRPr lang="id-ID"/>
        </a:p>
      </dgm:t>
    </dgm:pt>
    <dgm:pt modelId="{6373513A-2D90-4582-A480-E540B2648C74}">
      <dgm:prSet phldrT="[Text]"/>
      <dgm:spPr/>
      <dgm:t>
        <a:bodyPr/>
        <a:lstStyle/>
        <a:p>
          <a:r>
            <a:rPr lang="id-ID" b="1" dirty="0">
              <a:latin typeface="Arial" charset="0"/>
              <a:cs typeface="Arial" charset="0"/>
            </a:rPr>
            <a:t>5.</a:t>
          </a:r>
          <a:r>
            <a:rPr lang="en-US" b="1" dirty="0">
              <a:latin typeface="Arial" charset="0"/>
              <a:cs typeface="Arial" charset="0"/>
            </a:rPr>
            <a:t> PE</a:t>
          </a:r>
          <a:r>
            <a:rPr lang="id-ID" b="1" dirty="0">
              <a:latin typeface="Arial" charset="0"/>
              <a:cs typeface="Arial" charset="0"/>
            </a:rPr>
            <a:t>LAPORAN</a:t>
          </a:r>
          <a:r>
            <a:rPr lang="en-US" b="1" dirty="0">
              <a:latin typeface="Arial" charset="0"/>
              <a:cs typeface="Arial" charset="0"/>
            </a:rPr>
            <a:t> DAN PUBLIKASI</a:t>
          </a:r>
          <a:r>
            <a:rPr lang="id-ID" b="1" dirty="0">
              <a:latin typeface="Arial" charset="0"/>
              <a:cs typeface="Arial" charset="0"/>
            </a:rPr>
            <a:t> </a:t>
          </a:r>
          <a:endParaRPr lang="id-ID" dirty="0"/>
        </a:p>
      </dgm:t>
    </dgm:pt>
    <dgm:pt modelId="{8D21EA61-4307-4958-88E1-8DB4C776E67F}" type="parTrans" cxnId="{8517D2CC-CBCF-4055-A2B5-D9215790BED6}">
      <dgm:prSet/>
      <dgm:spPr/>
      <dgm:t>
        <a:bodyPr/>
        <a:lstStyle/>
        <a:p>
          <a:endParaRPr lang="id-ID"/>
        </a:p>
      </dgm:t>
    </dgm:pt>
    <dgm:pt modelId="{78B2EFE8-052F-4740-8D33-F183D7EAA869}" type="sibTrans" cxnId="{8517D2CC-CBCF-4055-A2B5-D9215790BED6}">
      <dgm:prSet/>
      <dgm:spPr/>
      <dgm:t>
        <a:bodyPr/>
        <a:lstStyle/>
        <a:p>
          <a:endParaRPr lang="id-ID"/>
        </a:p>
      </dgm:t>
    </dgm:pt>
    <dgm:pt modelId="{5413FAB6-8F25-4698-9E84-9FCDFDCD8189}">
      <dgm:prSet phldrT="[Text]"/>
      <dgm:spPr/>
      <dgm:t>
        <a:bodyPr/>
        <a:lstStyle/>
        <a:p>
          <a:r>
            <a:rPr lang="id-ID" b="1" dirty="0">
              <a:latin typeface="Arial" charset="0"/>
              <a:cs typeface="Arial" charset="0"/>
            </a:rPr>
            <a:t>1. </a:t>
          </a:r>
          <a:r>
            <a:rPr lang="en-US" b="1" dirty="0">
              <a:latin typeface="Arial" charset="0"/>
              <a:cs typeface="Arial" charset="0"/>
            </a:rPr>
            <a:t>PERSIAPAN</a:t>
          </a:r>
          <a:endParaRPr lang="id-ID" dirty="0"/>
        </a:p>
      </dgm:t>
    </dgm:pt>
    <dgm:pt modelId="{7F71685F-4090-4409-9F86-D6659ED42C1C}" type="sibTrans" cxnId="{7988A05A-8565-45B6-AAB8-8CE4B2349D3D}">
      <dgm:prSet/>
      <dgm:spPr/>
      <dgm:t>
        <a:bodyPr/>
        <a:lstStyle/>
        <a:p>
          <a:endParaRPr lang="id-ID"/>
        </a:p>
      </dgm:t>
    </dgm:pt>
    <dgm:pt modelId="{AB8EEAC3-9275-4187-90AE-B16A0729AF90}" type="parTrans" cxnId="{7988A05A-8565-45B6-AAB8-8CE4B2349D3D}">
      <dgm:prSet/>
      <dgm:spPr/>
      <dgm:t>
        <a:bodyPr/>
        <a:lstStyle/>
        <a:p>
          <a:endParaRPr lang="id-ID"/>
        </a:p>
      </dgm:t>
    </dgm:pt>
    <dgm:pt modelId="{B60A7B88-5ACA-406D-A72C-CA674C5C6D9E}" type="pres">
      <dgm:prSet presAssocID="{F2BAE6D9-8A5F-48EB-A32B-84F977FC9DF1}" presName="Name0" presStyleCnt="0">
        <dgm:presLayoutVars>
          <dgm:chMax val="7"/>
          <dgm:chPref val="7"/>
          <dgm:dir/>
        </dgm:presLayoutVars>
      </dgm:prSet>
      <dgm:spPr/>
    </dgm:pt>
    <dgm:pt modelId="{CF29EC54-4774-41B7-95CA-30A177D208DA}" type="pres">
      <dgm:prSet presAssocID="{F2BAE6D9-8A5F-48EB-A32B-84F977FC9DF1}" presName="Name1" presStyleCnt="0"/>
      <dgm:spPr/>
    </dgm:pt>
    <dgm:pt modelId="{8B889869-36B8-4F5C-8F42-956F844B0515}" type="pres">
      <dgm:prSet presAssocID="{F2BAE6D9-8A5F-48EB-A32B-84F977FC9DF1}" presName="cycle" presStyleCnt="0"/>
      <dgm:spPr/>
    </dgm:pt>
    <dgm:pt modelId="{980D886A-89AB-4EAE-AB41-A675B5800F73}" type="pres">
      <dgm:prSet presAssocID="{F2BAE6D9-8A5F-48EB-A32B-84F977FC9DF1}" presName="srcNode" presStyleLbl="node1" presStyleIdx="0" presStyleCnt="5"/>
      <dgm:spPr/>
    </dgm:pt>
    <dgm:pt modelId="{405C9543-C61D-4D1D-882B-B491B05A2441}" type="pres">
      <dgm:prSet presAssocID="{F2BAE6D9-8A5F-48EB-A32B-84F977FC9DF1}" presName="conn" presStyleLbl="parChTrans1D2" presStyleIdx="0" presStyleCnt="1"/>
      <dgm:spPr/>
    </dgm:pt>
    <dgm:pt modelId="{5482422D-1FFD-47B9-8959-F8330C69848D}" type="pres">
      <dgm:prSet presAssocID="{F2BAE6D9-8A5F-48EB-A32B-84F977FC9DF1}" presName="extraNode" presStyleLbl="node1" presStyleIdx="0" presStyleCnt="5"/>
      <dgm:spPr/>
    </dgm:pt>
    <dgm:pt modelId="{036C16C6-C697-434A-AD01-1D7801496FAE}" type="pres">
      <dgm:prSet presAssocID="{F2BAE6D9-8A5F-48EB-A32B-84F977FC9DF1}" presName="dstNode" presStyleLbl="node1" presStyleIdx="0" presStyleCnt="5"/>
      <dgm:spPr/>
    </dgm:pt>
    <dgm:pt modelId="{260280AD-BBCC-41C5-9DA7-8AB4E74BD9EE}" type="pres">
      <dgm:prSet presAssocID="{5413FAB6-8F25-4698-9E84-9FCDFDCD8189}" presName="text_1" presStyleLbl="node1" presStyleIdx="0" presStyleCnt="5">
        <dgm:presLayoutVars>
          <dgm:bulletEnabled val="1"/>
        </dgm:presLayoutVars>
      </dgm:prSet>
      <dgm:spPr/>
    </dgm:pt>
    <dgm:pt modelId="{34728D69-5001-4AC7-B596-04BF89423537}" type="pres">
      <dgm:prSet presAssocID="{5413FAB6-8F25-4698-9E84-9FCDFDCD8189}" presName="accent_1" presStyleCnt="0"/>
      <dgm:spPr/>
    </dgm:pt>
    <dgm:pt modelId="{3C80B3AE-9036-4049-A7C5-F2145ECE5DA2}" type="pres">
      <dgm:prSet presAssocID="{5413FAB6-8F25-4698-9E84-9FCDFDCD8189}" presName="accentRepeatNode" presStyleLbl="solidFgAcc1" presStyleIdx="0" presStyleCnt="5"/>
      <dgm:spPr/>
    </dgm:pt>
    <dgm:pt modelId="{EB868CD3-E8CA-43B5-B8E0-946BC9F932E6}" type="pres">
      <dgm:prSet presAssocID="{6C2C5D7F-A9D3-4B75-9B8E-4D050A1D0267}" presName="text_2" presStyleLbl="node1" presStyleIdx="1" presStyleCnt="5">
        <dgm:presLayoutVars>
          <dgm:bulletEnabled val="1"/>
        </dgm:presLayoutVars>
      </dgm:prSet>
      <dgm:spPr/>
    </dgm:pt>
    <dgm:pt modelId="{9080FD91-FAE7-460E-AD75-D8B8DC6D96B6}" type="pres">
      <dgm:prSet presAssocID="{6C2C5D7F-A9D3-4B75-9B8E-4D050A1D0267}" presName="accent_2" presStyleCnt="0"/>
      <dgm:spPr/>
    </dgm:pt>
    <dgm:pt modelId="{6830F75F-6A81-4D8C-8454-5E6E7522B2DC}" type="pres">
      <dgm:prSet presAssocID="{6C2C5D7F-A9D3-4B75-9B8E-4D050A1D0267}" presName="accentRepeatNode" presStyleLbl="solidFgAcc1" presStyleIdx="1" presStyleCnt="5"/>
      <dgm:spPr/>
    </dgm:pt>
    <dgm:pt modelId="{64F1B847-4B62-4A7E-B0AC-0A7F2F63D77E}" type="pres">
      <dgm:prSet presAssocID="{4734CEE9-B511-44A8-BB63-2FBBFAED6ED8}" presName="text_3" presStyleLbl="node1" presStyleIdx="2" presStyleCnt="5">
        <dgm:presLayoutVars>
          <dgm:bulletEnabled val="1"/>
        </dgm:presLayoutVars>
      </dgm:prSet>
      <dgm:spPr/>
    </dgm:pt>
    <dgm:pt modelId="{A30050F1-B1C0-4AFD-A370-6B3FAE66A171}" type="pres">
      <dgm:prSet presAssocID="{4734CEE9-B511-44A8-BB63-2FBBFAED6ED8}" presName="accent_3" presStyleCnt="0"/>
      <dgm:spPr/>
    </dgm:pt>
    <dgm:pt modelId="{66F56053-331E-4DC0-9D6B-F3622F502ED3}" type="pres">
      <dgm:prSet presAssocID="{4734CEE9-B511-44A8-BB63-2FBBFAED6ED8}" presName="accentRepeatNode" presStyleLbl="solidFgAcc1" presStyleIdx="2" presStyleCnt="5"/>
      <dgm:spPr/>
    </dgm:pt>
    <dgm:pt modelId="{67821A92-4F9E-4280-82F6-CA47C82F0A4E}" type="pres">
      <dgm:prSet presAssocID="{6C11754A-25D5-4634-AAF3-5FED293FD9AC}" presName="text_4" presStyleLbl="node1" presStyleIdx="3" presStyleCnt="5">
        <dgm:presLayoutVars>
          <dgm:bulletEnabled val="1"/>
        </dgm:presLayoutVars>
      </dgm:prSet>
      <dgm:spPr/>
    </dgm:pt>
    <dgm:pt modelId="{7295C333-4F01-4DBC-A0DB-A59F2A1372A6}" type="pres">
      <dgm:prSet presAssocID="{6C11754A-25D5-4634-AAF3-5FED293FD9AC}" presName="accent_4" presStyleCnt="0"/>
      <dgm:spPr/>
    </dgm:pt>
    <dgm:pt modelId="{ADB3DB61-3575-4F44-80D4-57061630E996}" type="pres">
      <dgm:prSet presAssocID="{6C11754A-25D5-4634-AAF3-5FED293FD9AC}" presName="accentRepeatNode" presStyleLbl="solidFgAcc1" presStyleIdx="3" presStyleCnt="5"/>
      <dgm:spPr/>
    </dgm:pt>
    <dgm:pt modelId="{7FEC39B6-4619-4172-B039-19BF7A2613B6}" type="pres">
      <dgm:prSet presAssocID="{6373513A-2D90-4582-A480-E540B2648C74}" presName="text_5" presStyleLbl="node1" presStyleIdx="4" presStyleCnt="5">
        <dgm:presLayoutVars>
          <dgm:bulletEnabled val="1"/>
        </dgm:presLayoutVars>
      </dgm:prSet>
      <dgm:spPr/>
    </dgm:pt>
    <dgm:pt modelId="{7E90BDFE-D6F9-4ECF-9993-D34C78222314}" type="pres">
      <dgm:prSet presAssocID="{6373513A-2D90-4582-A480-E540B2648C74}" presName="accent_5" presStyleCnt="0"/>
      <dgm:spPr/>
    </dgm:pt>
    <dgm:pt modelId="{C97C659E-97EB-416A-9440-45F33C796A18}" type="pres">
      <dgm:prSet presAssocID="{6373513A-2D90-4582-A480-E540B2648C74}" presName="accentRepeatNode" presStyleLbl="solidFgAcc1" presStyleIdx="4" presStyleCnt="5"/>
      <dgm:spPr/>
    </dgm:pt>
  </dgm:ptLst>
  <dgm:cxnLst>
    <dgm:cxn modelId="{2CA64F02-9A5B-46E3-A062-655DAFDB8313}" type="presOf" srcId="{5413FAB6-8F25-4698-9E84-9FCDFDCD8189}" destId="{260280AD-BBCC-41C5-9DA7-8AB4E74BD9EE}" srcOrd="0" destOrd="0" presId="urn:microsoft.com/office/officeart/2008/layout/VerticalCurvedList"/>
    <dgm:cxn modelId="{7A950310-2837-4DAD-85C9-332831C28F75}" srcId="{F2BAE6D9-8A5F-48EB-A32B-84F977FC9DF1}" destId="{6C2C5D7F-A9D3-4B75-9B8E-4D050A1D0267}" srcOrd="1" destOrd="0" parTransId="{8493EAC9-3F19-4CAA-8E39-24EBBD881E9B}" sibTransId="{F9C919A2-6B25-4CB3-8CD8-7DF71635768F}"/>
    <dgm:cxn modelId="{E7895C11-3232-445B-A7BD-696C58C0FF93}" type="presOf" srcId="{6C2C5D7F-A9D3-4B75-9B8E-4D050A1D0267}" destId="{EB868CD3-E8CA-43B5-B8E0-946BC9F932E6}" srcOrd="0" destOrd="0" presId="urn:microsoft.com/office/officeart/2008/layout/VerticalCurvedList"/>
    <dgm:cxn modelId="{1072F017-49A2-4427-B706-1481B074C4C5}" type="presOf" srcId="{F2BAE6D9-8A5F-48EB-A32B-84F977FC9DF1}" destId="{B60A7B88-5ACA-406D-A72C-CA674C5C6D9E}" srcOrd="0" destOrd="0" presId="urn:microsoft.com/office/officeart/2008/layout/VerticalCurvedList"/>
    <dgm:cxn modelId="{24E9854F-DC02-42FD-9F9A-1AB535C60E5C}" type="presOf" srcId="{6373513A-2D90-4582-A480-E540B2648C74}" destId="{7FEC39B6-4619-4172-B039-19BF7A2613B6}" srcOrd="0" destOrd="0" presId="urn:microsoft.com/office/officeart/2008/layout/VerticalCurvedList"/>
    <dgm:cxn modelId="{FF0ED558-AE4D-4948-BD6B-82DDB7243689}" type="presOf" srcId="{6C11754A-25D5-4634-AAF3-5FED293FD9AC}" destId="{67821A92-4F9E-4280-82F6-CA47C82F0A4E}" srcOrd="0" destOrd="0" presId="urn:microsoft.com/office/officeart/2008/layout/VerticalCurvedList"/>
    <dgm:cxn modelId="{7988A05A-8565-45B6-AAB8-8CE4B2349D3D}" srcId="{F2BAE6D9-8A5F-48EB-A32B-84F977FC9DF1}" destId="{5413FAB6-8F25-4698-9E84-9FCDFDCD8189}" srcOrd="0" destOrd="0" parTransId="{AB8EEAC3-9275-4187-90AE-B16A0729AF90}" sibTransId="{7F71685F-4090-4409-9F86-D6659ED42C1C}"/>
    <dgm:cxn modelId="{7EA9A39B-FD8D-44C5-864F-BF9EF9C6BCC9}" type="presOf" srcId="{4734CEE9-B511-44A8-BB63-2FBBFAED6ED8}" destId="{64F1B847-4B62-4A7E-B0AC-0A7F2F63D77E}" srcOrd="0" destOrd="0" presId="urn:microsoft.com/office/officeart/2008/layout/VerticalCurvedList"/>
    <dgm:cxn modelId="{50CD79BC-BF6E-49E4-87B2-538FF76150AE}" type="presOf" srcId="{7F71685F-4090-4409-9F86-D6659ED42C1C}" destId="{405C9543-C61D-4D1D-882B-B491B05A2441}" srcOrd="0" destOrd="0" presId="urn:microsoft.com/office/officeart/2008/layout/VerticalCurvedList"/>
    <dgm:cxn modelId="{569F5AC2-43E0-4DC4-9F9A-2BC9BEE4994B}" srcId="{F2BAE6D9-8A5F-48EB-A32B-84F977FC9DF1}" destId="{6C11754A-25D5-4634-AAF3-5FED293FD9AC}" srcOrd="3" destOrd="0" parTransId="{725CB77D-89B0-4845-B730-AB4F5936F956}" sibTransId="{34596A5C-3D21-411D-B287-506508B2DAB1}"/>
    <dgm:cxn modelId="{8517D2CC-CBCF-4055-A2B5-D9215790BED6}" srcId="{F2BAE6D9-8A5F-48EB-A32B-84F977FC9DF1}" destId="{6373513A-2D90-4582-A480-E540B2648C74}" srcOrd="4" destOrd="0" parTransId="{8D21EA61-4307-4958-88E1-8DB4C776E67F}" sibTransId="{78B2EFE8-052F-4740-8D33-F183D7EAA869}"/>
    <dgm:cxn modelId="{C97EE0F4-D432-4BDE-9005-5D0EBE330A15}" srcId="{F2BAE6D9-8A5F-48EB-A32B-84F977FC9DF1}" destId="{4734CEE9-B511-44A8-BB63-2FBBFAED6ED8}" srcOrd="2" destOrd="0" parTransId="{0BFC70CA-940F-47C1-8F16-9078330A43E0}" sibTransId="{B3F6D2D0-2FCA-45C6-A969-30C181DE4178}"/>
    <dgm:cxn modelId="{26391067-2341-4392-AFE2-5E9BEF2B860C}" type="presParOf" srcId="{B60A7B88-5ACA-406D-A72C-CA674C5C6D9E}" destId="{CF29EC54-4774-41B7-95CA-30A177D208DA}" srcOrd="0" destOrd="0" presId="urn:microsoft.com/office/officeart/2008/layout/VerticalCurvedList"/>
    <dgm:cxn modelId="{1BA8C9FA-9910-4D03-94F6-E76AB63EDD51}" type="presParOf" srcId="{CF29EC54-4774-41B7-95CA-30A177D208DA}" destId="{8B889869-36B8-4F5C-8F42-956F844B0515}" srcOrd="0" destOrd="0" presId="urn:microsoft.com/office/officeart/2008/layout/VerticalCurvedList"/>
    <dgm:cxn modelId="{F2C586FD-0E31-41D7-B302-A3E4AC9846A1}" type="presParOf" srcId="{8B889869-36B8-4F5C-8F42-956F844B0515}" destId="{980D886A-89AB-4EAE-AB41-A675B5800F73}" srcOrd="0" destOrd="0" presId="urn:microsoft.com/office/officeart/2008/layout/VerticalCurvedList"/>
    <dgm:cxn modelId="{21FB1B13-495D-42C7-A035-3735DE0DFE4F}" type="presParOf" srcId="{8B889869-36B8-4F5C-8F42-956F844B0515}" destId="{405C9543-C61D-4D1D-882B-B491B05A2441}" srcOrd="1" destOrd="0" presId="urn:microsoft.com/office/officeart/2008/layout/VerticalCurvedList"/>
    <dgm:cxn modelId="{6EF1D034-7617-42D2-8229-A5761456E1A2}" type="presParOf" srcId="{8B889869-36B8-4F5C-8F42-956F844B0515}" destId="{5482422D-1FFD-47B9-8959-F8330C69848D}" srcOrd="2" destOrd="0" presId="urn:microsoft.com/office/officeart/2008/layout/VerticalCurvedList"/>
    <dgm:cxn modelId="{246E8036-EBAB-4767-BC6C-EEE54574E4D0}" type="presParOf" srcId="{8B889869-36B8-4F5C-8F42-956F844B0515}" destId="{036C16C6-C697-434A-AD01-1D7801496FAE}" srcOrd="3" destOrd="0" presId="urn:microsoft.com/office/officeart/2008/layout/VerticalCurvedList"/>
    <dgm:cxn modelId="{6B6DC1E9-AFC6-4670-BD6F-995ED110A132}" type="presParOf" srcId="{CF29EC54-4774-41B7-95CA-30A177D208DA}" destId="{260280AD-BBCC-41C5-9DA7-8AB4E74BD9EE}" srcOrd="1" destOrd="0" presId="urn:microsoft.com/office/officeart/2008/layout/VerticalCurvedList"/>
    <dgm:cxn modelId="{C6356D22-46F8-4037-BD0D-90B849133540}" type="presParOf" srcId="{CF29EC54-4774-41B7-95CA-30A177D208DA}" destId="{34728D69-5001-4AC7-B596-04BF89423537}" srcOrd="2" destOrd="0" presId="urn:microsoft.com/office/officeart/2008/layout/VerticalCurvedList"/>
    <dgm:cxn modelId="{3A9D3AD2-453C-4A1E-A0D6-E95AF539ABC4}" type="presParOf" srcId="{34728D69-5001-4AC7-B596-04BF89423537}" destId="{3C80B3AE-9036-4049-A7C5-F2145ECE5DA2}" srcOrd="0" destOrd="0" presId="urn:microsoft.com/office/officeart/2008/layout/VerticalCurvedList"/>
    <dgm:cxn modelId="{B4684618-B832-445E-98C3-7F39B523EFA1}" type="presParOf" srcId="{CF29EC54-4774-41B7-95CA-30A177D208DA}" destId="{EB868CD3-E8CA-43B5-B8E0-946BC9F932E6}" srcOrd="3" destOrd="0" presId="urn:microsoft.com/office/officeart/2008/layout/VerticalCurvedList"/>
    <dgm:cxn modelId="{9C5BEFB2-1BDC-45C5-A7A6-18D370040B57}" type="presParOf" srcId="{CF29EC54-4774-41B7-95CA-30A177D208DA}" destId="{9080FD91-FAE7-460E-AD75-D8B8DC6D96B6}" srcOrd="4" destOrd="0" presId="urn:microsoft.com/office/officeart/2008/layout/VerticalCurvedList"/>
    <dgm:cxn modelId="{2B70DDCC-7E9B-4757-8DE8-1A4817382735}" type="presParOf" srcId="{9080FD91-FAE7-460E-AD75-D8B8DC6D96B6}" destId="{6830F75F-6A81-4D8C-8454-5E6E7522B2DC}" srcOrd="0" destOrd="0" presId="urn:microsoft.com/office/officeart/2008/layout/VerticalCurvedList"/>
    <dgm:cxn modelId="{7F798A7D-4501-4507-AE5F-8000A925C973}" type="presParOf" srcId="{CF29EC54-4774-41B7-95CA-30A177D208DA}" destId="{64F1B847-4B62-4A7E-B0AC-0A7F2F63D77E}" srcOrd="5" destOrd="0" presId="urn:microsoft.com/office/officeart/2008/layout/VerticalCurvedList"/>
    <dgm:cxn modelId="{3F044FC6-9FCF-4D57-9D97-D431F5566D12}" type="presParOf" srcId="{CF29EC54-4774-41B7-95CA-30A177D208DA}" destId="{A30050F1-B1C0-4AFD-A370-6B3FAE66A171}" srcOrd="6" destOrd="0" presId="urn:microsoft.com/office/officeart/2008/layout/VerticalCurvedList"/>
    <dgm:cxn modelId="{27C5A78E-72A6-46E9-9569-B84DA7F70525}" type="presParOf" srcId="{A30050F1-B1C0-4AFD-A370-6B3FAE66A171}" destId="{66F56053-331E-4DC0-9D6B-F3622F502ED3}" srcOrd="0" destOrd="0" presId="urn:microsoft.com/office/officeart/2008/layout/VerticalCurvedList"/>
    <dgm:cxn modelId="{66D0AE13-111E-4DC9-B307-BC7526CB23A6}" type="presParOf" srcId="{CF29EC54-4774-41B7-95CA-30A177D208DA}" destId="{67821A92-4F9E-4280-82F6-CA47C82F0A4E}" srcOrd="7" destOrd="0" presId="urn:microsoft.com/office/officeart/2008/layout/VerticalCurvedList"/>
    <dgm:cxn modelId="{80F92C69-8A3E-4561-8D79-6F21EB4B7D2E}" type="presParOf" srcId="{CF29EC54-4774-41B7-95CA-30A177D208DA}" destId="{7295C333-4F01-4DBC-A0DB-A59F2A1372A6}" srcOrd="8" destOrd="0" presId="urn:microsoft.com/office/officeart/2008/layout/VerticalCurvedList"/>
    <dgm:cxn modelId="{21010586-066B-416F-8633-BB11825DA6BE}" type="presParOf" srcId="{7295C333-4F01-4DBC-A0DB-A59F2A1372A6}" destId="{ADB3DB61-3575-4F44-80D4-57061630E996}" srcOrd="0" destOrd="0" presId="urn:microsoft.com/office/officeart/2008/layout/VerticalCurvedList"/>
    <dgm:cxn modelId="{9ECC141F-9902-4323-8875-2B9BD6278431}" type="presParOf" srcId="{CF29EC54-4774-41B7-95CA-30A177D208DA}" destId="{7FEC39B6-4619-4172-B039-19BF7A2613B6}" srcOrd="9" destOrd="0" presId="urn:microsoft.com/office/officeart/2008/layout/VerticalCurvedList"/>
    <dgm:cxn modelId="{ABE2D752-AD94-445A-AC0B-A4AC3DF4AD94}" type="presParOf" srcId="{CF29EC54-4774-41B7-95CA-30A177D208DA}" destId="{7E90BDFE-D6F9-4ECF-9993-D34C78222314}" srcOrd="10" destOrd="0" presId="urn:microsoft.com/office/officeart/2008/layout/VerticalCurvedList"/>
    <dgm:cxn modelId="{93662945-7848-4DC3-AD50-6A457C035143}" type="presParOf" srcId="{7E90BDFE-D6F9-4ECF-9993-D34C78222314}" destId="{C97C659E-97EB-416A-9440-45F33C796A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017A61-55C7-4740-9A9E-31E78339F3BC}" type="doc">
      <dgm:prSet loTypeId="urn:microsoft.com/office/officeart/2005/8/layout/vList4#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B579CEF-A69E-4CD1-A0D8-A43F55586AC8}">
      <dgm:prSet phldrT="[Text]"/>
      <dgm:spPr/>
      <dgm:t>
        <a:bodyPr/>
        <a:lstStyle/>
        <a:p>
          <a:r>
            <a:rPr lang="id-ID" dirty="0"/>
            <a:t>Kuesioner dengan wawancara tatap muka</a:t>
          </a:r>
          <a:endParaRPr lang="en-US" dirty="0"/>
        </a:p>
      </dgm:t>
    </dgm:pt>
    <dgm:pt modelId="{CE88338E-E34B-4314-A35A-221EC1A9D8EF}" type="parTrans" cxnId="{B89738C8-450E-4C7E-B802-072FC79C9388}">
      <dgm:prSet/>
      <dgm:spPr/>
      <dgm:t>
        <a:bodyPr/>
        <a:lstStyle/>
        <a:p>
          <a:endParaRPr lang="en-US"/>
        </a:p>
      </dgm:t>
    </dgm:pt>
    <dgm:pt modelId="{E4FAD18F-E082-4867-BEAC-5FD86A92055B}" type="sibTrans" cxnId="{B89738C8-450E-4C7E-B802-072FC79C9388}">
      <dgm:prSet/>
      <dgm:spPr/>
      <dgm:t>
        <a:bodyPr/>
        <a:lstStyle/>
        <a:p>
          <a:endParaRPr lang="en-US"/>
        </a:p>
      </dgm:t>
    </dgm:pt>
    <dgm:pt modelId="{ED90696C-BFF6-46EC-9920-002F7FB193EE}">
      <dgm:prSet phldrT="[Text]"/>
      <dgm:spPr/>
      <dgm:t>
        <a:bodyPr/>
        <a:lstStyle/>
        <a:p>
          <a:r>
            <a:rPr lang="id-ID" dirty="0"/>
            <a:t>Kuesioner melalui pengisian sendiri, termasuk yang dikirimkan melalui surat</a:t>
          </a:r>
          <a:endParaRPr lang="en-US" dirty="0"/>
        </a:p>
      </dgm:t>
    </dgm:pt>
    <dgm:pt modelId="{16657526-A574-41C2-AF1D-C4E6F45848A3}" type="parTrans" cxnId="{C5372963-E78F-4C6E-86FD-123C41F2EDA0}">
      <dgm:prSet/>
      <dgm:spPr/>
      <dgm:t>
        <a:bodyPr/>
        <a:lstStyle/>
        <a:p>
          <a:endParaRPr lang="en-US"/>
        </a:p>
      </dgm:t>
    </dgm:pt>
    <dgm:pt modelId="{1CD4D802-8763-4483-98A1-F0C3F122659F}" type="sibTrans" cxnId="{C5372963-E78F-4C6E-86FD-123C41F2EDA0}">
      <dgm:prSet/>
      <dgm:spPr/>
      <dgm:t>
        <a:bodyPr/>
        <a:lstStyle/>
        <a:p>
          <a:endParaRPr lang="en-US"/>
        </a:p>
      </dgm:t>
    </dgm:pt>
    <dgm:pt modelId="{D56FA579-54D5-4B23-9567-546E1034E464}">
      <dgm:prSet phldrT="[Text]"/>
      <dgm:spPr/>
      <dgm:t>
        <a:bodyPr/>
        <a:lstStyle/>
        <a:p>
          <a:r>
            <a:rPr lang="id-ID" dirty="0"/>
            <a:t>Kuesioner elektronik (</a:t>
          </a:r>
          <a:r>
            <a:rPr lang="id-ID" i="1" dirty="0"/>
            <a:t>e-survei</a:t>
          </a:r>
          <a:r>
            <a:rPr lang="id-ID" dirty="0"/>
            <a:t>)</a:t>
          </a:r>
          <a:endParaRPr lang="en-US" dirty="0"/>
        </a:p>
      </dgm:t>
    </dgm:pt>
    <dgm:pt modelId="{C55A9BA1-9006-44FD-A6E7-90C2E4DDCAD7}" type="parTrans" cxnId="{D086E3E6-7BAE-4E13-A4CF-2C7B65BD041E}">
      <dgm:prSet/>
      <dgm:spPr/>
      <dgm:t>
        <a:bodyPr/>
        <a:lstStyle/>
        <a:p>
          <a:endParaRPr lang="en-US"/>
        </a:p>
      </dgm:t>
    </dgm:pt>
    <dgm:pt modelId="{A9BA5445-7583-45E2-A113-42C9DD6CC812}" type="sibTrans" cxnId="{D086E3E6-7BAE-4E13-A4CF-2C7B65BD041E}">
      <dgm:prSet/>
      <dgm:spPr/>
      <dgm:t>
        <a:bodyPr/>
        <a:lstStyle/>
        <a:p>
          <a:endParaRPr lang="en-US"/>
        </a:p>
      </dgm:t>
    </dgm:pt>
    <dgm:pt modelId="{D8D2FB8C-C182-4236-B774-4021ECA1ACC5}">
      <dgm:prSet/>
      <dgm:spPr/>
      <dgm:t>
        <a:bodyPr/>
        <a:lstStyle/>
        <a:p>
          <a:r>
            <a:rPr lang="id-ID" dirty="0"/>
            <a:t>Diskusi kelompok terfokus</a:t>
          </a:r>
          <a:endParaRPr lang="en-US" dirty="0"/>
        </a:p>
      </dgm:t>
    </dgm:pt>
    <dgm:pt modelId="{8CC81CBF-7616-4039-ACC4-8393EC56495C}" type="parTrans" cxnId="{C92D4D96-ABE6-400E-A2CD-DD479490427B}">
      <dgm:prSet/>
      <dgm:spPr/>
      <dgm:t>
        <a:bodyPr/>
        <a:lstStyle/>
        <a:p>
          <a:endParaRPr lang="en-US"/>
        </a:p>
      </dgm:t>
    </dgm:pt>
    <dgm:pt modelId="{BE73486D-7974-4843-AEEC-7B665404FF80}" type="sibTrans" cxnId="{C92D4D96-ABE6-400E-A2CD-DD479490427B}">
      <dgm:prSet/>
      <dgm:spPr/>
      <dgm:t>
        <a:bodyPr/>
        <a:lstStyle/>
        <a:p>
          <a:endParaRPr lang="en-US"/>
        </a:p>
      </dgm:t>
    </dgm:pt>
    <dgm:pt modelId="{7D1590E2-625D-4487-9911-A87D2988CECF}">
      <dgm:prSet/>
      <dgm:spPr/>
      <dgm:t>
        <a:bodyPr/>
        <a:lstStyle/>
        <a:p>
          <a:r>
            <a:rPr lang="id-ID" dirty="0"/>
            <a:t>Wawancara tidak berstruktur melalui wawancara mendalam</a:t>
          </a:r>
          <a:endParaRPr lang="en-US" dirty="0"/>
        </a:p>
      </dgm:t>
    </dgm:pt>
    <dgm:pt modelId="{F65D98B2-C090-4CBD-8D64-B48F11E17888}" type="parTrans" cxnId="{A9BFD4C6-C05A-474A-9680-411FFEA4840C}">
      <dgm:prSet/>
      <dgm:spPr/>
      <dgm:t>
        <a:bodyPr/>
        <a:lstStyle/>
        <a:p>
          <a:endParaRPr lang="en-US"/>
        </a:p>
      </dgm:t>
    </dgm:pt>
    <dgm:pt modelId="{0B0A17C4-A07D-417D-9A55-80DF1EC62BD1}" type="sibTrans" cxnId="{A9BFD4C6-C05A-474A-9680-411FFEA4840C}">
      <dgm:prSet/>
      <dgm:spPr/>
      <dgm:t>
        <a:bodyPr/>
        <a:lstStyle/>
        <a:p>
          <a:endParaRPr lang="en-US"/>
        </a:p>
      </dgm:t>
    </dgm:pt>
    <dgm:pt modelId="{5CDAB121-71BB-4E8C-BBA4-72771EC342F6}" type="pres">
      <dgm:prSet presAssocID="{F0017A61-55C7-4740-9A9E-31E78339F3BC}" presName="linear" presStyleCnt="0">
        <dgm:presLayoutVars>
          <dgm:dir/>
          <dgm:resizeHandles val="exact"/>
        </dgm:presLayoutVars>
      </dgm:prSet>
      <dgm:spPr/>
    </dgm:pt>
    <dgm:pt modelId="{86652D36-FCED-493E-9C8C-165A411B3FF4}" type="pres">
      <dgm:prSet presAssocID="{DB579CEF-A69E-4CD1-A0D8-A43F55586AC8}" presName="comp" presStyleCnt="0"/>
      <dgm:spPr/>
    </dgm:pt>
    <dgm:pt modelId="{E7D9055D-AB24-4ADA-BDCA-AA25407D6BED}" type="pres">
      <dgm:prSet presAssocID="{DB579CEF-A69E-4CD1-A0D8-A43F55586AC8}" presName="box" presStyleLbl="node1" presStyleIdx="0" presStyleCnt="5" custLinFactNeighborX="0" custLinFactNeighborY="-4397"/>
      <dgm:spPr/>
    </dgm:pt>
    <dgm:pt modelId="{0436C2AF-35CF-4EF3-9B98-3B4721BD1E51}" type="pres">
      <dgm:prSet presAssocID="{DB579CEF-A69E-4CD1-A0D8-A43F55586AC8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F85E6CA-CB12-4026-A235-634D7B709BA1}" type="pres">
      <dgm:prSet presAssocID="{DB579CEF-A69E-4CD1-A0D8-A43F55586AC8}" presName="text" presStyleLbl="node1" presStyleIdx="0" presStyleCnt="5">
        <dgm:presLayoutVars>
          <dgm:bulletEnabled val="1"/>
        </dgm:presLayoutVars>
      </dgm:prSet>
      <dgm:spPr/>
    </dgm:pt>
    <dgm:pt modelId="{2034091F-D667-4C6D-A9F0-467543702142}" type="pres">
      <dgm:prSet presAssocID="{E4FAD18F-E082-4867-BEAC-5FD86A92055B}" presName="spacer" presStyleCnt="0"/>
      <dgm:spPr/>
    </dgm:pt>
    <dgm:pt modelId="{305B9292-F98D-405C-83EB-4C8E53AFFC1F}" type="pres">
      <dgm:prSet presAssocID="{ED90696C-BFF6-46EC-9920-002F7FB193EE}" presName="comp" presStyleCnt="0"/>
      <dgm:spPr/>
    </dgm:pt>
    <dgm:pt modelId="{92785E6B-6B35-4891-8AAB-030A683B2B48}" type="pres">
      <dgm:prSet presAssocID="{ED90696C-BFF6-46EC-9920-002F7FB193EE}" presName="box" presStyleLbl="node1" presStyleIdx="1" presStyleCnt="5"/>
      <dgm:spPr/>
    </dgm:pt>
    <dgm:pt modelId="{569BD386-77E1-4792-8469-EEF47BEA9283}" type="pres">
      <dgm:prSet presAssocID="{ED90696C-BFF6-46EC-9920-002F7FB193EE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6C11AC5-B7E5-44CD-942B-577E8D34F3E2}" type="pres">
      <dgm:prSet presAssocID="{ED90696C-BFF6-46EC-9920-002F7FB193EE}" presName="text" presStyleLbl="node1" presStyleIdx="1" presStyleCnt="5">
        <dgm:presLayoutVars>
          <dgm:bulletEnabled val="1"/>
        </dgm:presLayoutVars>
      </dgm:prSet>
      <dgm:spPr/>
    </dgm:pt>
    <dgm:pt modelId="{71C512A1-EA38-42B0-9EB5-38B232B2176F}" type="pres">
      <dgm:prSet presAssocID="{1CD4D802-8763-4483-98A1-F0C3F122659F}" presName="spacer" presStyleCnt="0"/>
      <dgm:spPr/>
    </dgm:pt>
    <dgm:pt modelId="{C0511DC5-0A8D-403A-85CF-14A9A455254F}" type="pres">
      <dgm:prSet presAssocID="{D56FA579-54D5-4B23-9567-546E1034E464}" presName="comp" presStyleCnt="0"/>
      <dgm:spPr/>
    </dgm:pt>
    <dgm:pt modelId="{B1B34FD8-03FB-4AED-84AD-BA3316DBA6FE}" type="pres">
      <dgm:prSet presAssocID="{D56FA579-54D5-4B23-9567-546E1034E464}" presName="box" presStyleLbl="node1" presStyleIdx="2" presStyleCnt="5"/>
      <dgm:spPr/>
    </dgm:pt>
    <dgm:pt modelId="{55E93B3D-0665-4908-B17A-2A7E6714672B}" type="pres">
      <dgm:prSet presAssocID="{D56FA579-54D5-4B23-9567-546E1034E464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463BDA6-00BC-4801-81F4-104BE77A11B9}" type="pres">
      <dgm:prSet presAssocID="{D56FA579-54D5-4B23-9567-546E1034E464}" presName="text" presStyleLbl="node1" presStyleIdx="2" presStyleCnt="5">
        <dgm:presLayoutVars>
          <dgm:bulletEnabled val="1"/>
        </dgm:presLayoutVars>
      </dgm:prSet>
      <dgm:spPr/>
    </dgm:pt>
    <dgm:pt modelId="{EF0EAEAC-5FBB-4436-A03F-C501ACB0BFBB}" type="pres">
      <dgm:prSet presAssocID="{A9BA5445-7583-45E2-A113-42C9DD6CC812}" presName="spacer" presStyleCnt="0"/>
      <dgm:spPr/>
    </dgm:pt>
    <dgm:pt modelId="{9D58FE34-FA71-45CA-88AB-79F80B9088A0}" type="pres">
      <dgm:prSet presAssocID="{D8D2FB8C-C182-4236-B774-4021ECA1ACC5}" presName="comp" presStyleCnt="0"/>
      <dgm:spPr/>
    </dgm:pt>
    <dgm:pt modelId="{72A48921-D05B-4260-BCDE-F615BDE662EF}" type="pres">
      <dgm:prSet presAssocID="{D8D2FB8C-C182-4236-B774-4021ECA1ACC5}" presName="box" presStyleLbl="node1" presStyleIdx="3" presStyleCnt="5"/>
      <dgm:spPr/>
    </dgm:pt>
    <dgm:pt modelId="{2E986FEE-4D8E-42AE-84C3-BD54D3FAD99F}" type="pres">
      <dgm:prSet presAssocID="{D8D2FB8C-C182-4236-B774-4021ECA1ACC5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F6ACF9EC-9461-4188-BBC8-AFBABC84F0E5}" type="pres">
      <dgm:prSet presAssocID="{D8D2FB8C-C182-4236-B774-4021ECA1ACC5}" presName="text" presStyleLbl="node1" presStyleIdx="3" presStyleCnt="5">
        <dgm:presLayoutVars>
          <dgm:bulletEnabled val="1"/>
        </dgm:presLayoutVars>
      </dgm:prSet>
      <dgm:spPr/>
    </dgm:pt>
    <dgm:pt modelId="{4B5A9A50-E94A-4353-975B-3864751DA1D7}" type="pres">
      <dgm:prSet presAssocID="{BE73486D-7974-4843-AEEC-7B665404FF80}" presName="spacer" presStyleCnt="0"/>
      <dgm:spPr/>
    </dgm:pt>
    <dgm:pt modelId="{4FAEFE47-3EAB-4EF4-96C5-94815DFC9DDF}" type="pres">
      <dgm:prSet presAssocID="{7D1590E2-625D-4487-9911-A87D2988CECF}" presName="comp" presStyleCnt="0"/>
      <dgm:spPr/>
    </dgm:pt>
    <dgm:pt modelId="{3E3C4AF0-9617-4561-918E-BBF44AD14D7C}" type="pres">
      <dgm:prSet presAssocID="{7D1590E2-625D-4487-9911-A87D2988CECF}" presName="box" presStyleLbl="node1" presStyleIdx="4" presStyleCnt="5"/>
      <dgm:spPr/>
    </dgm:pt>
    <dgm:pt modelId="{C3B97849-70F9-4FBC-83AC-B56409C6F88D}" type="pres">
      <dgm:prSet presAssocID="{7D1590E2-625D-4487-9911-A87D2988CECF}" presName="img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44BDC4AD-320F-4264-8102-32D7C182169B}" type="pres">
      <dgm:prSet presAssocID="{7D1590E2-625D-4487-9911-A87D2988CECF}" presName="text" presStyleLbl="node1" presStyleIdx="4" presStyleCnt="5">
        <dgm:presLayoutVars>
          <dgm:bulletEnabled val="1"/>
        </dgm:presLayoutVars>
      </dgm:prSet>
      <dgm:spPr/>
    </dgm:pt>
  </dgm:ptLst>
  <dgm:cxnLst>
    <dgm:cxn modelId="{1238EB0A-FDAD-4A25-A930-203FDDF20AC8}" type="presOf" srcId="{DB579CEF-A69E-4CD1-A0D8-A43F55586AC8}" destId="{8F85E6CA-CB12-4026-A235-634D7B709BA1}" srcOrd="1" destOrd="0" presId="urn:microsoft.com/office/officeart/2005/8/layout/vList4#1"/>
    <dgm:cxn modelId="{D547DD0C-E937-424E-9862-D56151BB82FD}" type="presOf" srcId="{7D1590E2-625D-4487-9911-A87D2988CECF}" destId="{44BDC4AD-320F-4264-8102-32D7C182169B}" srcOrd="1" destOrd="0" presId="urn:microsoft.com/office/officeart/2005/8/layout/vList4#1"/>
    <dgm:cxn modelId="{DC2CA815-E8B0-4371-891A-DE837F8FE301}" type="presOf" srcId="{D8D2FB8C-C182-4236-B774-4021ECA1ACC5}" destId="{72A48921-D05B-4260-BCDE-F615BDE662EF}" srcOrd="0" destOrd="0" presId="urn:microsoft.com/office/officeart/2005/8/layout/vList4#1"/>
    <dgm:cxn modelId="{2B542A3C-AB18-4AB3-926B-5E98FBDB9D4C}" type="presOf" srcId="{ED90696C-BFF6-46EC-9920-002F7FB193EE}" destId="{E6C11AC5-B7E5-44CD-942B-577E8D34F3E2}" srcOrd="1" destOrd="0" presId="urn:microsoft.com/office/officeart/2005/8/layout/vList4#1"/>
    <dgm:cxn modelId="{C5372963-E78F-4C6E-86FD-123C41F2EDA0}" srcId="{F0017A61-55C7-4740-9A9E-31E78339F3BC}" destId="{ED90696C-BFF6-46EC-9920-002F7FB193EE}" srcOrd="1" destOrd="0" parTransId="{16657526-A574-41C2-AF1D-C4E6F45848A3}" sibTransId="{1CD4D802-8763-4483-98A1-F0C3F122659F}"/>
    <dgm:cxn modelId="{C6E9595A-B155-4069-AB8F-2F724E2A044C}" type="presOf" srcId="{DB579CEF-A69E-4CD1-A0D8-A43F55586AC8}" destId="{E7D9055D-AB24-4ADA-BDCA-AA25407D6BED}" srcOrd="0" destOrd="0" presId="urn:microsoft.com/office/officeart/2005/8/layout/vList4#1"/>
    <dgm:cxn modelId="{0D264D7E-F900-4FCD-96A0-F0F825FC5B2B}" type="presOf" srcId="{7D1590E2-625D-4487-9911-A87D2988CECF}" destId="{3E3C4AF0-9617-4561-918E-BBF44AD14D7C}" srcOrd="0" destOrd="0" presId="urn:microsoft.com/office/officeart/2005/8/layout/vList4#1"/>
    <dgm:cxn modelId="{CBC95681-D5ED-4B46-B324-01BC8D978B67}" type="presOf" srcId="{D8D2FB8C-C182-4236-B774-4021ECA1ACC5}" destId="{F6ACF9EC-9461-4188-BBC8-AFBABC84F0E5}" srcOrd="1" destOrd="0" presId="urn:microsoft.com/office/officeart/2005/8/layout/vList4#1"/>
    <dgm:cxn modelId="{C92D4D96-ABE6-400E-A2CD-DD479490427B}" srcId="{F0017A61-55C7-4740-9A9E-31E78339F3BC}" destId="{D8D2FB8C-C182-4236-B774-4021ECA1ACC5}" srcOrd="3" destOrd="0" parTransId="{8CC81CBF-7616-4039-ACC4-8393EC56495C}" sibTransId="{BE73486D-7974-4843-AEEC-7B665404FF80}"/>
    <dgm:cxn modelId="{448A8598-D8BA-43E3-9D03-E6A79A7FB217}" type="presOf" srcId="{ED90696C-BFF6-46EC-9920-002F7FB193EE}" destId="{92785E6B-6B35-4891-8AAB-030A683B2B48}" srcOrd="0" destOrd="0" presId="urn:microsoft.com/office/officeart/2005/8/layout/vList4#1"/>
    <dgm:cxn modelId="{DEC830AD-4709-4670-97C9-072F5D48B5B9}" type="presOf" srcId="{D56FA579-54D5-4B23-9567-546E1034E464}" destId="{B1B34FD8-03FB-4AED-84AD-BA3316DBA6FE}" srcOrd="0" destOrd="0" presId="urn:microsoft.com/office/officeart/2005/8/layout/vList4#1"/>
    <dgm:cxn modelId="{C05AB9AF-CD50-4B48-9766-C5A8CF8BE42F}" type="presOf" srcId="{F0017A61-55C7-4740-9A9E-31E78339F3BC}" destId="{5CDAB121-71BB-4E8C-BBA4-72771EC342F6}" srcOrd="0" destOrd="0" presId="urn:microsoft.com/office/officeart/2005/8/layout/vList4#1"/>
    <dgm:cxn modelId="{183230B6-EBE9-4CED-B5F3-A0AE7005BD38}" type="presOf" srcId="{D56FA579-54D5-4B23-9567-546E1034E464}" destId="{D463BDA6-00BC-4801-81F4-104BE77A11B9}" srcOrd="1" destOrd="0" presId="urn:microsoft.com/office/officeart/2005/8/layout/vList4#1"/>
    <dgm:cxn modelId="{A9BFD4C6-C05A-474A-9680-411FFEA4840C}" srcId="{F0017A61-55C7-4740-9A9E-31E78339F3BC}" destId="{7D1590E2-625D-4487-9911-A87D2988CECF}" srcOrd="4" destOrd="0" parTransId="{F65D98B2-C090-4CBD-8D64-B48F11E17888}" sibTransId="{0B0A17C4-A07D-417D-9A55-80DF1EC62BD1}"/>
    <dgm:cxn modelId="{B89738C8-450E-4C7E-B802-072FC79C9388}" srcId="{F0017A61-55C7-4740-9A9E-31E78339F3BC}" destId="{DB579CEF-A69E-4CD1-A0D8-A43F55586AC8}" srcOrd="0" destOrd="0" parTransId="{CE88338E-E34B-4314-A35A-221EC1A9D8EF}" sibTransId="{E4FAD18F-E082-4867-BEAC-5FD86A92055B}"/>
    <dgm:cxn modelId="{D086E3E6-7BAE-4E13-A4CF-2C7B65BD041E}" srcId="{F0017A61-55C7-4740-9A9E-31E78339F3BC}" destId="{D56FA579-54D5-4B23-9567-546E1034E464}" srcOrd="2" destOrd="0" parTransId="{C55A9BA1-9006-44FD-A6E7-90C2E4DDCAD7}" sibTransId="{A9BA5445-7583-45E2-A113-42C9DD6CC812}"/>
    <dgm:cxn modelId="{CA9AB748-08E4-4984-8C8E-0CBCA713FDCB}" type="presParOf" srcId="{5CDAB121-71BB-4E8C-BBA4-72771EC342F6}" destId="{86652D36-FCED-493E-9C8C-165A411B3FF4}" srcOrd="0" destOrd="0" presId="urn:microsoft.com/office/officeart/2005/8/layout/vList4#1"/>
    <dgm:cxn modelId="{BAAF3D37-2DB5-485E-AF9C-B2467F0FD961}" type="presParOf" srcId="{86652D36-FCED-493E-9C8C-165A411B3FF4}" destId="{E7D9055D-AB24-4ADA-BDCA-AA25407D6BED}" srcOrd="0" destOrd="0" presId="urn:microsoft.com/office/officeart/2005/8/layout/vList4#1"/>
    <dgm:cxn modelId="{7E5C8A16-45A9-45C3-BA70-D8910E3FE3D1}" type="presParOf" srcId="{86652D36-FCED-493E-9C8C-165A411B3FF4}" destId="{0436C2AF-35CF-4EF3-9B98-3B4721BD1E51}" srcOrd="1" destOrd="0" presId="urn:microsoft.com/office/officeart/2005/8/layout/vList4#1"/>
    <dgm:cxn modelId="{6969275F-3C29-4569-8F93-E796FF5AF33A}" type="presParOf" srcId="{86652D36-FCED-493E-9C8C-165A411B3FF4}" destId="{8F85E6CA-CB12-4026-A235-634D7B709BA1}" srcOrd="2" destOrd="0" presId="urn:microsoft.com/office/officeart/2005/8/layout/vList4#1"/>
    <dgm:cxn modelId="{B5F2B433-2A27-41B5-8338-B98B92824C25}" type="presParOf" srcId="{5CDAB121-71BB-4E8C-BBA4-72771EC342F6}" destId="{2034091F-D667-4C6D-A9F0-467543702142}" srcOrd="1" destOrd="0" presId="urn:microsoft.com/office/officeart/2005/8/layout/vList4#1"/>
    <dgm:cxn modelId="{AFF1DD1B-0E47-4973-9189-A272746E984C}" type="presParOf" srcId="{5CDAB121-71BB-4E8C-BBA4-72771EC342F6}" destId="{305B9292-F98D-405C-83EB-4C8E53AFFC1F}" srcOrd="2" destOrd="0" presId="urn:microsoft.com/office/officeart/2005/8/layout/vList4#1"/>
    <dgm:cxn modelId="{B8CFC17C-D203-4846-B2B0-74ADF5C993AD}" type="presParOf" srcId="{305B9292-F98D-405C-83EB-4C8E53AFFC1F}" destId="{92785E6B-6B35-4891-8AAB-030A683B2B48}" srcOrd="0" destOrd="0" presId="urn:microsoft.com/office/officeart/2005/8/layout/vList4#1"/>
    <dgm:cxn modelId="{6DD21D86-83EB-4932-9E79-906DF1C4FFEE}" type="presParOf" srcId="{305B9292-F98D-405C-83EB-4C8E53AFFC1F}" destId="{569BD386-77E1-4792-8469-EEF47BEA9283}" srcOrd="1" destOrd="0" presId="urn:microsoft.com/office/officeart/2005/8/layout/vList4#1"/>
    <dgm:cxn modelId="{3DC95A52-38FE-41F7-8B2F-6EDBBCFB2ACC}" type="presParOf" srcId="{305B9292-F98D-405C-83EB-4C8E53AFFC1F}" destId="{E6C11AC5-B7E5-44CD-942B-577E8D34F3E2}" srcOrd="2" destOrd="0" presId="urn:microsoft.com/office/officeart/2005/8/layout/vList4#1"/>
    <dgm:cxn modelId="{3CF769AB-3896-4ADD-A364-920DCD4F8F51}" type="presParOf" srcId="{5CDAB121-71BB-4E8C-BBA4-72771EC342F6}" destId="{71C512A1-EA38-42B0-9EB5-38B232B2176F}" srcOrd="3" destOrd="0" presId="urn:microsoft.com/office/officeart/2005/8/layout/vList4#1"/>
    <dgm:cxn modelId="{A1050EF2-8FB5-413E-980E-A4E4B09D2369}" type="presParOf" srcId="{5CDAB121-71BB-4E8C-BBA4-72771EC342F6}" destId="{C0511DC5-0A8D-403A-85CF-14A9A455254F}" srcOrd="4" destOrd="0" presId="urn:microsoft.com/office/officeart/2005/8/layout/vList4#1"/>
    <dgm:cxn modelId="{FD4DB59A-2B0B-4D9C-97E7-3AC5ECEAF32C}" type="presParOf" srcId="{C0511DC5-0A8D-403A-85CF-14A9A455254F}" destId="{B1B34FD8-03FB-4AED-84AD-BA3316DBA6FE}" srcOrd="0" destOrd="0" presId="urn:microsoft.com/office/officeart/2005/8/layout/vList4#1"/>
    <dgm:cxn modelId="{8F6E1BCF-F401-43F2-B88F-1C11C4562242}" type="presParOf" srcId="{C0511DC5-0A8D-403A-85CF-14A9A455254F}" destId="{55E93B3D-0665-4908-B17A-2A7E6714672B}" srcOrd="1" destOrd="0" presId="urn:microsoft.com/office/officeart/2005/8/layout/vList4#1"/>
    <dgm:cxn modelId="{C5C7D312-F399-4125-82D6-466EF87A1AF5}" type="presParOf" srcId="{C0511DC5-0A8D-403A-85CF-14A9A455254F}" destId="{D463BDA6-00BC-4801-81F4-104BE77A11B9}" srcOrd="2" destOrd="0" presId="urn:microsoft.com/office/officeart/2005/8/layout/vList4#1"/>
    <dgm:cxn modelId="{5FCCD6B9-968C-43D1-91EF-D1F74DC40D7F}" type="presParOf" srcId="{5CDAB121-71BB-4E8C-BBA4-72771EC342F6}" destId="{EF0EAEAC-5FBB-4436-A03F-C501ACB0BFBB}" srcOrd="5" destOrd="0" presId="urn:microsoft.com/office/officeart/2005/8/layout/vList4#1"/>
    <dgm:cxn modelId="{D3D12461-3EE2-4F70-9ED8-DCCE02608888}" type="presParOf" srcId="{5CDAB121-71BB-4E8C-BBA4-72771EC342F6}" destId="{9D58FE34-FA71-45CA-88AB-79F80B9088A0}" srcOrd="6" destOrd="0" presId="urn:microsoft.com/office/officeart/2005/8/layout/vList4#1"/>
    <dgm:cxn modelId="{C783E99D-4651-4A5E-B83C-C5AB4E6CC9F2}" type="presParOf" srcId="{9D58FE34-FA71-45CA-88AB-79F80B9088A0}" destId="{72A48921-D05B-4260-BCDE-F615BDE662EF}" srcOrd="0" destOrd="0" presId="urn:microsoft.com/office/officeart/2005/8/layout/vList4#1"/>
    <dgm:cxn modelId="{07A715D8-3092-486B-BE1F-37DB867A232E}" type="presParOf" srcId="{9D58FE34-FA71-45CA-88AB-79F80B9088A0}" destId="{2E986FEE-4D8E-42AE-84C3-BD54D3FAD99F}" srcOrd="1" destOrd="0" presId="urn:microsoft.com/office/officeart/2005/8/layout/vList4#1"/>
    <dgm:cxn modelId="{FAA6B49B-4C35-431C-8903-AB94FA28D6DB}" type="presParOf" srcId="{9D58FE34-FA71-45CA-88AB-79F80B9088A0}" destId="{F6ACF9EC-9461-4188-BBC8-AFBABC84F0E5}" srcOrd="2" destOrd="0" presId="urn:microsoft.com/office/officeart/2005/8/layout/vList4#1"/>
    <dgm:cxn modelId="{985AC591-B32E-43A4-9641-1C8D4458CA8B}" type="presParOf" srcId="{5CDAB121-71BB-4E8C-BBA4-72771EC342F6}" destId="{4B5A9A50-E94A-4353-975B-3864751DA1D7}" srcOrd="7" destOrd="0" presId="urn:microsoft.com/office/officeart/2005/8/layout/vList4#1"/>
    <dgm:cxn modelId="{542AE104-F9F8-4FA9-BAEF-72D0C82FBAFA}" type="presParOf" srcId="{5CDAB121-71BB-4E8C-BBA4-72771EC342F6}" destId="{4FAEFE47-3EAB-4EF4-96C5-94815DFC9DDF}" srcOrd="8" destOrd="0" presId="urn:microsoft.com/office/officeart/2005/8/layout/vList4#1"/>
    <dgm:cxn modelId="{3A48FEE8-2A8E-477C-B8CB-B4D49FEAAE89}" type="presParOf" srcId="{4FAEFE47-3EAB-4EF4-96C5-94815DFC9DDF}" destId="{3E3C4AF0-9617-4561-918E-BBF44AD14D7C}" srcOrd="0" destOrd="0" presId="urn:microsoft.com/office/officeart/2005/8/layout/vList4#1"/>
    <dgm:cxn modelId="{1D5F2DBB-DFCC-4AEA-86FA-F76A1BC4DBD4}" type="presParOf" srcId="{4FAEFE47-3EAB-4EF4-96C5-94815DFC9DDF}" destId="{C3B97849-70F9-4FBC-83AC-B56409C6F88D}" srcOrd="1" destOrd="0" presId="urn:microsoft.com/office/officeart/2005/8/layout/vList4#1"/>
    <dgm:cxn modelId="{B68D0FA9-6C17-431B-9B91-A6C0261DE5FC}" type="presParOf" srcId="{4FAEFE47-3EAB-4EF4-96C5-94815DFC9DDF}" destId="{44BDC4AD-320F-4264-8102-32D7C182169B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C9543-C61D-4D1D-882B-B491B05A2441}">
      <dsp:nvSpPr>
        <dsp:cNvPr id="0" name=""/>
        <dsp:cNvSpPr/>
      </dsp:nvSpPr>
      <dsp:spPr>
        <a:xfrm>
          <a:off x="-5090576" y="-779849"/>
          <a:ext cx="6062314" cy="6062314"/>
        </a:xfrm>
        <a:prstGeom prst="blockArc">
          <a:avLst>
            <a:gd name="adj1" fmla="val 18900000"/>
            <a:gd name="adj2" fmla="val 2700000"/>
            <a:gd name="adj3" fmla="val 356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280AD-BBCC-41C5-9DA7-8AB4E74BD9EE}">
      <dsp:nvSpPr>
        <dsp:cNvPr id="0" name=""/>
        <dsp:cNvSpPr/>
      </dsp:nvSpPr>
      <dsp:spPr>
        <a:xfrm>
          <a:off x="425068" y="281323"/>
          <a:ext cx="9775006" cy="5630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887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900" b="1" kern="1200" dirty="0">
              <a:latin typeface="Arial" charset="0"/>
              <a:cs typeface="Arial" charset="0"/>
            </a:rPr>
            <a:t>1. </a:t>
          </a:r>
          <a:r>
            <a:rPr lang="en-US" sz="2900" b="1" kern="1200" dirty="0">
              <a:latin typeface="Arial" charset="0"/>
              <a:cs typeface="Arial" charset="0"/>
            </a:rPr>
            <a:t>PERSIAPAN</a:t>
          </a:r>
          <a:endParaRPr lang="id-ID" sz="2900" kern="1200" dirty="0"/>
        </a:p>
      </dsp:txBody>
      <dsp:txXfrm>
        <a:off x="425068" y="281323"/>
        <a:ext cx="9775006" cy="563006"/>
      </dsp:txXfrm>
    </dsp:sp>
    <dsp:sp modelId="{3C80B3AE-9036-4049-A7C5-F2145ECE5DA2}">
      <dsp:nvSpPr>
        <dsp:cNvPr id="0" name=""/>
        <dsp:cNvSpPr/>
      </dsp:nvSpPr>
      <dsp:spPr>
        <a:xfrm>
          <a:off x="73189" y="210947"/>
          <a:ext cx="703758" cy="7037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868CD3-E8CA-43B5-B8E0-946BC9F932E6}">
      <dsp:nvSpPr>
        <dsp:cNvPr id="0" name=""/>
        <dsp:cNvSpPr/>
      </dsp:nvSpPr>
      <dsp:spPr>
        <a:xfrm>
          <a:off x="828503" y="1125563"/>
          <a:ext cx="9371571" cy="563006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887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900" b="1" kern="1200" dirty="0">
              <a:latin typeface="Arial" charset="0"/>
              <a:cs typeface="Arial" charset="0"/>
            </a:rPr>
            <a:t>2. </a:t>
          </a:r>
          <a:r>
            <a:rPr lang="en-US" sz="2900" b="1" kern="1200" dirty="0">
              <a:latin typeface="Arial" charset="0"/>
              <a:cs typeface="Arial" charset="0"/>
            </a:rPr>
            <a:t>PENGUMPULAN DATA</a:t>
          </a:r>
          <a:endParaRPr lang="id-ID" sz="2900" kern="1200" dirty="0"/>
        </a:p>
      </dsp:txBody>
      <dsp:txXfrm>
        <a:off x="828503" y="1125563"/>
        <a:ext cx="9371571" cy="563006"/>
      </dsp:txXfrm>
    </dsp:sp>
    <dsp:sp modelId="{6830F75F-6A81-4D8C-8454-5E6E7522B2DC}">
      <dsp:nvSpPr>
        <dsp:cNvPr id="0" name=""/>
        <dsp:cNvSpPr/>
      </dsp:nvSpPr>
      <dsp:spPr>
        <a:xfrm>
          <a:off x="476623" y="1055187"/>
          <a:ext cx="703758" cy="7037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F1B847-4B62-4A7E-B0AC-0A7F2F63D77E}">
      <dsp:nvSpPr>
        <dsp:cNvPr id="0" name=""/>
        <dsp:cNvSpPr/>
      </dsp:nvSpPr>
      <dsp:spPr>
        <a:xfrm>
          <a:off x="952325" y="1969804"/>
          <a:ext cx="9247749" cy="563006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887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900" b="1" kern="1200" dirty="0">
              <a:latin typeface="Arial" charset="0"/>
              <a:cs typeface="Arial" charset="0"/>
            </a:rPr>
            <a:t>3. </a:t>
          </a:r>
          <a:r>
            <a:rPr lang="en-US" sz="2900" b="1" kern="1200" dirty="0">
              <a:latin typeface="Arial" charset="0"/>
              <a:cs typeface="Arial" charset="0"/>
            </a:rPr>
            <a:t>PENGOLAHAN DATA</a:t>
          </a:r>
          <a:endParaRPr lang="id-ID" sz="2900" kern="1200" dirty="0"/>
        </a:p>
      </dsp:txBody>
      <dsp:txXfrm>
        <a:off x="952325" y="1969804"/>
        <a:ext cx="9247749" cy="563006"/>
      </dsp:txXfrm>
    </dsp:sp>
    <dsp:sp modelId="{66F56053-331E-4DC0-9D6B-F3622F502ED3}">
      <dsp:nvSpPr>
        <dsp:cNvPr id="0" name=""/>
        <dsp:cNvSpPr/>
      </dsp:nvSpPr>
      <dsp:spPr>
        <a:xfrm>
          <a:off x="600445" y="1899428"/>
          <a:ext cx="703758" cy="7037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821A92-4F9E-4280-82F6-CA47C82F0A4E}">
      <dsp:nvSpPr>
        <dsp:cNvPr id="0" name=""/>
        <dsp:cNvSpPr/>
      </dsp:nvSpPr>
      <dsp:spPr>
        <a:xfrm>
          <a:off x="828503" y="2814044"/>
          <a:ext cx="9371571" cy="563006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887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900" b="1" kern="1200" dirty="0">
              <a:latin typeface="Arial" charset="0"/>
              <a:cs typeface="Arial" charset="0"/>
            </a:rPr>
            <a:t>4. </a:t>
          </a:r>
          <a:r>
            <a:rPr lang="en-US" sz="2900" b="1" kern="1200" dirty="0">
              <a:latin typeface="Arial" charset="0"/>
              <a:cs typeface="Arial" charset="0"/>
            </a:rPr>
            <a:t>ANALISIS HASIL/ EVALUASI HASIL</a:t>
          </a:r>
          <a:endParaRPr lang="id-ID" sz="2900" kern="1200" dirty="0"/>
        </a:p>
      </dsp:txBody>
      <dsp:txXfrm>
        <a:off x="828503" y="2814044"/>
        <a:ext cx="9371571" cy="563006"/>
      </dsp:txXfrm>
    </dsp:sp>
    <dsp:sp modelId="{ADB3DB61-3575-4F44-80D4-57061630E996}">
      <dsp:nvSpPr>
        <dsp:cNvPr id="0" name=""/>
        <dsp:cNvSpPr/>
      </dsp:nvSpPr>
      <dsp:spPr>
        <a:xfrm>
          <a:off x="476623" y="2743668"/>
          <a:ext cx="703758" cy="7037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EC39B6-4619-4172-B039-19BF7A2613B6}">
      <dsp:nvSpPr>
        <dsp:cNvPr id="0" name=""/>
        <dsp:cNvSpPr/>
      </dsp:nvSpPr>
      <dsp:spPr>
        <a:xfrm>
          <a:off x="425068" y="3658284"/>
          <a:ext cx="9775006" cy="563006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887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900" b="1" kern="1200" dirty="0">
              <a:latin typeface="Arial" charset="0"/>
              <a:cs typeface="Arial" charset="0"/>
            </a:rPr>
            <a:t>5.</a:t>
          </a:r>
          <a:r>
            <a:rPr lang="en-US" sz="2900" b="1" kern="1200" dirty="0">
              <a:latin typeface="Arial" charset="0"/>
              <a:cs typeface="Arial" charset="0"/>
            </a:rPr>
            <a:t> PE</a:t>
          </a:r>
          <a:r>
            <a:rPr lang="id-ID" sz="2900" b="1" kern="1200" dirty="0">
              <a:latin typeface="Arial" charset="0"/>
              <a:cs typeface="Arial" charset="0"/>
            </a:rPr>
            <a:t>LAPORAN</a:t>
          </a:r>
          <a:r>
            <a:rPr lang="en-US" sz="2900" b="1" kern="1200" dirty="0">
              <a:latin typeface="Arial" charset="0"/>
              <a:cs typeface="Arial" charset="0"/>
            </a:rPr>
            <a:t> DAN PUBLIKASI</a:t>
          </a:r>
          <a:r>
            <a:rPr lang="id-ID" sz="2900" b="1" kern="1200" dirty="0">
              <a:latin typeface="Arial" charset="0"/>
              <a:cs typeface="Arial" charset="0"/>
            </a:rPr>
            <a:t> </a:t>
          </a:r>
          <a:endParaRPr lang="id-ID" sz="2900" kern="1200" dirty="0"/>
        </a:p>
      </dsp:txBody>
      <dsp:txXfrm>
        <a:off x="425068" y="3658284"/>
        <a:ext cx="9775006" cy="563006"/>
      </dsp:txXfrm>
    </dsp:sp>
    <dsp:sp modelId="{C97C659E-97EB-416A-9440-45F33C796A18}">
      <dsp:nvSpPr>
        <dsp:cNvPr id="0" name=""/>
        <dsp:cNvSpPr/>
      </dsp:nvSpPr>
      <dsp:spPr>
        <a:xfrm>
          <a:off x="73189" y="3587908"/>
          <a:ext cx="703758" cy="7037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D9055D-AB24-4ADA-BDCA-AA25407D6BED}">
      <dsp:nvSpPr>
        <dsp:cNvPr id="0" name=""/>
        <dsp:cNvSpPr/>
      </dsp:nvSpPr>
      <dsp:spPr>
        <a:xfrm>
          <a:off x="0" y="0"/>
          <a:ext cx="4571999" cy="7254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kern="1200" dirty="0"/>
            <a:t>Kuesioner dengan wawancara tatap muka</a:t>
          </a:r>
          <a:endParaRPr lang="en-US" sz="1700" kern="1200" dirty="0"/>
        </a:p>
      </dsp:txBody>
      <dsp:txXfrm>
        <a:off x="986944" y="0"/>
        <a:ext cx="3585054" cy="725442"/>
      </dsp:txXfrm>
    </dsp:sp>
    <dsp:sp modelId="{0436C2AF-35CF-4EF3-9B98-3B4721BD1E51}">
      <dsp:nvSpPr>
        <dsp:cNvPr id="0" name=""/>
        <dsp:cNvSpPr/>
      </dsp:nvSpPr>
      <dsp:spPr>
        <a:xfrm>
          <a:off x="72544" y="72544"/>
          <a:ext cx="914399" cy="58035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785E6B-6B35-4891-8AAB-030A683B2B48}">
      <dsp:nvSpPr>
        <dsp:cNvPr id="0" name=""/>
        <dsp:cNvSpPr/>
      </dsp:nvSpPr>
      <dsp:spPr>
        <a:xfrm>
          <a:off x="0" y="797986"/>
          <a:ext cx="4571999" cy="725442"/>
        </a:xfrm>
        <a:prstGeom prst="roundRect">
          <a:avLst>
            <a:gd name="adj" fmla="val 10000"/>
          </a:avLst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kern="1200" dirty="0"/>
            <a:t>Kuesioner melalui pengisian sendiri, termasuk yang dikirimkan melalui surat</a:t>
          </a:r>
          <a:endParaRPr lang="en-US" sz="1700" kern="1200" dirty="0"/>
        </a:p>
      </dsp:txBody>
      <dsp:txXfrm>
        <a:off x="986944" y="797986"/>
        <a:ext cx="3585054" cy="725442"/>
      </dsp:txXfrm>
    </dsp:sp>
    <dsp:sp modelId="{569BD386-77E1-4792-8469-EEF47BEA9283}">
      <dsp:nvSpPr>
        <dsp:cNvPr id="0" name=""/>
        <dsp:cNvSpPr/>
      </dsp:nvSpPr>
      <dsp:spPr>
        <a:xfrm>
          <a:off x="72544" y="870530"/>
          <a:ext cx="914399" cy="58035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B34FD8-03FB-4AED-84AD-BA3316DBA6FE}">
      <dsp:nvSpPr>
        <dsp:cNvPr id="0" name=""/>
        <dsp:cNvSpPr/>
      </dsp:nvSpPr>
      <dsp:spPr>
        <a:xfrm>
          <a:off x="0" y="1595972"/>
          <a:ext cx="4571999" cy="725442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kern="1200" dirty="0"/>
            <a:t>Kuesioner elektronik (</a:t>
          </a:r>
          <a:r>
            <a:rPr lang="id-ID" sz="1700" i="1" kern="1200" dirty="0"/>
            <a:t>e-survei</a:t>
          </a:r>
          <a:r>
            <a:rPr lang="id-ID" sz="1700" kern="1200" dirty="0"/>
            <a:t>)</a:t>
          </a:r>
          <a:endParaRPr lang="en-US" sz="1700" kern="1200" dirty="0"/>
        </a:p>
      </dsp:txBody>
      <dsp:txXfrm>
        <a:off x="986944" y="1595972"/>
        <a:ext cx="3585054" cy="725442"/>
      </dsp:txXfrm>
    </dsp:sp>
    <dsp:sp modelId="{55E93B3D-0665-4908-B17A-2A7E6714672B}">
      <dsp:nvSpPr>
        <dsp:cNvPr id="0" name=""/>
        <dsp:cNvSpPr/>
      </dsp:nvSpPr>
      <dsp:spPr>
        <a:xfrm>
          <a:off x="72544" y="1668517"/>
          <a:ext cx="914399" cy="58035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A48921-D05B-4260-BCDE-F615BDE662EF}">
      <dsp:nvSpPr>
        <dsp:cNvPr id="0" name=""/>
        <dsp:cNvSpPr/>
      </dsp:nvSpPr>
      <dsp:spPr>
        <a:xfrm>
          <a:off x="0" y="2393959"/>
          <a:ext cx="4571999" cy="725442"/>
        </a:xfrm>
        <a:prstGeom prst="roundRect">
          <a:avLst>
            <a:gd name="adj" fmla="val 10000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kern="1200" dirty="0"/>
            <a:t>Diskusi kelompok terfokus</a:t>
          </a:r>
          <a:endParaRPr lang="en-US" sz="1700" kern="1200" dirty="0"/>
        </a:p>
      </dsp:txBody>
      <dsp:txXfrm>
        <a:off x="986944" y="2393959"/>
        <a:ext cx="3585054" cy="725442"/>
      </dsp:txXfrm>
    </dsp:sp>
    <dsp:sp modelId="{2E986FEE-4D8E-42AE-84C3-BD54D3FAD99F}">
      <dsp:nvSpPr>
        <dsp:cNvPr id="0" name=""/>
        <dsp:cNvSpPr/>
      </dsp:nvSpPr>
      <dsp:spPr>
        <a:xfrm>
          <a:off x="72544" y="2466503"/>
          <a:ext cx="914399" cy="58035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3C4AF0-9617-4561-918E-BBF44AD14D7C}">
      <dsp:nvSpPr>
        <dsp:cNvPr id="0" name=""/>
        <dsp:cNvSpPr/>
      </dsp:nvSpPr>
      <dsp:spPr>
        <a:xfrm>
          <a:off x="0" y="3191945"/>
          <a:ext cx="4571999" cy="725442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700" kern="1200" dirty="0"/>
            <a:t>Wawancara tidak berstruktur melalui wawancara mendalam</a:t>
          </a:r>
          <a:endParaRPr lang="en-US" sz="1700" kern="1200" dirty="0"/>
        </a:p>
      </dsp:txBody>
      <dsp:txXfrm>
        <a:off x="986944" y="3191945"/>
        <a:ext cx="3585054" cy="725442"/>
      </dsp:txXfrm>
    </dsp:sp>
    <dsp:sp modelId="{C3B97849-70F9-4FBC-83AC-B56409C6F88D}">
      <dsp:nvSpPr>
        <dsp:cNvPr id="0" name=""/>
        <dsp:cNvSpPr/>
      </dsp:nvSpPr>
      <dsp:spPr>
        <a:xfrm>
          <a:off x="72544" y="3264490"/>
          <a:ext cx="914399" cy="58035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344EF-A4DE-43C2-8165-0BB737471CE4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3DD4A-FFF1-49D8-96B5-9DC128567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67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322B9A7-CC7E-45AF-A810-EB15F7CC7011}" type="slidenum">
              <a:rPr lang="en-US" altLang="id-ID"/>
              <a:pPr/>
              <a:t>5</a:t>
            </a:fld>
            <a:endParaRPr lang="en-US" altLang="id-ID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altLang="id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513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11E14-174A-41FE-A006-3BDBA735EF47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4503-1D9F-4EA7-9EF2-FD83A51B0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526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11E14-174A-41FE-A006-3BDBA735EF47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4503-1D9F-4EA7-9EF2-FD83A51B0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89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11E14-174A-41FE-A006-3BDBA735EF47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4503-1D9F-4EA7-9EF2-FD83A51B0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29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32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11E14-174A-41FE-A006-3BDBA735EF47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4503-1D9F-4EA7-9EF2-FD83A51B0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35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11E14-174A-41FE-A006-3BDBA735EF47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4503-1D9F-4EA7-9EF2-FD83A51B0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59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11E14-174A-41FE-A006-3BDBA735EF47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4503-1D9F-4EA7-9EF2-FD83A51B0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22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11E14-174A-41FE-A006-3BDBA735EF47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4503-1D9F-4EA7-9EF2-FD83A51B0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76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11E14-174A-41FE-A006-3BDBA735EF47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4503-1D9F-4EA7-9EF2-FD83A51B0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52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11E14-174A-41FE-A006-3BDBA735EF47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4503-1D9F-4EA7-9EF2-FD83A51B0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1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11E14-174A-41FE-A006-3BDBA735EF47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4503-1D9F-4EA7-9EF2-FD83A51B0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91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11E14-174A-41FE-A006-3BDBA735EF47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4503-1D9F-4EA7-9EF2-FD83A51B0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49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11E14-174A-41FE-A006-3BDBA735EF47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A4503-1D9F-4EA7-9EF2-FD83A51B0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62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enpan.go.id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1" cy="685800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4263" y="966651"/>
            <a:ext cx="5660571" cy="744584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err="1"/>
              <a:t>Kementerian</a:t>
            </a:r>
            <a:r>
              <a:rPr lang="en-US" dirty="0"/>
              <a:t> </a:t>
            </a:r>
            <a:r>
              <a:rPr lang="en-US" dirty="0" err="1"/>
              <a:t>Pendayagunaan</a:t>
            </a:r>
            <a:r>
              <a:rPr lang="en-US" dirty="0"/>
              <a:t> </a:t>
            </a:r>
            <a:r>
              <a:rPr lang="en-US" dirty="0" err="1"/>
              <a:t>Aparatur</a:t>
            </a:r>
            <a:r>
              <a:rPr lang="en-US" dirty="0"/>
              <a:t> Negara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Reformasi</a:t>
            </a:r>
            <a:r>
              <a:rPr lang="en-US" dirty="0"/>
              <a:t> </a:t>
            </a:r>
            <a:r>
              <a:rPr lang="en-US" dirty="0" err="1"/>
              <a:t>Birokrasi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7759336" y="2299063"/>
            <a:ext cx="3291841" cy="1210900"/>
          </a:xfrm>
        </p:spPr>
        <p:txBody>
          <a:bodyPr rtlCol="0" anchor="t">
            <a:noAutofit/>
          </a:bodyPr>
          <a:lstStyle/>
          <a:p>
            <a:pPr algn="r" defTabSz="783623">
              <a:defRPr/>
            </a:pPr>
            <a:r>
              <a:rPr lang="en-US" sz="4400" b="1" dirty="0">
                <a:latin typeface="Arial Rounded MT Bold" panose="020F0704030504030204" pitchFamily="34" charset="0"/>
              </a:rPr>
              <a:t>S</a:t>
            </a:r>
            <a:r>
              <a:rPr lang="id-ID" sz="4400" b="1" dirty="0">
                <a:latin typeface="Arial Rounded MT Bold" panose="020F0704030504030204" pitchFamily="34" charset="0"/>
              </a:rPr>
              <a:t>urvei Kepuasan Masyarakat (SKM)</a:t>
            </a:r>
            <a:br>
              <a:rPr lang="en-AU" sz="4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</a:br>
            <a:endParaRPr lang="en-US" sz="44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12" y="795140"/>
            <a:ext cx="859465" cy="11398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06624" y="1177360"/>
            <a:ext cx="2344553" cy="32316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AU" sz="1650" b="1" dirty="0">
                <a:ln w="1905"/>
                <a:solidFill>
                  <a:srgbClr val="C0504D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Jakarta</a:t>
            </a:r>
            <a:r>
              <a:rPr lang="en-US" sz="1650" b="1" dirty="0">
                <a:ln w="1905"/>
                <a:solidFill>
                  <a:srgbClr val="C0504D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22 </a:t>
            </a:r>
            <a:r>
              <a:rPr lang="en-US" sz="1650" b="1" dirty="0" err="1">
                <a:ln w="1905"/>
                <a:solidFill>
                  <a:srgbClr val="C0504D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Februari</a:t>
            </a:r>
            <a:r>
              <a:rPr lang="en-US" sz="1650" b="1" dirty="0">
                <a:ln w="1905"/>
                <a:solidFill>
                  <a:srgbClr val="C0504D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2019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12" y="2290559"/>
            <a:ext cx="6400256" cy="360577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876901" y="5539511"/>
            <a:ext cx="3291841" cy="3568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83623">
              <a:defRPr/>
            </a:pPr>
            <a:r>
              <a:rPr lang="en-US" sz="1600" b="1" dirty="0" err="1">
                <a:latin typeface="Arial Rounded MT Bold" panose="020F0704030504030204" pitchFamily="34" charset="0"/>
              </a:rPr>
              <a:t>Permenpan</a:t>
            </a:r>
            <a:r>
              <a:rPr lang="en-US" sz="1600" b="1" dirty="0">
                <a:latin typeface="Arial Rounded MT Bold" panose="020F0704030504030204" pitchFamily="34" charset="0"/>
              </a:rPr>
              <a:t> No. 14 </a:t>
            </a:r>
            <a:r>
              <a:rPr lang="en-US" sz="1600" b="1" dirty="0" err="1">
                <a:latin typeface="Arial Rounded MT Bold" panose="020F0704030504030204" pitchFamily="34" charset="0"/>
              </a:rPr>
              <a:t>Tahun</a:t>
            </a:r>
            <a:r>
              <a:rPr lang="en-US" sz="1600" b="1" dirty="0">
                <a:latin typeface="Arial Rounded MT Bold" panose="020F0704030504030204" pitchFamily="34" charset="0"/>
              </a:rPr>
              <a:t> 2017</a:t>
            </a:r>
            <a:endParaRPr lang="en-US" sz="16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412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Content Placeholder 8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503668908"/>
                  </p:ext>
                </p:extLst>
              </p:nvPr>
            </p:nvGraphicFramePr>
            <p:xfrm>
              <a:off x="457201" y="2402920"/>
              <a:ext cx="10358850" cy="41398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18342">
                      <a:extLst>
                        <a:ext uri="{9D8B030D-6E8A-4147-A177-3AD203B41FA5}">
                          <a16:colId xmlns:a16="http://schemas.microsoft.com/office/drawing/2014/main" val="2452824874"/>
                        </a:ext>
                      </a:extLst>
                    </a:gridCol>
                    <a:gridCol w="991970">
                      <a:extLst>
                        <a:ext uri="{9D8B030D-6E8A-4147-A177-3AD203B41FA5}">
                          <a16:colId xmlns:a16="http://schemas.microsoft.com/office/drawing/2014/main" val="178085129"/>
                        </a:ext>
                      </a:extLst>
                    </a:gridCol>
                    <a:gridCol w="764451">
                      <a:extLst>
                        <a:ext uri="{9D8B030D-6E8A-4147-A177-3AD203B41FA5}">
                          <a16:colId xmlns:a16="http://schemas.microsoft.com/office/drawing/2014/main" val="2062942354"/>
                        </a:ext>
                      </a:extLst>
                    </a:gridCol>
                    <a:gridCol w="765650">
                      <a:extLst>
                        <a:ext uri="{9D8B030D-6E8A-4147-A177-3AD203B41FA5}">
                          <a16:colId xmlns:a16="http://schemas.microsoft.com/office/drawing/2014/main" val="1104169564"/>
                        </a:ext>
                      </a:extLst>
                    </a:gridCol>
                    <a:gridCol w="1016252">
                      <a:extLst>
                        <a:ext uri="{9D8B030D-6E8A-4147-A177-3AD203B41FA5}">
                          <a16:colId xmlns:a16="http://schemas.microsoft.com/office/drawing/2014/main" val="4103654103"/>
                        </a:ext>
                      </a:extLst>
                    </a:gridCol>
                    <a:gridCol w="836023">
                      <a:extLst>
                        <a:ext uri="{9D8B030D-6E8A-4147-A177-3AD203B41FA5}">
                          <a16:colId xmlns:a16="http://schemas.microsoft.com/office/drawing/2014/main" val="3467881548"/>
                        </a:ext>
                      </a:extLst>
                    </a:gridCol>
                    <a:gridCol w="809897">
                      <a:extLst>
                        <a:ext uri="{9D8B030D-6E8A-4147-A177-3AD203B41FA5}">
                          <a16:colId xmlns:a16="http://schemas.microsoft.com/office/drawing/2014/main" val="439860899"/>
                        </a:ext>
                      </a:extLst>
                    </a:gridCol>
                    <a:gridCol w="940526">
                      <a:extLst>
                        <a:ext uri="{9D8B030D-6E8A-4147-A177-3AD203B41FA5}">
                          <a16:colId xmlns:a16="http://schemas.microsoft.com/office/drawing/2014/main" val="868971128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1823779772"/>
                        </a:ext>
                      </a:extLst>
                    </a:gridCol>
                    <a:gridCol w="809899">
                      <a:extLst>
                        <a:ext uri="{9D8B030D-6E8A-4147-A177-3AD203B41FA5}">
                          <a16:colId xmlns:a16="http://schemas.microsoft.com/office/drawing/2014/main" val="302076254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Nomor</a:t>
                          </a:r>
                          <a:r>
                            <a:rPr lang="en-US" baseline="0" dirty="0"/>
                            <a:t> </a:t>
                          </a:r>
                          <a:r>
                            <a:rPr lang="en-US" baseline="0" dirty="0" err="1"/>
                            <a:t>Responden</a:t>
                          </a:r>
                          <a:endParaRPr lang="en-US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9"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Nilai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Unsur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Pelayanan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5999314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U1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U2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U3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U4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U5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U6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U7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U8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U9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6311875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508496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644017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527904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Total </a:t>
                          </a:r>
                          <a:r>
                            <a:rPr lang="en-US" dirty="0" err="1"/>
                            <a:t>nilai</a:t>
                          </a:r>
                          <a:r>
                            <a:rPr lang="en-US" dirty="0"/>
                            <a:t> per </a:t>
                          </a:r>
                          <a:r>
                            <a:rPr lang="en-US" dirty="0" err="1"/>
                            <a:t>unsur</a:t>
                          </a:r>
                          <a:endParaRPr lang="en-US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12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294206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IKM per </a:t>
                          </a:r>
                          <a:r>
                            <a:rPr lang="en-US" b="1" dirty="0" err="1"/>
                            <a:t>unsur</a:t>
                          </a:r>
                          <a:r>
                            <a:rPr lang="en-US" b="1" dirty="0"/>
                            <a:t> </a:t>
                          </a:r>
                          <a:r>
                            <a:rPr lang="en-US" dirty="0"/>
                            <a:t>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𝑇𝑜𝑡𝑎𝑙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𝑛𝑖𝑙𝑎𝑖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𝑝𝑒𝑟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𝑢𝑛𝑠𝑢𝑟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𝑗𝑢𝑚𝑙𝑎h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𝑟𝑒𝑠𝑝𝑜𝑛𝑑𝑒𝑛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den>
                              </m:f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US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 3 </m:t>
                                    </m:r>
                                  </m:den>
                                </m:f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1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𝟔𝟕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 3 </m:t>
                                    </m:r>
                                  </m:den>
                                </m:f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1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 3 </m:t>
                                    </m:r>
                                  </m:den>
                                </m:f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 3 </m:t>
                                    </m:r>
                                  </m:den>
                                </m:f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1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1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 3 </m:t>
                                    </m:r>
                                  </m:den>
                                </m:f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1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 3 </m:t>
                                    </m:r>
                                  </m:den>
                                </m:f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1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 3 </m:t>
                                    </m:r>
                                  </m:den>
                                </m:f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1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 3 </m:t>
                                    </m:r>
                                  </m:den>
                                </m:f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1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1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 3 </m:t>
                                    </m:r>
                                  </m:den>
                                </m:f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1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878760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Total </a:t>
                          </a:r>
                          <a:r>
                            <a:rPr lang="en-US" dirty="0" err="1"/>
                            <a:t>nilai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semua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unsur</a:t>
                          </a:r>
                          <a:endParaRPr lang="en-US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9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8+9+6+10+12+9+7+10+9 = 80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230035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/>
                            <a:t>Skor</a:t>
                          </a:r>
                          <a:r>
                            <a:rPr lang="en-US" sz="1800" b="1" baseline="0" dirty="0"/>
                            <a:t> </a:t>
                          </a:r>
                          <a:r>
                            <a:rPr lang="en-US" sz="1800" b="1" dirty="0"/>
                            <a:t>KM Total</a:t>
                          </a:r>
                          <a:r>
                            <a:rPr lang="en-US" sz="1600" b="1" dirty="0"/>
                            <a:t> </a:t>
                          </a:r>
                          <a:r>
                            <a:rPr lang="en-US" sz="1600" dirty="0"/>
                            <a:t>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𝑇𝑜𝑡𝑎𝑙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𝑛𝑖𝑙𝑎𝑖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𝑠𝑒𝑚𝑢𝑎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𝑢𝑛𝑠𝑢𝑟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𝑗𝑙h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𝑟𝑒𝑠𝑝𝑜𝑛𝑑𝑒𝑛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𝑗𝑙h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𝑢𝑛𝑠𝑢𝑟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den>
                              </m:f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en-US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9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80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9</m:t>
                                  </m:r>
                                </m:den>
                              </m:f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dirty="0"/>
                            <a:t>= 2,96 x 25 = </a:t>
                          </a:r>
                          <a:r>
                            <a:rPr lang="en-US" b="1" dirty="0">
                              <a:solidFill>
                                <a:srgbClr val="FF0000"/>
                              </a:solidFill>
                            </a:rPr>
                            <a:t>74,07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218026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Content Placeholder 8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503668908"/>
                  </p:ext>
                </p:extLst>
              </p:nvPr>
            </p:nvGraphicFramePr>
            <p:xfrm>
              <a:off x="457201" y="2402920"/>
              <a:ext cx="10358850" cy="41398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18342">
                      <a:extLst>
                        <a:ext uri="{9D8B030D-6E8A-4147-A177-3AD203B41FA5}">
                          <a16:colId xmlns:a16="http://schemas.microsoft.com/office/drawing/2014/main" val="2452824874"/>
                        </a:ext>
                      </a:extLst>
                    </a:gridCol>
                    <a:gridCol w="991970">
                      <a:extLst>
                        <a:ext uri="{9D8B030D-6E8A-4147-A177-3AD203B41FA5}">
                          <a16:colId xmlns:a16="http://schemas.microsoft.com/office/drawing/2014/main" val="178085129"/>
                        </a:ext>
                      </a:extLst>
                    </a:gridCol>
                    <a:gridCol w="764451">
                      <a:extLst>
                        <a:ext uri="{9D8B030D-6E8A-4147-A177-3AD203B41FA5}">
                          <a16:colId xmlns:a16="http://schemas.microsoft.com/office/drawing/2014/main" val="2062942354"/>
                        </a:ext>
                      </a:extLst>
                    </a:gridCol>
                    <a:gridCol w="765650">
                      <a:extLst>
                        <a:ext uri="{9D8B030D-6E8A-4147-A177-3AD203B41FA5}">
                          <a16:colId xmlns:a16="http://schemas.microsoft.com/office/drawing/2014/main" val="1104169564"/>
                        </a:ext>
                      </a:extLst>
                    </a:gridCol>
                    <a:gridCol w="1016252">
                      <a:extLst>
                        <a:ext uri="{9D8B030D-6E8A-4147-A177-3AD203B41FA5}">
                          <a16:colId xmlns:a16="http://schemas.microsoft.com/office/drawing/2014/main" val="4103654103"/>
                        </a:ext>
                      </a:extLst>
                    </a:gridCol>
                    <a:gridCol w="836023">
                      <a:extLst>
                        <a:ext uri="{9D8B030D-6E8A-4147-A177-3AD203B41FA5}">
                          <a16:colId xmlns:a16="http://schemas.microsoft.com/office/drawing/2014/main" val="3467881548"/>
                        </a:ext>
                      </a:extLst>
                    </a:gridCol>
                    <a:gridCol w="809897">
                      <a:extLst>
                        <a:ext uri="{9D8B030D-6E8A-4147-A177-3AD203B41FA5}">
                          <a16:colId xmlns:a16="http://schemas.microsoft.com/office/drawing/2014/main" val="439860899"/>
                        </a:ext>
                      </a:extLst>
                    </a:gridCol>
                    <a:gridCol w="940526">
                      <a:extLst>
                        <a:ext uri="{9D8B030D-6E8A-4147-A177-3AD203B41FA5}">
                          <a16:colId xmlns:a16="http://schemas.microsoft.com/office/drawing/2014/main" val="868971128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1823779772"/>
                        </a:ext>
                      </a:extLst>
                    </a:gridCol>
                    <a:gridCol w="809899">
                      <a:extLst>
                        <a:ext uri="{9D8B030D-6E8A-4147-A177-3AD203B41FA5}">
                          <a16:colId xmlns:a16="http://schemas.microsoft.com/office/drawing/2014/main" val="302076254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Nomor</a:t>
                          </a:r>
                          <a:r>
                            <a:rPr lang="en-US" baseline="0" dirty="0" smtClean="0"/>
                            <a:t> </a:t>
                          </a:r>
                          <a:r>
                            <a:rPr lang="en-US" baseline="0" dirty="0" err="1" smtClean="0"/>
                            <a:t>Responden</a:t>
                          </a:r>
                          <a:endParaRPr lang="en-US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9"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Nilai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en-US" dirty="0" err="1" smtClean="0"/>
                            <a:t>Unsur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en-US" dirty="0" err="1" smtClean="0"/>
                            <a:t>Pelayanan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5999314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U1</a:t>
                          </a:r>
                          <a:endParaRPr lang="en-US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U2</a:t>
                          </a:r>
                          <a:endParaRPr lang="en-US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U3</a:t>
                          </a:r>
                          <a:endParaRPr lang="en-US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U4</a:t>
                          </a:r>
                          <a:endParaRPr lang="en-US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U5</a:t>
                          </a:r>
                          <a:endParaRPr lang="en-US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U6</a:t>
                          </a:r>
                          <a:endParaRPr lang="en-US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U7</a:t>
                          </a:r>
                          <a:endParaRPr lang="en-US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U8</a:t>
                          </a:r>
                          <a:endParaRPr lang="en-US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U9</a:t>
                          </a:r>
                          <a:endParaRPr lang="en-US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6311875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508496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644017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527904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Total </a:t>
                          </a:r>
                          <a:r>
                            <a:rPr lang="en-US" dirty="0" err="1" smtClean="0"/>
                            <a:t>nilai</a:t>
                          </a:r>
                          <a:r>
                            <a:rPr lang="en-US" dirty="0" smtClean="0"/>
                            <a:t> per </a:t>
                          </a:r>
                          <a:r>
                            <a:rPr lang="en-US" dirty="0" err="1" smtClean="0"/>
                            <a:t>unsur</a:t>
                          </a:r>
                          <a:endParaRPr lang="en-US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</a:t>
                          </a:r>
                          <a:endParaRPr lang="en-US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12</a:t>
                          </a:r>
                          <a:endParaRPr lang="en-US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</a:t>
                          </a:r>
                          <a:endParaRPr lang="en-US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29420639"/>
                      </a:ext>
                    </a:extLst>
                  </a:tr>
                  <a:tr h="79584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56" t="-282443" r="-329219" b="-1435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45399" t="-282443" r="-701840" b="-1435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50400" t="-282443" r="-815200" b="-1435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46032" t="-282443" r="-708730" b="-1435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87425" t="-282443" r="-434731" b="-1435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16058" t="-282443" r="-429927" b="-1435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40602" t="-282443" r="-342857" b="-1435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12338" t="-282443" r="-196104" b="-1435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51515" t="-282443" r="-83030" b="-1435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80451" t="-282443" r="-3008" b="-1435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78760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Total </a:t>
                          </a:r>
                          <a:r>
                            <a:rPr lang="en-US" dirty="0" err="1" smtClean="0"/>
                            <a:t>nilai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en-US" dirty="0" err="1" smtClean="0"/>
                            <a:t>semua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en-US" dirty="0" err="1" smtClean="0"/>
                            <a:t>unsur</a:t>
                          </a:r>
                          <a:endParaRPr lang="en-US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9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8+9+6+10+12+9+7+10+9 </a:t>
                          </a:r>
                          <a:r>
                            <a:rPr lang="en-US" dirty="0" smtClean="0"/>
                            <a:t>= </a:t>
                          </a:r>
                          <a:r>
                            <a:rPr lang="en-US" dirty="0" smtClean="0"/>
                            <a:t>80</a:t>
                          </a:r>
                          <a:endParaRPr lang="en-US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23003587"/>
                      </a:ext>
                    </a:extLst>
                  </a:tr>
                  <a:tr h="7480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56" t="-456911" r="-329219" b="-3252"/>
                          </a:stretch>
                        </a:blipFill>
                      </a:tcPr>
                    </a:tc>
                    <a:tc gridSpan="9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698" t="-456911" r="-307" b="-325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21802637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8" name="Group 7"/>
          <p:cNvGrpSpPr/>
          <p:nvPr/>
        </p:nvGrpSpPr>
        <p:grpSpPr>
          <a:xfrm>
            <a:off x="0" y="0"/>
            <a:ext cx="11795760" cy="780443"/>
            <a:chOff x="0" y="0"/>
            <a:chExt cx="8785225" cy="780443"/>
          </a:xfrm>
        </p:grpSpPr>
        <p:sp>
          <p:nvSpPr>
            <p:cNvPr id="4" name="Straight Connector 3"/>
            <p:cNvSpPr/>
            <p:nvPr/>
          </p:nvSpPr>
          <p:spPr>
            <a:xfrm>
              <a:off x="0" y="780443"/>
              <a:ext cx="8785225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5" name="Group 4"/>
            <p:cNvGrpSpPr/>
            <p:nvPr/>
          </p:nvGrpSpPr>
          <p:grpSpPr>
            <a:xfrm>
              <a:off x="0" y="0"/>
              <a:ext cx="2284158" cy="780442"/>
              <a:chOff x="0" y="1641778"/>
              <a:chExt cx="2284158" cy="780442"/>
            </a:xfrm>
          </p:grpSpPr>
          <p:sp>
            <p:nvSpPr>
              <p:cNvPr id="6" name="Round Same Side Corner Rectangle 5"/>
              <p:cNvSpPr/>
              <p:nvPr/>
            </p:nvSpPr>
            <p:spPr>
              <a:xfrm>
                <a:off x="0" y="1641778"/>
                <a:ext cx="2284158" cy="780442"/>
              </a:xfrm>
              <a:prstGeom prst="round2SameRect">
                <a:avLst>
                  <a:gd name="adj1" fmla="val 16670"/>
                  <a:gd name="adj2" fmla="val 0"/>
                </a:avLst>
              </a:prstGeom>
            </p:spPr>
            <p:style>
              <a:lnRef idx="2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Round Same Side Corner Rectangle 5"/>
              <p:cNvSpPr txBox="1"/>
              <p:nvPr/>
            </p:nvSpPr>
            <p:spPr>
              <a:xfrm>
                <a:off x="38105" y="1679883"/>
                <a:ext cx="2207948" cy="74233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d-ID" sz="1600" b="1" kern="1200" dirty="0">
                    <a:latin typeface="Arial" charset="0"/>
                    <a:cs typeface="Arial" charset="0"/>
                  </a:rPr>
                  <a:t>3. </a:t>
                </a:r>
                <a:r>
                  <a:rPr lang="en-US" sz="1600" b="1" kern="1200" dirty="0">
                    <a:latin typeface="Arial" charset="0"/>
                    <a:cs typeface="Arial" charset="0"/>
                  </a:rPr>
                  <a:t>PENGOLAHAN DATA</a:t>
                </a:r>
                <a:endParaRPr lang="id-ID" sz="1600" kern="1200" dirty="0"/>
              </a:p>
            </p:txBody>
          </p:sp>
        </p:grpSp>
      </p:grpSp>
      <p:sp>
        <p:nvSpPr>
          <p:cNvPr id="11" name="Line Callout 2 10"/>
          <p:cNvSpPr/>
          <p:nvPr/>
        </p:nvSpPr>
        <p:spPr>
          <a:xfrm>
            <a:off x="10829114" y="4297683"/>
            <a:ext cx="1149532" cy="418012"/>
          </a:xfrm>
          <a:prstGeom prst="borderCallout2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Interval 0-4</a:t>
            </a:r>
          </a:p>
        </p:txBody>
      </p:sp>
      <p:sp>
        <p:nvSpPr>
          <p:cNvPr id="12" name="Line Callout 2 11"/>
          <p:cNvSpPr/>
          <p:nvPr/>
        </p:nvSpPr>
        <p:spPr>
          <a:xfrm>
            <a:off x="10829114" y="5468986"/>
            <a:ext cx="1149532" cy="487680"/>
          </a:xfrm>
          <a:prstGeom prst="borderCallout2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Interval 0-100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072324"/>
              </p:ext>
            </p:extLst>
          </p:nvPr>
        </p:nvGraphicFramePr>
        <p:xfrm>
          <a:off x="4886440" y="915426"/>
          <a:ext cx="3225594" cy="1352511"/>
        </p:xfrm>
        <a:graphic>
          <a:graphicData uri="http://schemas.openxmlformats.org/drawingml/2006/table">
            <a:tbl>
              <a:tblPr/>
              <a:tblGrid>
                <a:gridCol w="861217">
                  <a:extLst>
                    <a:ext uri="{9D8B030D-6E8A-4147-A177-3AD203B41FA5}">
                      <a16:colId xmlns:a16="http://schemas.microsoft.com/office/drawing/2014/main" val="1416337795"/>
                    </a:ext>
                  </a:extLst>
                </a:gridCol>
                <a:gridCol w="2364377">
                  <a:extLst>
                    <a:ext uri="{9D8B030D-6E8A-4147-A177-3AD203B41FA5}">
                      <a16:colId xmlns:a16="http://schemas.microsoft.com/office/drawing/2014/main" val="3134071142"/>
                    </a:ext>
                  </a:extLst>
                </a:gridCol>
              </a:tblGrid>
              <a:tr h="271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KODE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36007" marB="360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UNSUR PELAYANAN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0" marR="72000" marT="36007" marB="360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270098"/>
                  </a:ext>
                </a:extLst>
              </a:tr>
              <a:tr h="2650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SimSun" pitchFamily="2" charset="-122"/>
                          <a:cs typeface="Arial" charset="0"/>
                        </a:rPr>
                        <a:t>U1</a:t>
                      </a: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L="72000" marR="72000" marT="36007" marB="360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Persyaratan</a:t>
                      </a: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L="72000" marR="72000" marT="36007" marB="360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688793"/>
                  </a:ext>
                </a:extLst>
              </a:tr>
              <a:tr h="2650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SimSun" pitchFamily="2" charset="-122"/>
                          <a:cs typeface="Arial" charset="0"/>
                        </a:rPr>
                        <a:t>U2</a:t>
                      </a: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L="72000" marR="72000" marT="36007" marB="360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SimSun" pitchFamily="2" charset="-122"/>
                          <a:cs typeface="Arial" charset="0"/>
                        </a:rPr>
                        <a:t>Prosedur</a:t>
                      </a: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SimSun" pitchFamily="2" charset="-122"/>
                          <a:cs typeface="Arial" charset="0"/>
                        </a:rPr>
                        <a:t>  </a:t>
                      </a:r>
                      <a:r>
                        <a:rPr kumimoji="0" 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SimSun" pitchFamily="2" charset="-122"/>
                          <a:cs typeface="Arial" charset="0"/>
                        </a:rPr>
                        <a:t>pelayanan</a:t>
                      </a: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L="72000" marR="72000" marT="36007" marB="360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718260"/>
                  </a:ext>
                </a:extLst>
              </a:tr>
              <a:tr h="2650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SimSun" pitchFamily="2" charset="-122"/>
                          <a:cs typeface="Arial" charset="0"/>
                        </a:rPr>
                        <a:t>U3</a:t>
                      </a: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L="72000" marR="72000" marT="36007" marB="360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SimSun" pitchFamily="2" charset="-122"/>
                          <a:cs typeface="Arial" charset="0"/>
                        </a:rPr>
                        <a:t>Sarana</a:t>
                      </a: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SimSun" pitchFamily="2" charset="-122"/>
                          <a:cs typeface="Arial" charset="0"/>
                        </a:rPr>
                        <a:t> </a:t>
                      </a:r>
                      <a:r>
                        <a:rPr kumimoji="0" 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SimSun" pitchFamily="2" charset="-122"/>
                          <a:cs typeface="Arial" charset="0"/>
                        </a:rPr>
                        <a:t>dan</a:t>
                      </a: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SimSun" pitchFamily="2" charset="-122"/>
                          <a:cs typeface="Arial" charset="0"/>
                        </a:rPr>
                        <a:t> </a:t>
                      </a:r>
                      <a:r>
                        <a:rPr kumimoji="0" 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SimSun" pitchFamily="2" charset="-122"/>
                          <a:cs typeface="Arial" charset="0"/>
                        </a:rPr>
                        <a:t>Prasarana</a:t>
                      </a: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L="72000" marR="72000" marT="36007" marB="360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886395"/>
                  </a:ext>
                </a:extLst>
              </a:tr>
              <a:tr h="2650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SimSun" pitchFamily="2" charset="-122"/>
                          <a:cs typeface="Arial" charset="0"/>
                        </a:rPr>
                        <a:t>U4</a:t>
                      </a: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L="72000" marR="72000" marT="36007" marB="360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SimSun" pitchFamily="2" charset="-122"/>
                          <a:cs typeface="Arial" charset="0"/>
                        </a:rPr>
                        <a:t>Biaya</a:t>
                      </a: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SimSun" pitchFamily="2" charset="-122"/>
                          <a:cs typeface="Arial" charset="0"/>
                        </a:rPr>
                        <a:t>/</a:t>
                      </a:r>
                      <a:r>
                        <a:rPr kumimoji="0" 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SimSun" pitchFamily="2" charset="-122"/>
                          <a:cs typeface="Arial" charset="0"/>
                        </a:rPr>
                        <a:t>Tarif</a:t>
                      </a: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SimSun" pitchFamily="2" charset="-122"/>
                          <a:cs typeface="Arial" charset="0"/>
                        </a:rPr>
                        <a:t> </a:t>
                      </a:r>
                      <a:r>
                        <a:rPr kumimoji="0" 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SimSun" pitchFamily="2" charset="-122"/>
                          <a:cs typeface="Arial" charset="0"/>
                        </a:rPr>
                        <a:t>pelayanan</a:t>
                      </a: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L="72000" marR="72000" marT="36007" marB="360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424334"/>
                  </a:ext>
                </a:extLst>
              </a:tr>
            </a:tbl>
          </a:graphicData>
        </a:graphic>
      </p:graphicFrame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33249" y="1045612"/>
            <a:ext cx="43608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id-ID" sz="1600" b="1" dirty="0" err="1">
                <a:solidFill>
                  <a:srgbClr val="F00082"/>
                </a:solidFill>
                <a:latin typeface="Arial Black" panose="020B0A04020102020204" pitchFamily="34" charset="0"/>
                <a:ea typeface="SimSun" panose="02010600030101010101" pitchFamily="2" charset="-122"/>
              </a:rPr>
              <a:t>Contoh</a:t>
            </a:r>
            <a:r>
              <a:rPr lang="en-US" altLang="id-ID" sz="1600" b="1" dirty="0">
                <a:solidFill>
                  <a:srgbClr val="F00082"/>
                </a:solidFill>
                <a:latin typeface="Arial Black" panose="020B0A04020102020204" pitchFamily="34" charset="0"/>
                <a:ea typeface="SimSun" panose="02010600030101010101" pitchFamily="2" charset="-122"/>
              </a:rPr>
              <a:t>:</a:t>
            </a:r>
            <a:endParaRPr lang="en-US" altLang="id-ID" sz="1600" b="1" dirty="0">
              <a:solidFill>
                <a:srgbClr val="F00082"/>
              </a:solidFill>
              <a:latin typeface="Arial Black" panose="020B0A04020102020204" pitchFamily="34" charset="0"/>
            </a:endParaRPr>
          </a:p>
          <a:p>
            <a:pPr algn="just"/>
            <a:r>
              <a:rPr lang="en-US" altLang="id-ID" sz="1600" b="1" dirty="0" err="1">
                <a:solidFill>
                  <a:srgbClr val="F00082"/>
                </a:solidFill>
                <a:latin typeface="Arial Black" panose="020B0A04020102020204" pitchFamily="34" charset="0"/>
                <a:ea typeface="SimSun" panose="02010600030101010101" pitchFamily="2" charset="-122"/>
              </a:rPr>
              <a:t>Apabila</a:t>
            </a:r>
            <a:r>
              <a:rPr lang="en-US" altLang="id-ID" sz="1600" b="1" dirty="0">
                <a:solidFill>
                  <a:srgbClr val="F00082"/>
                </a:solidFill>
                <a:latin typeface="Arial Black" panose="020B0A04020102020204" pitchFamily="34" charset="0"/>
                <a:ea typeface="SimSun" panose="02010600030101010101" pitchFamily="2" charset="-122"/>
              </a:rPr>
              <a:t> </a:t>
            </a:r>
            <a:r>
              <a:rPr lang="en-US" altLang="id-ID" sz="1600" b="1" dirty="0" err="1">
                <a:solidFill>
                  <a:srgbClr val="F00082"/>
                </a:solidFill>
                <a:latin typeface="Arial Black" panose="020B0A04020102020204" pitchFamily="34" charset="0"/>
                <a:ea typeface="SimSun" panose="02010600030101010101" pitchFamily="2" charset="-122"/>
              </a:rPr>
              <a:t>diketahui</a:t>
            </a:r>
            <a:r>
              <a:rPr lang="en-US" altLang="id-ID" sz="1600" b="1" dirty="0">
                <a:solidFill>
                  <a:srgbClr val="F00082"/>
                </a:solidFill>
                <a:latin typeface="Arial Black" panose="020B0A04020102020204" pitchFamily="34" charset="0"/>
                <a:ea typeface="SimSun" panose="02010600030101010101" pitchFamily="2" charset="-122"/>
              </a:rPr>
              <a:t> </a:t>
            </a:r>
            <a:r>
              <a:rPr lang="en-US" altLang="id-ID" sz="1600" b="1" dirty="0" err="1">
                <a:solidFill>
                  <a:srgbClr val="F00082"/>
                </a:solidFill>
                <a:latin typeface="Arial Black" panose="020B0A04020102020204" pitchFamily="34" charset="0"/>
                <a:ea typeface="SimSun" panose="02010600030101010101" pitchFamily="2" charset="-122"/>
              </a:rPr>
              <a:t>pelaksanaan</a:t>
            </a:r>
            <a:r>
              <a:rPr lang="en-US" altLang="id-ID" sz="1600" b="1" dirty="0">
                <a:solidFill>
                  <a:srgbClr val="F00082"/>
                </a:solidFill>
                <a:latin typeface="Arial Black" panose="020B0A04020102020204" pitchFamily="34" charset="0"/>
                <a:ea typeface="SimSun" panose="02010600030101010101" pitchFamily="2" charset="-122"/>
              </a:rPr>
              <a:t> SKM </a:t>
            </a:r>
            <a:r>
              <a:rPr lang="en-US" altLang="id-ID" sz="1600" b="1" dirty="0" err="1">
                <a:solidFill>
                  <a:srgbClr val="F00082"/>
                </a:solidFill>
                <a:latin typeface="Arial Black" panose="020B0A04020102020204" pitchFamily="34" charset="0"/>
                <a:ea typeface="SimSun" panose="02010600030101010101" pitchFamily="2" charset="-122"/>
              </a:rPr>
              <a:t>suatu</a:t>
            </a:r>
            <a:r>
              <a:rPr lang="en-US" altLang="id-ID" sz="1600" b="1" dirty="0">
                <a:solidFill>
                  <a:srgbClr val="F00082"/>
                </a:solidFill>
                <a:latin typeface="Arial Black" panose="020B0A04020102020204" pitchFamily="34" charset="0"/>
                <a:ea typeface="SimSun" panose="02010600030101010101" pitchFamily="2" charset="-122"/>
              </a:rPr>
              <a:t> unit </a:t>
            </a:r>
            <a:r>
              <a:rPr lang="en-US" altLang="id-ID" sz="1600" b="1" dirty="0" err="1">
                <a:solidFill>
                  <a:srgbClr val="F00082"/>
                </a:solidFill>
                <a:latin typeface="Arial Black" panose="020B0A04020102020204" pitchFamily="34" charset="0"/>
                <a:ea typeface="SimSun" panose="02010600030101010101" pitchFamily="2" charset="-122"/>
              </a:rPr>
              <a:t>pelayanan</a:t>
            </a:r>
            <a:r>
              <a:rPr lang="en-US" altLang="id-ID" sz="1600" b="1" dirty="0">
                <a:solidFill>
                  <a:srgbClr val="F00082"/>
                </a:solidFill>
                <a:latin typeface="Arial Black" panose="020B0A04020102020204" pitchFamily="34" charset="0"/>
                <a:ea typeface="SimSun" panose="02010600030101010101" pitchFamily="2" charset="-122"/>
              </a:rPr>
              <a:t> </a:t>
            </a:r>
            <a:r>
              <a:rPr lang="en-US" altLang="id-ID" sz="1600" b="1" dirty="0" err="1">
                <a:solidFill>
                  <a:srgbClr val="F00082"/>
                </a:solidFill>
                <a:latin typeface="Arial Black" panose="020B0A04020102020204" pitchFamily="34" charset="0"/>
                <a:ea typeface="SimSun" panose="02010600030101010101" pitchFamily="2" charset="-122"/>
              </a:rPr>
              <a:t>menggunakan</a:t>
            </a:r>
            <a:r>
              <a:rPr lang="en-US" altLang="id-ID" sz="1600" b="1" dirty="0">
                <a:solidFill>
                  <a:srgbClr val="F00082"/>
                </a:solidFill>
                <a:latin typeface="Arial Black" panose="020B0A04020102020204" pitchFamily="34" charset="0"/>
                <a:ea typeface="SimSun" panose="02010600030101010101" pitchFamily="2" charset="-122"/>
              </a:rPr>
              <a:t> </a:t>
            </a:r>
            <a:r>
              <a:rPr lang="en-US" altLang="id-ID" sz="1600" b="1" dirty="0" err="1">
                <a:solidFill>
                  <a:srgbClr val="F00082"/>
                </a:solidFill>
                <a:latin typeface="Arial Black" panose="020B0A04020102020204" pitchFamily="34" charset="0"/>
                <a:ea typeface="SimSun" panose="02010600030101010101" pitchFamily="2" charset="-122"/>
              </a:rPr>
              <a:t>unsur</a:t>
            </a:r>
            <a:r>
              <a:rPr lang="en-US" altLang="id-ID" sz="1600" b="1" dirty="0">
                <a:solidFill>
                  <a:srgbClr val="F00082"/>
                </a:solidFill>
                <a:latin typeface="Arial Black" panose="020B0A04020102020204" pitchFamily="34" charset="0"/>
                <a:ea typeface="SimSun" panose="02010600030101010101" pitchFamily="2" charset="-122"/>
              </a:rPr>
              <a:t> </a:t>
            </a:r>
            <a:r>
              <a:rPr lang="en-US" altLang="id-ID" sz="1600" b="1" dirty="0" err="1">
                <a:solidFill>
                  <a:srgbClr val="F00082"/>
                </a:solidFill>
                <a:latin typeface="Arial Black" panose="020B0A04020102020204" pitchFamily="34" charset="0"/>
                <a:ea typeface="SimSun" panose="02010600030101010101" pitchFamily="2" charset="-122"/>
              </a:rPr>
              <a:t>sebagaimana</a:t>
            </a:r>
            <a:r>
              <a:rPr lang="en-US" altLang="id-ID" sz="1600" b="1" dirty="0">
                <a:solidFill>
                  <a:srgbClr val="F00082"/>
                </a:solidFill>
                <a:latin typeface="Arial Black" panose="020B0A04020102020204" pitchFamily="34" charset="0"/>
                <a:ea typeface="SimSun" panose="02010600030101010101" pitchFamily="2" charset="-122"/>
              </a:rPr>
              <a:t>  </a:t>
            </a:r>
            <a:r>
              <a:rPr lang="en-US" altLang="id-ID" sz="1600" b="1" dirty="0" err="1">
                <a:solidFill>
                  <a:srgbClr val="F00082"/>
                </a:solidFill>
                <a:latin typeface="Arial Black" panose="020B0A04020102020204" pitchFamily="34" charset="0"/>
                <a:ea typeface="SimSun" panose="02010600030101010101" pitchFamily="2" charset="-122"/>
              </a:rPr>
              <a:t>tabel</a:t>
            </a:r>
            <a:r>
              <a:rPr lang="en-US" altLang="id-ID" sz="1600" b="1" dirty="0">
                <a:solidFill>
                  <a:srgbClr val="F00082"/>
                </a:solidFill>
                <a:latin typeface="Arial Black" panose="020B0A04020102020204" pitchFamily="34" charset="0"/>
                <a:ea typeface="SimSun" panose="02010600030101010101" pitchFamily="2" charset="-122"/>
              </a:rPr>
              <a:t> </a:t>
            </a:r>
            <a:r>
              <a:rPr lang="en-US" altLang="id-ID" sz="1600" b="1" dirty="0" err="1">
                <a:solidFill>
                  <a:srgbClr val="F00082"/>
                </a:solidFill>
                <a:latin typeface="Arial Black" panose="020B0A04020102020204" pitchFamily="34" charset="0"/>
                <a:ea typeface="SimSun" panose="02010600030101010101" pitchFamily="2" charset="-122"/>
              </a:rPr>
              <a:t>berikut</a:t>
            </a:r>
            <a:r>
              <a:rPr lang="en-US" altLang="id-ID" sz="1600" b="1" dirty="0">
                <a:solidFill>
                  <a:srgbClr val="F00082"/>
                </a:solidFill>
                <a:latin typeface="Arial Black" panose="020B0A04020102020204" pitchFamily="34" charset="0"/>
                <a:ea typeface="SimSun" panose="02010600030101010101" pitchFamily="2" charset="-122"/>
              </a:rPr>
              <a:t> :</a:t>
            </a:r>
            <a:endParaRPr lang="en-US" altLang="id-ID" sz="1600" b="1" dirty="0">
              <a:solidFill>
                <a:srgbClr val="F00082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303983"/>
              </p:ext>
            </p:extLst>
          </p:nvPr>
        </p:nvGraphicFramePr>
        <p:xfrm>
          <a:off x="8243593" y="915426"/>
          <a:ext cx="3225594" cy="1350670"/>
        </p:xfrm>
        <a:graphic>
          <a:graphicData uri="http://schemas.openxmlformats.org/drawingml/2006/table">
            <a:tbl>
              <a:tblPr/>
              <a:tblGrid>
                <a:gridCol w="861217">
                  <a:extLst>
                    <a:ext uri="{9D8B030D-6E8A-4147-A177-3AD203B41FA5}">
                      <a16:colId xmlns:a16="http://schemas.microsoft.com/office/drawing/2014/main" val="1416337795"/>
                    </a:ext>
                  </a:extLst>
                </a:gridCol>
                <a:gridCol w="2364377">
                  <a:extLst>
                    <a:ext uri="{9D8B030D-6E8A-4147-A177-3AD203B41FA5}">
                      <a16:colId xmlns:a16="http://schemas.microsoft.com/office/drawing/2014/main" val="3134071142"/>
                    </a:ext>
                  </a:extLst>
                </a:gridCol>
              </a:tblGrid>
              <a:tr h="2650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SimSun" pitchFamily="2" charset="-122"/>
                          <a:cs typeface="Arial" charset="0"/>
                        </a:rPr>
                        <a:t>U5</a:t>
                      </a: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L="72000" marR="72000" marT="36007" marB="360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SimSun" pitchFamily="2" charset="-122"/>
                          <a:cs typeface="Arial" charset="0"/>
                        </a:rPr>
                        <a:t>Produk</a:t>
                      </a: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SimSun" pitchFamily="2" charset="-122"/>
                          <a:cs typeface="Arial" charset="0"/>
                        </a:rPr>
                        <a:t> </a:t>
                      </a:r>
                      <a:r>
                        <a:rPr kumimoji="0" 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SimSun" pitchFamily="2" charset="-122"/>
                          <a:cs typeface="Arial" charset="0"/>
                        </a:rPr>
                        <a:t>pelayanan</a:t>
                      </a: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L="72000" marR="72000" marT="36007" marB="360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688793"/>
                  </a:ext>
                </a:extLst>
              </a:tr>
              <a:tr h="2650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U6</a:t>
                      </a:r>
                    </a:p>
                  </a:txBody>
                  <a:tcPr marL="72000" marR="72000" marT="36007" marB="360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Prilaku</a:t>
                      </a: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pelaksana</a:t>
                      </a: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L="72000" marR="72000" marT="36007" marB="360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356143"/>
                  </a:ext>
                </a:extLst>
              </a:tr>
              <a:tr h="2650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SimSun" pitchFamily="2" charset="-122"/>
                          <a:cs typeface="Arial" charset="0"/>
                        </a:rPr>
                        <a:t>U7</a:t>
                      </a: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L="72000" marR="72000" marT="36007" marB="360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SimSun" pitchFamily="2" charset="-122"/>
                          <a:cs typeface="Arial" charset="0"/>
                        </a:rPr>
                        <a:t>Kompetensi</a:t>
                      </a: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SimSun" pitchFamily="2" charset="-122"/>
                          <a:cs typeface="Arial" charset="0"/>
                        </a:rPr>
                        <a:t> </a:t>
                      </a:r>
                      <a:r>
                        <a:rPr kumimoji="0" 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SimSun" pitchFamily="2" charset="-122"/>
                          <a:cs typeface="Arial" charset="0"/>
                        </a:rPr>
                        <a:t>pelaksana</a:t>
                      </a: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L="72000" marR="72000" marT="36007" marB="360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718260"/>
                  </a:ext>
                </a:extLst>
              </a:tr>
              <a:tr h="2650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SimSun" pitchFamily="2" charset="-122"/>
                          <a:cs typeface="Arial" charset="0"/>
                        </a:rPr>
                        <a:t>U8</a:t>
                      </a: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L="72000" marR="72000" marT="36007" marB="360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SimSun" pitchFamily="2" charset="-122"/>
                          <a:cs typeface="Arial" charset="0"/>
                        </a:rPr>
                        <a:t>Penanganan</a:t>
                      </a: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SimSun" pitchFamily="2" charset="-122"/>
                          <a:cs typeface="Arial" charset="0"/>
                        </a:rPr>
                        <a:t> </a:t>
                      </a:r>
                      <a:r>
                        <a:rPr kumimoji="0" 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SimSun" pitchFamily="2" charset="-122"/>
                          <a:cs typeface="Arial" charset="0"/>
                        </a:rPr>
                        <a:t>pengaduan</a:t>
                      </a: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L="72000" marR="72000" marT="36007" marB="360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886395"/>
                  </a:ext>
                </a:extLst>
              </a:tr>
              <a:tr h="2650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SimSun" pitchFamily="2" charset="-122"/>
                          <a:cs typeface="Arial" charset="0"/>
                        </a:rPr>
                        <a:t>U9</a:t>
                      </a: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L="72000" marR="72000" marT="36007" marB="360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SimSun" pitchFamily="2" charset="-122"/>
                          <a:cs typeface="Arial" charset="0"/>
                        </a:rPr>
                        <a:t>Sarana</a:t>
                      </a: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SimSun" pitchFamily="2" charset="-122"/>
                          <a:cs typeface="Arial" charset="0"/>
                        </a:rPr>
                        <a:t> </a:t>
                      </a:r>
                      <a:r>
                        <a:rPr kumimoji="0" 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SimSun" pitchFamily="2" charset="-122"/>
                          <a:cs typeface="Arial" charset="0"/>
                        </a:rPr>
                        <a:t>dan</a:t>
                      </a: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SimSun" pitchFamily="2" charset="-122"/>
                          <a:cs typeface="Arial" charset="0"/>
                        </a:rPr>
                        <a:t> </a:t>
                      </a:r>
                      <a:r>
                        <a:rPr kumimoji="0" 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SimSun" pitchFamily="2" charset="-122"/>
                          <a:cs typeface="Arial" charset="0"/>
                        </a:rPr>
                        <a:t>Prasarana</a:t>
                      </a: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L="72000" marR="72000" marT="36007" marB="360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424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7777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1795760" cy="780443"/>
            <a:chOff x="0" y="0"/>
            <a:chExt cx="8785225" cy="780443"/>
          </a:xfrm>
        </p:grpSpPr>
        <p:sp>
          <p:nvSpPr>
            <p:cNvPr id="4" name="Straight Connector 3"/>
            <p:cNvSpPr/>
            <p:nvPr/>
          </p:nvSpPr>
          <p:spPr>
            <a:xfrm>
              <a:off x="0" y="780443"/>
              <a:ext cx="8785225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5" name="Group 4"/>
            <p:cNvGrpSpPr/>
            <p:nvPr/>
          </p:nvGrpSpPr>
          <p:grpSpPr>
            <a:xfrm>
              <a:off x="0" y="0"/>
              <a:ext cx="2284158" cy="780442"/>
              <a:chOff x="0" y="1641778"/>
              <a:chExt cx="2284158" cy="780442"/>
            </a:xfrm>
          </p:grpSpPr>
          <p:sp>
            <p:nvSpPr>
              <p:cNvPr id="6" name="Round Same Side Corner Rectangle 5"/>
              <p:cNvSpPr/>
              <p:nvPr/>
            </p:nvSpPr>
            <p:spPr>
              <a:xfrm>
                <a:off x="0" y="1641778"/>
                <a:ext cx="2284158" cy="780442"/>
              </a:xfrm>
              <a:prstGeom prst="round2SameRect">
                <a:avLst>
                  <a:gd name="adj1" fmla="val 16670"/>
                  <a:gd name="adj2" fmla="val 0"/>
                </a:avLst>
              </a:prstGeom>
            </p:spPr>
            <p:style>
              <a:lnRef idx="2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Round Same Side Corner Rectangle 5"/>
              <p:cNvSpPr txBox="1"/>
              <p:nvPr/>
            </p:nvSpPr>
            <p:spPr>
              <a:xfrm>
                <a:off x="38105" y="1679883"/>
                <a:ext cx="2207948" cy="74233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d-ID" sz="1600" b="1" kern="1200" dirty="0">
                    <a:latin typeface="Arial" charset="0"/>
                    <a:cs typeface="Arial" charset="0"/>
                  </a:rPr>
                  <a:t>3. </a:t>
                </a:r>
                <a:r>
                  <a:rPr lang="en-US" sz="1600" b="1" kern="1200" dirty="0">
                    <a:latin typeface="Arial" charset="0"/>
                    <a:cs typeface="Arial" charset="0"/>
                  </a:rPr>
                  <a:t>PENGOLAHAN DATA</a:t>
                </a:r>
                <a:endParaRPr lang="id-ID" sz="1600" kern="1200" dirty="0"/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853898" y="914873"/>
            <a:ext cx="5024388" cy="5773309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2"/>
          <p:cNvPicPr>
            <a:picLocks noGrp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845" y="1193319"/>
            <a:ext cx="4380923" cy="520610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ound Diagonal Corner Rectangle 14"/>
          <p:cNvSpPr/>
          <p:nvPr/>
        </p:nvSpPr>
        <p:spPr>
          <a:xfrm>
            <a:off x="7610166" y="2492157"/>
            <a:ext cx="2869885" cy="784405"/>
          </a:xfrm>
          <a:prstGeom prst="round2DiagRect">
            <a:avLst/>
          </a:prstGeom>
          <a:solidFill>
            <a:srgbClr val="F000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err="1"/>
              <a:t>Contoh</a:t>
            </a:r>
            <a:r>
              <a:rPr lang="en-US" sz="2700" b="1" dirty="0"/>
              <a:t> </a:t>
            </a:r>
            <a:r>
              <a:rPr lang="en-US" sz="2700" b="1" dirty="0" err="1"/>
              <a:t>Tabel</a:t>
            </a:r>
            <a:r>
              <a:rPr lang="en-US" sz="2700" b="1" dirty="0"/>
              <a:t> </a:t>
            </a:r>
            <a:r>
              <a:rPr lang="en-US" sz="2700" b="1" dirty="0" err="1"/>
              <a:t>Pengolahan</a:t>
            </a:r>
            <a:r>
              <a:rPr lang="en-US" sz="2700" b="1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2783180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004766" cy="780443"/>
            <a:chOff x="0" y="0"/>
            <a:chExt cx="8785225" cy="780443"/>
          </a:xfrm>
        </p:grpSpPr>
        <p:sp>
          <p:nvSpPr>
            <p:cNvPr id="4" name="Straight Connector 3"/>
            <p:cNvSpPr/>
            <p:nvPr/>
          </p:nvSpPr>
          <p:spPr>
            <a:xfrm>
              <a:off x="0" y="780443"/>
              <a:ext cx="8785225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5" name="Group 4"/>
            <p:cNvGrpSpPr/>
            <p:nvPr/>
          </p:nvGrpSpPr>
          <p:grpSpPr>
            <a:xfrm>
              <a:off x="0" y="0"/>
              <a:ext cx="2284158" cy="780442"/>
              <a:chOff x="0" y="2461243"/>
              <a:chExt cx="2284158" cy="780442"/>
            </a:xfrm>
          </p:grpSpPr>
          <p:sp>
            <p:nvSpPr>
              <p:cNvPr id="6" name="Round Same Side Corner Rectangle 5"/>
              <p:cNvSpPr/>
              <p:nvPr/>
            </p:nvSpPr>
            <p:spPr>
              <a:xfrm>
                <a:off x="0" y="2461243"/>
                <a:ext cx="2284158" cy="780442"/>
              </a:xfrm>
              <a:prstGeom prst="round2SameRect">
                <a:avLst>
                  <a:gd name="adj1" fmla="val 16670"/>
                  <a:gd name="adj2" fmla="val 0"/>
                </a:avLst>
              </a:prstGeom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Round Same Side Corner Rectangle 5"/>
              <p:cNvSpPr txBox="1"/>
              <p:nvPr/>
            </p:nvSpPr>
            <p:spPr>
              <a:xfrm>
                <a:off x="38105" y="2499348"/>
                <a:ext cx="2207948" cy="74233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d-ID" sz="1600" b="1" kern="1200" dirty="0">
                    <a:latin typeface="Arial" charset="0"/>
                    <a:cs typeface="Arial" charset="0"/>
                  </a:rPr>
                  <a:t>4. </a:t>
                </a:r>
                <a:r>
                  <a:rPr lang="en-US" sz="1600" b="1" kern="1200" dirty="0">
                    <a:latin typeface="Arial" charset="0"/>
                    <a:cs typeface="Arial" charset="0"/>
                  </a:rPr>
                  <a:t>ANALISIS HASIL/ EVALUASI HASIL SKM</a:t>
                </a:r>
                <a:endParaRPr lang="id-ID" sz="1600" kern="1200" dirty="0"/>
              </a:p>
            </p:txBody>
          </p:sp>
        </p:grpSp>
      </p:grpSp>
      <p:sp>
        <p:nvSpPr>
          <p:cNvPr id="9" name="Content Placeholder 3"/>
          <p:cNvSpPr txBox="1">
            <a:spLocks/>
          </p:cNvSpPr>
          <p:nvPr/>
        </p:nvSpPr>
        <p:spPr>
          <a:xfrm>
            <a:off x="1127760" y="1089442"/>
            <a:ext cx="9900104" cy="828892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id-ID" sz="2400" dirty="0">
                <a:solidFill>
                  <a:schemeClr val="bg1"/>
                </a:solidFill>
              </a:rPr>
              <a:t>Tabel: Nilai Persepsi, Interval </a:t>
            </a:r>
            <a:r>
              <a:rPr lang="en-US" sz="2400" dirty="0">
                <a:solidFill>
                  <a:schemeClr val="bg1"/>
                </a:solidFill>
              </a:rPr>
              <a:t>I</a:t>
            </a:r>
            <a:r>
              <a:rPr lang="id-ID" sz="2400" dirty="0">
                <a:solidFill>
                  <a:schemeClr val="bg1"/>
                </a:solidFill>
              </a:rPr>
              <a:t>KM, Konversi IKM, Mutu Pelayanan dan Kinerja Unit Pelayanan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193712"/>
              </p:ext>
            </p:extLst>
          </p:nvPr>
        </p:nvGraphicFramePr>
        <p:xfrm>
          <a:off x="2130997" y="2227332"/>
          <a:ext cx="7726082" cy="3020401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245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91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9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06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06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8355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NILAI</a:t>
                      </a: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PERSEPSI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NILAI INTERVAL</a:t>
                      </a: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/>
                        <a:t>(NI)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NILAI INTERVAL KONVERSI </a:t>
                      </a:r>
                      <a:r>
                        <a:rPr lang="id-ID" sz="1600" dirty="0"/>
                        <a:t>(NIK)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MUTU</a:t>
                      </a: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PELAYANAN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KINERJA UNIT PELAYANAN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4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/>
                        <a:t>1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/>
                        <a:t>1,00 – 2,5996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/>
                        <a:t>25,00 – 64,99</a:t>
                      </a:r>
                      <a:endParaRPr lang="en-US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/>
                        <a:t>D</a:t>
                      </a:r>
                      <a:endParaRPr lang="en-US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/>
                        <a:t>Tidak baik</a:t>
                      </a:r>
                      <a:endParaRPr lang="en-US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5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/>
                        <a:t>2</a:t>
                      </a:r>
                      <a:endParaRPr lang="en-US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/>
                        <a:t>2,60</a:t>
                      </a:r>
                      <a:r>
                        <a:rPr lang="en-US" sz="1600" dirty="0"/>
                        <a:t> – 3,064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65,00 – 76,60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C</a:t>
                      </a:r>
                      <a:endParaRPr lang="en-US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Kurang baik</a:t>
                      </a:r>
                      <a:endParaRPr lang="en-US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4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/>
                        <a:t>3</a:t>
                      </a:r>
                      <a:endParaRPr lang="en-US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/>
                        <a:t>3,06</a:t>
                      </a:r>
                      <a:r>
                        <a:rPr lang="id-ID" sz="1600"/>
                        <a:t>44</a:t>
                      </a:r>
                      <a:r>
                        <a:rPr lang="en-US" sz="1600"/>
                        <a:t> – 3,532 </a:t>
                      </a:r>
                      <a:endParaRPr lang="en-US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/>
                        <a:t>76,61 – 88,30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/>
                        <a:t>B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/>
                        <a:t>Baik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556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4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3,53</a:t>
                      </a:r>
                      <a:r>
                        <a:rPr lang="id-ID" sz="1600"/>
                        <a:t>24</a:t>
                      </a:r>
                      <a:r>
                        <a:rPr lang="en-US" sz="1600"/>
                        <a:t> – 4,00 </a:t>
                      </a:r>
                      <a:endParaRPr lang="en-US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88,31 – 100,00 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A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/>
                        <a:t>Sangat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baik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7844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004766" cy="780443"/>
            <a:chOff x="0" y="0"/>
            <a:chExt cx="8785225" cy="780443"/>
          </a:xfrm>
        </p:grpSpPr>
        <p:sp>
          <p:nvSpPr>
            <p:cNvPr id="4" name="Straight Connector 3"/>
            <p:cNvSpPr/>
            <p:nvPr/>
          </p:nvSpPr>
          <p:spPr>
            <a:xfrm>
              <a:off x="0" y="780443"/>
              <a:ext cx="8785225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5" name="Group 4"/>
            <p:cNvGrpSpPr/>
            <p:nvPr/>
          </p:nvGrpSpPr>
          <p:grpSpPr>
            <a:xfrm>
              <a:off x="0" y="0"/>
              <a:ext cx="2284158" cy="780442"/>
              <a:chOff x="0" y="2461243"/>
              <a:chExt cx="2284158" cy="780442"/>
            </a:xfrm>
          </p:grpSpPr>
          <p:sp>
            <p:nvSpPr>
              <p:cNvPr id="6" name="Round Same Side Corner Rectangle 5"/>
              <p:cNvSpPr/>
              <p:nvPr/>
            </p:nvSpPr>
            <p:spPr>
              <a:xfrm>
                <a:off x="0" y="2461243"/>
                <a:ext cx="2284158" cy="780442"/>
              </a:xfrm>
              <a:prstGeom prst="round2SameRect">
                <a:avLst>
                  <a:gd name="adj1" fmla="val 16670"/>
                  <a:gd name="adj2" fmla="val 0"/>
                </a:avLst>
              </a:prstGeom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Round Same Side Corner Rectangle 5"/>
              <p:cNvSpPr txBox="1"/>
              <p:nvPr/>
            </p:nvSpPr>
            <p:spPr>
              <a:xfrm>
                <a:off x="38105" y="2499348"/>
                <a:ext cx="2207948" cy="74233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d-ID" sz="1600" b="1" kern="1200" dirty="0">
                    <a:latin typeface="Arial" charset="0"/>
                    <a:cs typeface="Arial" charset="0"/>
                  </a:rPr>
                  <a:t>4. </a:t>
                </a:r>
                <a:r>
                  <a:rPr lang="en-US" sz="1600" b="1" kern="1200" dirty="0">
                    <a:latin typeface="Arial" charset="0"/>
                    <a:cs typeface="Arial" charset="0"/>
                  </a:rPr>
                  <a:t>ANALISIS HASIL/ EVALUASI HASIL SKM</a:t>
                </a:r>
                <a:endParaRPr lang="id-ID" sz="1600" kern="1200" dirty="0"/>
              </a:p>
            </p:txBody>
          </p:sp>
        </p:grp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242410" y="161304"/>
            <a:ext cx="8135470" cy="572462"/>
          </a:xfrm>
        </p:spPr>
        <p:txBody>
          <a:bodyPr>
            <a:noAutofit/>
          </a:bodyPr>
          <a:lstStyle/>
          <a:p>
            <a:r>
              <a:rPr lang="en-US" sz="2200" b="1" dirty="0">
                <a:solidFill>
                  <a:srgbClr val="C00000"/>
                </a:solidFill>
                <a:latin typeface="Arial Black" panose="020B0A04020102020204" pitchFamily="34" charset="0"/>
                <a:cs typeface="Aharoni" pitchFamily="2" charset="-79"/>
              </a:rPr>
              <a:t>ANALISA  HASIL  SURVEI  DAN  </a:t>
            </a:r>
            <a:br>
              <a:rPr lang="en-US" sz="2200" b="1" dirty="0">
                <a:solidFill>
                  <a:srgbClr val="C00000"/>
                </a:solidFill>
                <a:latin typeface="Arial Black" panose="020B0A04020102020204" pitchFamily="34" charset="0"/>
                <a:cs typeface="Aharoni" pitchFamily="2" charset="-79"/>
              </a:rPr>
            </a:br>
            <a:r>
              <a:rPr lang="en-US" sz="2200" b="1" dirty="0">
                <a:solidFill>
                  <a:srgbClr val="C00000"/>
                </a:solidFill>
                <a:latin typeface="Arial Black" panose="020B0A04020102020204" pitchFamily="34" charset="0"/>
                <a:cs typeface="Aharoni" pitchFamily="2" charset="-79"/>
              </a:rPr>
              <a:t>RENCANA  TINDAK  LANJUT</a:t>
            </a:r>
            <a:endParaRPr lang="en-US" sz="2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037552" y="4088672"/>
            <a:ext cx="2204858" cy="2453575"/>
          </a:xfrm>
          <a:prstGeom prst="rect">
            <a:avLst/>
          </a:prstGeom>
          <a:solidFill>
            <a:srgbClr val="F00082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d-ID" sz="1600" b="1" dirty="0">
                <a:solidFill>
                  <a:schemeClr val="bg1"/>
                </a:solidFill>
                <a:latin typeface="Corbel" pitchFamily="34" charset="0"/>
                <a:ea typeface="Arial Unicode MS" pitchFamily="34" charset="-128"/>
                <a:cs typeface="Arial Unicode MS" pitchFamily="34" charset="-128"/>
              </a:rPr>
              <a:t>Rencana tindak lanjut perbaikan dapat dilakukan dengan prioritas dimulai dari unsur yang paling buruk hasilnya dan disusun untuk jangka pendek, menengah, atau jangka panjang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80323"/>
              </p:ext>
            </p:extLst>
          </p:nvPr>
        </p:nvGraphicFramePr>
        <p:xfrm>
          <a:off x="3350897" y="3997932"/>
          <a:ext cx="7586657" cy="263505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20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12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24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89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44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11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9968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45720" marR="4572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Prioritas</a:t>
                      </a:r>
                      <a:r>
                        <a:rPr lang="en-US" sz="1400" dirty="0"/>
                        <a:t>  </a:t>
                      </a:r>
                      <a:r>
                        <a:rPr lang="en-US" sz="1400" dirty="0" err="1"/>
                        <a:t>Unsur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45720" marR="4572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Program / </a:t>
                      </a:r>
                      <a:r>
                        <a:rPr lang="en-US" sz="1400" dirty="0" err="1"/>
                        <a:t>Kegiatan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45720" marR="45720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Waktu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Penanggung</a:t>
                      </a:r>
                      <a:r>
                        <a:rPr lang="en-US" sz="1400" dirty="0"/>
                        <a:t>  </a:t>
                      </a:r>
                      <a:r>
                        <a:rPr lang="en-US" sz="1400" dirty="0" err="1"/>
                        <a:t>Jawab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389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TW I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TW II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TW III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TW IV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45720" marR="45720"/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187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U3 : </a:t>
                      </a:r>
                      <a:r>
                        <a:rPr lang="en-US" sz="1400" dirty="0" err="1"/>
                        <a:t>Sarana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Prasarana</a:t>
                      </a:r>
                      <a:r>
                        <a:rPr lang="en-US" sz="1400" baseline="0" dirty="0"/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Peningkatan</a:t>
                      </a:r>
                      <a:r>
                        <a:rPr lang="en-US" sz="1400" dirty="0"/>
                        <a:t>  </a:t>
                      </a:r>
                      <a:r>
                        <a:rPr lang="en-US" sz="1400" dirty="0" err="1"/>
                        <a:t>intensitas</a:t>
                      </a:r>
                      <a:r>
                        <a:rPr lang="en-US" sz="1400" baseline="0" dirty="0"/>
                        <a:t>  </a:t>
                      </a:r>
                      <a:r>
                        <a:rPr lang="en-US" sz="1400" baseline="0" dirty="0" err="1"/>
                        <a:t>petugas</a:t>
                      </a:r>
                      <a:r>
                        <a:rPr lang="en-US" sz="1400" baseline="0" dirty="0"/>
                        <a:t>  </a:t>
                      </a:r>
                      <a:r>
                        <a:rPr lang="en-US" sz="1400" baseline="0" dirty="0" err="1"/>
                        <a:t>untuk</a:t>
                      </a:r>
                      <a:r>
                        <a:rPr lang="en-US" sz="1400" baseline="0" dirty="0"/>
                        <a:t>  </a:t>
                      </a:r>
                      <a:r>
                        <a:rPr lang="en-US" sz="1400" baseline="0" dirty="0" err="1"/>
                        <a:t>membersihkan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√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√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√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577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Penambahan</a:t>
                      </a:r>
                      <a:r>
                        <a:rPr lang="en-US" sz="1400" baseline="0" dirty="0"/>
                        <a:t>  </a:t>
                      </a:r>
                      <a:r>
                        <a:rPr lang="en-US" sz="1400" baseline="0" dirty="0" err="1"/>
                        <a:t>jumlah</a:t>
                      </a:r>
                      <a:r>
                        <a:rPr lang="en-US" sz="1400" baseline="0" dirty="0"/>
                        <a:t>  </a:t>
                      </a:r>
                      <a:r>
                        <a:rPr lang="en-US" sz="1400" baseline="0" dirty="0" err="1"/>
                        <a:t>petugas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√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583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U7 : </a:t>
                      </a:r>
                      <a:r>
                        <a:rPr lang="en-US" sz="1400" dirty="0" err="1"/>
                        <a:t>Kompetensi</a:t>
                      </a:r>
                      <a:r>
                        <a:rPr lang="en-US" sz="1400" baseline="0" dirty="0"/>
                        <a:t>  </a:t>
                      </a:r>
                      <a:r>
                        <a:rPr lang="en-US" sz="1400" baseline="0" dirty="0" err="1"/>
                        <a:t>Pelaksana</a:t>
                      </a:r>
                      <a:endParaRPr lang="en-US" sz="14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Pemberian</a:t>
                      </a:r>
                      <a:r>
                        <a:rPr lang="en-US" sz="1400" baseline="0" dirty="0"/>
                        <a:t>  </a:t>
                      </a:r>
                      <a:r>
                        <a:rPr lang="en-US" sz="1400" baseline="0" dirty="0" err="1"/>
                        <a:t>materi</a:t>
                      </a:r>
                      <a:r>
                        <a:rPr lang="en-US" sz="1400" baseline="0" dirty="0"/>
                        <a:t> / </a:t>
                      </a:r>
                      <a:r>
                        <a:rPr lang="en-US" sz="1400" baseline="0" dirty="0" err="1"/>
                        <a:t>kursus</a:t>
                      </a:r>
                      <a:r>
                        <a:rPr lang="en-US" sz="1400" baseline="0" dirty="0"/>
                        <a:t>  </a:t>
                      </a:r>
                      <a:r>
                        <a:rPr lang="en-US" sz="1400" baseline="0" dirty="0" err="1"/>
                        <a:t>terkait</a:t>
                      </a:r>
                      <a:r>
                        <a:rPr lang="en-US" sz="1400" baseline="0" dirty="0"/>
                        <a:t>…..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√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√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Content Placeholder 8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29255271"/>
                  </p:ext>
                </p:extLst>
              </p:nvPr>
            </p:nvGraphicFramePr>
            <p:xfrm>
              <a:off x="1067212" y="860504"/>
              <a:ext cx="9870342" cy="3037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18342">
                      <a:extLst>
                        <a:ext uri="{9D8B030D-6E8A-4147-A177-3AD203B41FA5}">
                          <a16:colId xmlns:a16="http://schemas.microsoft.com/office/drawing/2014/main" val="2452824874"/>
                        </a:ext>
                      </a:extLst>
                    </a:gridCol>
                    <a:gridCol w="828000">
                      <a:extLst>
                        <a:ext uri="{9D8B030D-6E8A-4147-A177-3AD203B41FA5}">
                          <a16:colId xmlns:a16="http://schemas.microsoft.com/office/drawing/2014/main" val="178085129"/>
                        </a:ext>
                      </a:extLst>
                    </a:gridCol>
                    <a:gridCol w="828000">
                      <a:extLst>
                        <a:ext uri="{9D8B030D-6E8A-4147-A177-3AD203B41FA5}">
                          <a16:colId xmlns:a16="http://schemas.microsoft.com/office/drawing/2014/main" val="2062942354"/>
                        </a:ext>
                      </a:extLst>
                    </a:gridCol>
                    <a:gridCol w="828000">
                      <a:extLst>
                        <a:ext uri="{9D8B030D-6E8A-4147-A177-3AD203B41FA5}">
                          <a16:colId xmlns:a16="http://schemas.microsoft.com/office/drawing/2014/main" val="1104169564"/>
                        </a:ext>
                      </a:extLst>
                    </a:gridCol>
                    <a:gridCol w="828000">
                      <a:extLst>
                        <a:ext uri="{9D8B030D-6E8A-4147-A177-3AD203B41FA5}">
                          <a16:colId xmlns:a16="http://schemas.microsoft.com/office/drawing/2014/main" val="4103654103"/>
                        </a:ext>
                      </a:extLst>
                    </a:gridCol>
                    <a:gridCol w="828000">
                      <a:extLst>
                        <a:ext uri="{9D8B030D-6E8A-4147-A177-3AD203B41FA5}">
                          <a16:colId xmlns:a16="http://schemas.microsoft.com/office/drawing/2014/main" val="3467881548"/>
                        </a:ext>
                      </a:extLst>
                    </a:gridCol>
                    <a:gridCol w="828000">
                      <a:extLst>
                        <a:ext uri="{9D8B030D-6E8A-4147-A177-3AD203B41FA5}">
                          <a16:colId xmlns:a16="http://schemas.microsoft.com/office/drawing/2014/main" val="439860899"/>
                        </a:ext>
                      </a:extLst>
                    </a:gridCol>
                    <a:gridCol w="828000">
                      <a:extLst>
                        <a:ext uri="{9D8B030D-6E8A-4147-A177-3AD203B41FA5}">
                          <a16:colId xmlns:a16="http://schemas.microsoft.com/office/drawing/2014/main" val="868971128"/>
                        </a:ext>
                      </a:extLst>
                    </a:gridCol>
                    <a:gridCol w="828000">
                      <a:extLst>
                        <a:ext uri="{9D8B030D-6E8A-4147-A177-3AD203B41FA5}">
                          <a16:colId xmlns:a16="http://schemas.microsoft.com/office/drawing/2014/main" val="1823779772"/>
                        </a:ext>
                      </a:extLst>
                    </a:gridCol>
                    <a:gridCol w="828000">
                      <a:extLst>
                        <a:ext uri="{9D8B030D-6E8A-4147-A177-3AD203B41FA5}">
                          <a16:colId xmlns:a16="http://schemas.microsoft.com/office/drawing/2014/main" val="302076254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Nomor</a:t>
                          </a:r>
                          <a:r>
                            <a:rPr lang="en-US" baseline="0" dirty="0"/>
                            <a:t> </a:t>
                          </a:r>
                          <a:r>
                            <a:rPr lang="en-US" baseline="0" dirty="0" err="1"/>
                            <a:t>Responden</a:t>
                          </a:r>
                          <a:endParaRPr lang="en-US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9"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Nilai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Unsur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Pelayanan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5999314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U1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U2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U3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U4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U5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U6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U7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U8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U9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6311875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/>
                            <a:t>IKM per </a:t>
                          </a:r>
                          <a:r>
                            <a:rPr lang="en-US" b="1" dirty="0" err="1"/>
                            <a:t>unsur</a:t>
                          </a:r>
                          <a:endParaRPr lang="en-US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1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𝟔𝟕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1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1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1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1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1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1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1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1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1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878760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Mutu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kinerja</a:t>
                          </a:r>
                          <a:endParaRPr lang="en-US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kern="1200" dirty="0">
                              <a:solidFill>
                                <a:srgbClr val="7030A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kern="1200" dirty="0">
                              <a:solidFill>
                                <a:srgbClr val="7030A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kern="1200" dirty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kern="1200" dirty="0">
                              <a:solidFill>
                                <a:srgbClr val="7030A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kern="1200" dirty="0">
                              <a:solidFill>
                                <a:srgbClr val="7030A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kern="1200" dirty="0">
                              <a:solidFill>
                                <a:srgbClr val="7030A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kern="1200" dirty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kern="1200" dirty="0">
                              <a:solidFill>
                                <a:srgbClr val="7030A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kern="1200" dirty="0">
                              <a:solidFill>
                                <a:srgbClr val="7030A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949948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/>
                            <a:t>Prioritas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peningkatan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kualitas</a:t>
                          </a:r>
                          <a:r>
                            <a:rPr lang="en-US" dirty="0"/>
                            <a:t> </a:t>
                          </a:r>
                          <a:r>
                            <a:rPr lang="en-US" dirty="0" err="1"/>
                            <a:t>pelayanan</a:t>
                          </a:r>
                          <a:endParaRPr lang="en-US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err="1">
                              <a:solidFill>
                                <a:srgbClr val="7030A0"/>
                              </a:solidFill>
                            </a:rPr>
                            <a:t>Prioritas</a:t>
                          </a:r>
                          <a:r>
                            <a:rPr lang="en-US" sz="1400" b="1" dirty="0">
                              <a:solidFill>
                                <a:srgbClr val="7030A0"/>
                              </a:solidFill>
                            </a:rPr>
                            <a:t> 3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err="1">
                              <a:solidFill>
                                <a:srgbClr val="7030A0"/>
                              </a:solidFill>
                            </a:rPr>
                            <a:t>Prioritas</a:t>
                          </a:r>
                          <a:r>
                            <a:rPr lang="en-US" sz="1400" b="1" dirty="0">
                              <a:solidFill>
                                <a:srgbClr val="7030A0"/>
                              </a:solidFill>
                            </a:rPr>
                            <a:t> 4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u="sng" dirty="0" err="1">
                              <a:solidFill>
                                <a:srgbClr val="7030A0"/>
                              </a:solidFill>
                            </a:rPr>
                            <a:t>Prioritas</a:t>
                          </a:r>
                          <a:r>
                            <a:rPr lang="en-US" sz="1400" b="1" u="sng" dirty="0">
                              <a:solidFill>
                                <a:srgbClr val="7030A0"/>
                              </a:solidFill>
                            </a:rPr>
                            <a:t> 1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err="1">
                              <a:solidFill>
                                <a:srgbClr val="7030A0"/>
                              </a:solidFill>
                            </a:rPr>
                            <a:t>Prioritas</a:t>
                          </a:r>
                          <a:r>
                            <a:rPr lang="en-US" sz="1400" b="1" dirty="0">
                              <a:solidFill>
                                <a:srgbClr val="7030A0"/>
                              </a:solidFill>
                            </a:rPr>
                            <a:t> 5</a:t>
                          </a:r>
                          <a:endParaRPr 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err="1">
                              <a:solidFill>
                                <a:srgbClr val="7030A0"/>
                              </a:solidFill>
                            </a:rPr>
                            <a:t>Prioritas</a:t>
                          </a:r>
                          <a:r>
                            <a:rPr lang="en-US" sz="1400" b="1" dirty="0">
                              <a:solidFill>
                                <a:srgbClr val="7030A0"/>
                              </a:solidFill>
                            </a:rPr>
                            <a:t> 6</a:t>
                          </a:r>
                          <a:endParaRPr 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err="1">
                              <a:solidFill>
                                <a:srgbClr val="7030A0"/>
                              </a:solidFill>
                            </a:rPr>
                            <a:t>Prioritas</a:t>
                          </a:r>
                          <a:r>
                            <a:rPr lang="en-US" sz="1400" b="1" dirty="0">
                              <a:solidFill>
                                <a:srgbClr val="7030A0"/>
                              </a:solidFill>
                            </a:rPr>
                            <a:t> 4</a:t>
                          </a:r>
                          <a:endParaRPr 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u="sng" dirty="0" err="1">
                              <a:solidFill>
                                <a:srgbClr val="7030A0"/>
                              </a:solidFill>
                            </a:rPr>
                            <a:t>Prioritas</a:t>
                          </a:r>
                          <a:r>
                            <a:rPr lang="en-US" sz="1400" b="1" u="sng" dirty="0">
                              <a:solidFill>
                                <a:srgbClr val="7030A0"/>
                              </a:solidFill>
                            </a:rPr>
                            <a:t> 2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err="1">
                              <a:solidFill>
                                <a:srgbClr val="7030A0"/>
                              </a:solidFill>
                            </a:rPr>
                            <a:t>Prioritas</a:t>
                          </a:r>
                          <a:r>
                            <a:rPr lang="en-US" sz="1400" b="1" dirty="0">
                              <a:solidFill>
                                <a:srgbClr val="7030A0"/>
                              </a:solidFill>
                            </a:rPr>
                            <a:t> 5</a:t>
                          </a:r>
                          <a:endParaRPr 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err="1">
                              <a:solidFill>
                                <a:srgbClr val="7030A0"/>
                              </a:solidFill>
                            </a:rPr>
                            <a:t>Prioritas</a:t>
                          </a:r>
                          <a:r>
                            <a:rPr lang="en-US" sz="1400" b="1" dirty="0">
                              <a:solidFill>
                                <a:srgbClr val="7030A0"/>
                              </a:solidFill>
                            </a:rPr>
                            <a:t> 4</a:t>
                          </a:r>
                          <a:endParaRPr 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36325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/>
                            <a:t>Skor</a:t>
                          </a:r>
                          <a:r>
                            <a:rPr lang="en-US" sz="1800" b="1" baseline="0" dirty="0"/>
                            <a:t> </a:t>
                          </a:r>
                          <a:r>
                            <a:rPr lang="en-US" sz="1800" b="1" dirty="0"/>
                            <a:t>KM Total</a:t>
                          </a:r>
                          <a:endParaRPr lang="en-US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9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>
                              <a:solidFill>
                                <a:srgbClr val="FF0000"/>
                              </a:solidFill>
                            </a:rPr>
                            <a:t>74,07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 err="1">
                              <a:solidFill>
                                <a:srgbClr val="7030A0"/>
                              </a:solidFill>
                            </a:rPr>
                            <a:t>Kesimpulan</a:t>
                          </a:r>
                          <a:r>
                            <a:rPr lang="en-US" b="1" dirty="0">
                              <a:solidFill>
                                <a:srgbClr val="7030A0"/>
                              </a:solidFill>
                            </a:rPr>
                            <a:t> :  </a:t>
                          </a:r>
                          <a:r>
                            <a:rPr lang="en-US" b="1" dirty="0" err="1">
                              <a:solidFill>
                                <a:srgbClr val="7030A0"/>
                              </a:solidFill>
                            </a:rPr>
                            <a:t>Mutu</a:t>
                          </a:r>
                          <a:r>
                            <a:rPr lang="en-US" b="1" dirty="0">
                              <a:solidFill>
                                <a:srgbClr val="7030A0"/>
                              </a:solidFill>
                            </a:rPr>
                            <a:t> </a:t>
                          </a:r>
                          <a:r>
                            <a:rPr lang="en-US" b="1" dirty="0" err="1">
                              <a:solidFill>
                                <a:srgbClr val="7030A0"/>
                              </a:solidFill>
                            </a:rPr>
                            <a:t>Pelayanan</a:t>
                          </a:r>
                          <a:r>
                            <a:rPr lang="en-US" b="1" dirty="0">
                              <a:solidFill>
                                <a:srgbClr val="7030A0"/>
                              </a:solidFill>
                            </a:rPr>
                            <a:t> “C”</a:t>
                          </a:r>
                          <a:r>
                            <a:rPr lang="en-US" b="1" baseline="0" dirty="0">
                              <a:solidFill>
                                <a:srgbClr val="7030A0"/>
                              </a:solidFill>
                            </a:rPr>
                            <a:t> </a:t>
                          </a:r>
                          <a:r>
                            <a:rPr lang="en-US" b="1" baseline="0" dirty="0" err="1">
                              <a:solidFill>
                                <a:srgbClr val="7030A0"/>
                              </a:solidFill>
                            </a:rPr>
                            <a:t>atau</a:t>
                          </a:r>
                          <a:r>
                            <a:rPr lang="en-US" b="1" baseline="0" dirty="0">
                              <a:solidFill>
                                <a:srgbClr val="7030A0"/>
                              </a:solidFill>
                            </a:rPr>
                            <a:t> </a:t>
                          </a:r>
                          <a:r>
                            <a:rPr lang="en-US" b="1" baseline="0" dirty="0" err="1">
                              <a:solidFill>
                                <a:srgbClr val="7030A0"/>
                              </a:solidFill>
                            </a:rPr>
                            <a:t>dapat</a:t>
                          </a:r>
                          <a:r>
                            <a:rPr lang="en-US" b="1" baseline="0" dirty="0">
                              <a:solidFill>
                                <a:srgbClr val="7030A0"/>
                              </a:solidFill>
                            </a:rPr>
                            <a:t> </a:t>
                          </a:r>
                          <a:r>
                            <a:rPr lang="en-US" b="1" baseline="0" dirty="0" err="1">
                              <a:solidFill>
                                <a:srgbClr val="7030A0"/>
                              </a:solidFill>
                            </a:rPr>
                            <a:t>dikatakan</a:t>
                          </a:r>
                          <a:r>
                            <a:rPr lang="en-US" b="1" baseline="0" dirty="0">
                              <a:solidFill>
                                <a:srgbClr val="7030A0"/>
                              </a:solidFill>
                            </a:rPr>
                            <a:t> </a:t>
                          </a:r>
                          <a:r>
                            <a:rPr lang="en-US" b="1" baseline="0" dirty="0" err="1">
                              <a:solidFill>
                                <a:srgbClr val="7030A0"/>
                              </a:solidFill>
                            </a:rPr>
                            <a:t>bahwa</a:t>
                          </a:r>
                          <a:r>
                            <a:rPr lang="en-US" b="1" dirty="0">
                              <a:solidFill>
                                <a:srgbClr val="7030A0"/>
                              </a:solidFill>
                            </a:rPr>
                            <a:t> </a:t>
                          </a:r>
                          <a:r>
                            <a:rPr lang="en-US" b="1" dirty="0" err="1">
                              <a:solidFill>
                                <a:srgbClr val="7030A0"/>
                              </a:solidFill>
                            </a:rPr>
                            <a:t>Kinerja</a:t>
                          </a:r>
                          <a:r>
                            <a:rPr lang="en-US" b="1" dirty="0">
                              <a:solidFill>
                                <a:srgbClr val="7030A0"/>
                              </a:solidFill>
                            </a:rPr>
                            <a:t> Unit </a:t>
                          </a:r>
                          <a:r>
                            <a:rPr lang="en-US" b="1" dirty="0" err="1">
                              <a:solidFill>
                                <a:srgbClr val="7030A0"/>
                              </a:solidFill>
                            </a:rPr>
                            <a:t>Pelayanan</a:t>
                          </a:r>
                          <a:r>
                            <a:rPr lang="en-US" b="1" dirty="0">
                              <a:solidFill>
                                <a:srgbClr val="7030A0"/>
                              </a:solidFill>
                            </a:rPr>
                            <a:t> “</a:t>
                          </a:r>
                          <a:r>
                            <a:rPr lang="en-US" b="1" dirty="0" err="1">
                              <a:solidFill>
                                <a:srgbClr val="7030A0"/>
                              </a:solidFill>
                            </a:rPr>
                            <a:t>Kurang</a:t>
                          </a:r>
                          <a:r>
                            <a:rPr lang="en-US" b="1" dirty="0">
                              <a:solidFill>
                                <a:srgbClr val="7030A0"/>
                              </a:solidFill>
                            </a:rPr>
                            <a:t> </a:t>
                          </a:r>
                          <a:r>
                            <a:rPr lang="en-US" b="1" dirty="0" err="1">
                              <a:solidFill>
                                <a:srgbClr val="7030A0"/>
                              </a:solidFill>
                            </a:rPr>
                            <a:t>Baik</a:t>
                          </a:r>
                          <a:r>
                            <a:rPr lang="en-US" b="1" dirty="0">
                              <a:solidFill>
                                <a:srgbClr val="7030A0"/>
                              </a:solidFill>
                            </a:rPr>
                            <a:t>”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230035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Content Placeholder 8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29255271"/>
                  </p:ext>
                </p:extLst>
              </p:nvPr>
            </p:nvGraphicFramePr>
            <p:xfrm>
              <a:off x="1067212" y="860504"/>
              <a:ext cx="9870342" cy="3037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18342">
                      <a:extLst>
                        <a:ext uri="{9D8B030D-6E8A-4147-A177-3AD203B41FA5}">
                          <a16:colId xmlns:a16="http://schemas.microsoft.com/office/drawing/2014/main" val="2452824874"/>
                        </a:ext>
                      </a:extLst>
                    </a:gridCol>
                    <a:gridCol w="828000">
                      <a:extLst>
                        <a:ext uri="{9D8B030D-6E8A-4147-A177-3AD203B41FA5}">
                          <a16:colId xmlns:a16="http://schemas.microsoft.com/office/drawing/2014/main" val="178085129"/>
                        </a:ext>
                      </a:extLst>
                    </a:gridCol>
                    <a:gridCol w="828000">
                      <a:extLst>
                        <a:ext uri="{9D8B030D-6E8A-4147-A177-3AD203B41FA5}">
                          <a16:colId xmlns:a16="http://schemas.microsoft.com/office/drawing/2014/main" val="2062942354"/>
                        </a:ext>
                      </a:extLst>
                    </a:gridCol>
                    <a:gridCol w="828000">
                      <a:extLst>
                        <a:ext uri="{9D8B030D-6E8A-4147-A177-3AD203B41FA5}">
                          <a16:colId xmlns:a16="http://schemas.microsoft.com/office/drawing/2014/main" val="1104169564"/>
                        </a:ext>
                      </a:extLst>
                    </a:gridCol>
                    <a:gridCol w="828000">
                      <a:extLst>
                        <a:ext uri="{9D8B030D-6E8A-4147-A177-3AD203B41FA5}">
                          <a16:colId xmlns:a16="http://schemas.microsoft.com/office/drawing/2014/main" val="4103654103"/>
                        </a:ext>
                      </a:extLst>
                    </a:gridCol>
                    <a:gridCol w="828000">
                      <a:extLst>
                        <a:ext uri="{9D8B030D-6E8A-4147-A177-3AD203B41FA5}">
                          <a16:colId xmlns:a16="http://schemas.microsoft.com/office/drawing/2014/main" val="3467881548"/>
                        </a:ext>
                      </a:extLst>
                    </a:gridCol>
                    <a:gridCol w="828000">
                      <a:extLst>
                        <a:ext uri="{9D8B030D-6E8A-4147-A177-3AD203B41FA5}">
                          <a16:colId xmlns:a16="http://schemas.microsoft.com/office/drawing/2014/main" val="439860899"/>
                        </a:ext>
                      </a:extLst>
                    </a:gridCol>
                    <a:gridCol w="828000">
                      <a:extLst>
                        <a:ext uri="{9D8B030D-6E8A-4147-A177-3AD203B41FA5}">
                          <a16:colId xmlns:a16="http://schemas.microsoft.com/office/drawing/2014/main" val="868971128"/>
                        </a:ext>
                      </a:extLst>
                    </a:gridCol>
                    <a:gridCol w="828000">
                      <a:extLst>
                        <a:ext uri="{9D8B030D-6E8A-4147-A177-3AD203B41FA5}">
                          <a16:colId xmlns:a16="http://schemas.microsoft.com/office/drawing/2014/main" val="1823779772"/>
                        </a:ext>
                      </a:extLst>
                    </a:gridCol>
                    <a:gridCol w="828000">
                      <a:extLst>
                        <a:ext uri="{9D8B030D-6E8A-4147-A177-3AD203B41FA5}">
                          <a16:colId xmlns:a16="http://schemas.microsoft.com/office/drawing/2014/main" val="302076254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Nomor</a:t>
                          </a:r>
                          <a:r>
                            <a:rPr lang="en-US" baseline="0" dirty="0" smtClean="0"/>
                            <a:t> </a:t>
                          </a:r>
                          <a:r>
                            <a:rPr lang="en-US" baseline="0" dirty="0" err="1" smtClean="0"/>
                            <a:t>Responden</a:t>
                          </a:r>
                          <a:endParaRPr lang="en-US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9"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Nilai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en-US" dirty="0" err="1" smtClean="0"/>
                            <a:t>Unsur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en-US" dirty="0" err="1" smtClean="0"/>
                            <a:t>Pelayanan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5999314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U1</a:t>
                          </a:r>
                          <a:endParaRPr lang="en-US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U2</a:t>
                          </a:r>
                          <a:endParaRPr lang="en-US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U3</a:t>
                          </a:r>
                          <a:endParaRPr lang="en-US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U4</a:t>
                          </a:r>
                          <a:endParaRPr lang="en-US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U5</a:t>
                          </a:r>
                          <a:endParaRPr lang="en-US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U6</a:t>
                          </a:r>
                          <a:endParaRPr lang="en-US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U7</a:t>
                          </a:r>
                          <a:endParaRPr lang="en-US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U8</a:t>
                          </a:r>
                          <a:endParaRPr lang="en-US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U9</a:t>
                          </a:r>
                          <a:endParaRPr lang="en-US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6311875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IKM per </a:t>
                          </a:r>
                          <a:r>
                            <a:rPr lang="en-US" b="1" dirty="0" err="1" smtClean="0"/>
                            <a:t>unsur</a:t>
                          </a:r>
                          <a:endParaRPr lang="en-US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94853" t="-208197" r="-803676" b="-5426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4853" t="-208197" r="-703676" b="-5426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94853" t="-208197" r="-603676" b="-5426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94853" t="-208197" r="-503676" b="-5426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0000" t="-208197" r="-407407" b="-5426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94118" t="-208197" r="-304412" b="-5426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94118" t="-208197" r="-204412" b="-5426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94118" t="-208197" r="-104412" b="-5426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94118" t="-208197" r="-4412" b="-5426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78760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Mutu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en-US" dirty="0" err="1" smtClean="0"/>
                            <a:t>kinerja</a:t>
                          </a:r>
                          <a:endParaRPr lang="en-US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kern="1200" dirty="0" smtClean="0">
                              <a:solidFill>
                                <a:srgbClr val="7030A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</a:t>
                          </a:r>
                          <a:endParaRPr lang="en-US" sz="1400" b="1" kern="1200" dirty="0">
                            <a:solidFill>
                              <a:srgbClr val="7030A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kern="1200" dirty="0" smtClean="0">
                              <a:solidFill>
                                <a:srgbClr val="7030A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</a:t>
                          </a:r>
                          <a:endParaRPr lang="en-US" sz="1400" b="1" kern="1200" dirty="0">
                            <a:solidFill>
                              <a:srgbClr val="7030A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kern="1200" dirty="0" smtClean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</a:t>
                          </a:r>
                          <a:endParaRPr lang="en-US" sz="1400" b="1" kern="1200" dirty="0">
                            <a:solidFill>
                              <a:srgbClr val="FF000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kern="1200" dirty="0" smtClean="0">
                              <a:solidFill>
                                <a:srgbClr val="7030A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</a:t>
                          </a:r>
                          <a:endParaRPr lang="en-US" sz="1400" b="1" kern="1200" dirty="0">
                            <a:solidFill>
                              <a:srgbClr val="7030A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kern="1200" dirty="0" smtClean="0">
                              <a:solidFill>
                                <a:srgbClr val="7030A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</a:t>
                          </a:r>
                          <a:endParaRPr lang="en-US" sz="1400" b="1" kern="1200" dirty="0">
                            <a:solidFill>
                              <a:srgbClr val="7030A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kern="1200" dirty="0" smtClean="0">
                              <a:solidFill>
                                <a:srgbClr val="7030A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</a:t>
                          </a:r>
                          <a:endParaRPr lang="en-US" sz="1400" b="1" kern="1200" dirty="0">
                            <a:solidFill>
                              <a:srgbClr val="7030A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kern="1200" dirty="0" smtClean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</a:t>
                          </a:r>
                          <a:endParaRPr lang="en-US" sz="1400" b="1" kern="1200" dirty="0">
                            <a:solidFill>
                              <a:srgbClr val="FF000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kern="1200" dirty="0" smtClean="0">
                              <a:solidFill>
                                <a:srgbClr val="7030A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</a:t>
                          </a:r>
                          <a:endParaRPr lang="en-US" sz="1400" b="1" kern="1200" dirty="0">
                            <a:solidFill>
                              <a:srgbClr val="7030A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kern="1200" dirty="0" smtClean="0">
                              <a:solidFill>
                                <a:srgbClr val="7030A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</a:t>
                          </a:r>
                          <a:endParaRPr lang="en-US" sz="1400" b="1" kern="1200" dirty="0">
                            <a:solidFill>
                              <a:srgbClr val="7030A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9499485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 smtClean="0"/>
                            <a:t>Prioritas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en-US" dirty="0" err="1" smtClean="0"/>
                            <a:t>peningkatan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en-US" dirty="0" err="1" smtClean="0"/>
                            <a:t>kualitas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en-US" dirty="0" err="1" smtClean="0"/>
                            <a:t>pelayanan</a:t>
                          </a:r>
                          <a:endParaRPr lang="en-US" dirty="0" smtClean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err="1" smtClean="0">
                              <a:solidFill>
                                <a:srgbClr val="7030A0"/>
                              </a:solidFill>
                            </a:rPr>
                            <a:t>Prioritas</a:t>
                          </a:r>
                          <a:r>
                            <a:rPr lang="en-US" sz="1400" b="1" dirty="0" smtClean="0">
                              <a:solidFill>
                                <a:srgbClr val="7030A0"/>
                              </a:solidFill>
                            </a:rPr>
                            <a:t> 3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err="1" smtClean="0">
                              <a:solidFill>
                                <a:srgbClr val="7030A0"/>
                              </a:solidFill>
                            </a:rPr>
                            <a:t>Prioritas</a:t>
                          </a:r>
                          <a:r>
                            <a:rPr lang="en-US" sz="1400" b="1" dirty="0" smtClean="0">
                              <a:solidFill>
                                <a:srgbClr val="7030A0"/>
                              </a:solidFill>
                            </a:rPr>
                            <a:t> 4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u="sng" dirty="0" err="1" smtClean="0">
                              <a:solidFill>
                                <a:srgbClr val="7030A0"/>
                              </a:solidFill>
                            </a:rPr>
                            <a:t>Prioritas</a:t>
                          </a:r>
                          <a:r>
                            <a:rPr lang="en-US" sz="1400" b="1" u="sng" dirty="0" smtClean="0">
                              <a:solidFill>
                                <a:srgbClr val="7030A0"/>
                              </a:solidFill>
                            </a:rPr>
                            <a:t> 1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err="1" smtClean="0">
                              <a:solidFill>
                                <a:srgbClr val="7030A0"/>
                              </a:solidFill>
                            </a:rPr>
                            <a:t>Prioritas</a:t>
                          </a:r>
                          <a:r>
                            <a:rPr lang="en-US" sz="1400" b="1" dirty="0" smtClean="0">
                              <a:solidFill>
                                <a:srgbClr val="7030A0"/>
                              </a:solidFill>
                            </a:rPr>
                            <a:t> 5</a:t>
                          </a:r>
                          <a:endParaRPr 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err="1" smtClean="0">
                              <a:solidFill>
                                <a:srgbClr val="7030A0"/>
                              </a:solidFill>
                            </a:rPr>
                            <a:t>Prioritas</a:t>
                          </a:r>
                          <a:r>
                            <a:rPr lang="en-US" sz="1400" b="1" dirty="0" smtClean="0">
                              <a:solidFill>
                                <a:srgbClr val="7030A0"/>
                              </a:solidFill>
                            </a:rPr>
                            <a:t> 6</a:t>
                          </a:r>
                          <a:endParaRPr 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err="1" smtClean="0">
                              <a:solidFill>
                                <a:srgbClr val="7030A0"/>
                              </a:solidFill>
                            </a:rPr>
                            <a:t>Prioritas</a:t>
                          </a:r>
                          <a:r>
                            <a:rPr lang="en-US" sz="1400" b="1" dirty="0" smtClean="0">
                              <a:solidFill>
                                <a:srgbClr val="7030A0"/>
                              </a:solidFill>
                            </a:rPr>
                            <a:t> 4</a:t>
                          </a:r>
                          <a:endParaRPr 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u="sng" dirty="0" err="1" smtClean="0">
                              <a:solidFill>
                                <a:srgbClr val="7030A0"/>
                              </a:solidFill>
                            </a:rPr>
                            <a:t>Prioritas</a:t>
                          </a:r>
                          <a:r>
                            <a:rPr lang="en-US" sz="1400" b="1" u="sng" dirty="0" smtClean="0">
                              <a:solidFill>
                                <a:srgbClr val="7030A0"/>
                              </a:solidFill>
                            </a:rPr>
                            <a:t> 2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err="1" smtClean="0">
                              <a:solidFill>
                                <a:srgbClr val="7030A0"/>
                              </a:solidFill>
                            </a:rPr>
                            <a:t>Prioritas</a:t>
                          </a:r>
                          <a:r>
                            <a:rPr lang="en-US" sz="1400" b="1" dirty="0" smtClean="0">
                              <a:solidFill>
                                <a:srgbClr val="7030A0"/>
                              </a:solidFill>
                            </a:rPr>
                            <a:t> 5</a:t>
                          </a:r>
                          <a:endParaRPr 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err="1" smtClean="0">
                              <a:solidFill>
                                <a:srgbClr val="7030A0"/>
                              </a:solidFill>
                            </a:rPr>
                            <a:t>Prioritas</a:t>
                          </a:r>
                          <a:r>
                            <a:rPr lang="en-US" sz="1400" b="1" dirty="0" smtClean="0">
                              <a:solidFill>
                                <a:srgbClr val="7030A0"/>
                              </a:solidFill>
                            </a:rPr>
                            <a:t> 4</a:t>
                          </a:r>
                          <a:endParaRPr 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3632584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/>
                            <a:t>Skor</a:t>
                          </a:r>
                          <a:r>
                            <a:rPr lang="en-US" sz="1800" b="1" baseline="0" dirty="0" smtClean="0"/>
                            <a:t> </a:t>
                          </a:r>
                          <a:r>
                            <a:rPr lang="en-US" sz="1800" b="1" dirty="0" smtClean="0"/>
                            <a:t>KM Total</a:t>
                          </a:r>
                          <a:endParaRPr lang="en-US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9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 smtClean="0">
                              <a:solidFill>
                                <a:srgbClr val="FF0000"/>
                              </a:solidFill>
                            </a:rPr>
                            <a:t>74,07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 err="1" smtClean="0">
                              <a:solidFill>
                                <a:srgbClr val="7030A0"/>
                              </a:solidFill>
                            </a:rPr>
                            <a:t>Kesimpulan</a:t>
                          </a:r>
                          <a:r>
                            <a:rPr lang="en-US" b="1" dirty="0" smtClean="0">
                              <a:solidFill>
                                <a:srgbClr val="7030A0"/>
                              </a:solidFill>
                            </a:rPr>
                            <a:t> :  </a:t>
                          </a:r>
                          <a:r>
                            <a:rPr lang="en-US" b="1" dirty="0" err="1" smtClean="0">
                              <a:solidFill>
                                <a:srgbClr val="7030A0"/>
                              </a:solidFill>
                            </a:rPr>
                            <a:t>Mutu</a:t>
                          </a:r>
                          <a:r>
                            <a:rPr lang="en-US" b="1" dirty="0" smtClean="0">
                              <a:solidFill>
                                <a:srgbClr val="7030A0"/>
                              </a:solidFill>
                            </a:rPr>
                            <a:t> </a:t>
                          </a:r>
                          <a:r>
                            <a:rPr lang="en-US" b="1" dirty="0" err="1" smtClean="0">
                              <a:solidFill>
                                <a:srgbClr val="7030A0"/>
                              </a:solidFill>
                            </a:rPr>
                            <a:t>Pelayanan</a:t>
                          </a:r>
                          <a:r>
                            <a:rPr lang="en-US" b="1" dirty="0" smtClean="0">
                              <a:solidFill>
                                <a:srgbClr val="7030A0"/>
                              </a:solidFill>
                            </a:rPr>
                            <a:t> “C”</a:t>
                          </a:r>
                          <a:r>
                            <a:rPr lang="en-US" b="1" baseline="0" dirty="0" smtClean="0">
                              <a:solidFill>
                                <a:srgbClr val="7030A0"/>
                              </a:solidFill>
                            </a:rPr>
                            <a:t> </a:t>
                          </a:r>
                          <a:r>
                            <a:rPr lang="en-US" b="1" baseline="0" dirty="0" err="1" smtClean="0">
                              <a:solidFill>
                                <a:srgbClr val="7030A0"/>
                              </a:solidFill>
                            </a:rPr>
                            <a:t>atau</a:t>
                          </a:r>
                          <a:r>
                            <a:rPr lang="en-US" b="1" baseline="0" dirty="0" smtClean="0">
                              <a:solidFill>
                                <a:srgbClr val="7030A0"/>
                              </a:solidFill>
                            </a:rPr>
                            <a:t> </a:t>
                          </a:r>
                          <a:r>
                            <a:rPr lang="en-US" b="1" baseline="0" dirty="0" err="1" smtClean="0">
                              <a:solidFill>
                                <a:srgbClr val="7030A0"/>
                              </a:solidFill>
                            </a:rPr>
                            <a:t>dapat</a:t>
                          </a:r>
                          <a:r>
                            <a:rPr lang="en-US" b="1" baseline="0" dirty="0" smtClean="0">
                              <a:solidFill>
                                <a:srgbClr val="7030A0"/>
                              </a:solidFill>
                            </a:rPr>
                            <a:t> </a:t>
                          </a:r>
                          <a:r>
                            <a:rPr lang="en-US" b="1" baseline="0" dirty="0" err="1" smtClean="0">
                              <a:solidFill>
                                <a:srgbClr val="7030A0"/>
                              </a:solidFill>
                            </a:rPr>
                            <a:t>dikatakan</a:t>
                          </a:r>
                          <a:r>
                            <a:rPr lang="en-US" b="1" baseline="0" dirty="0" smtClean="0">
                              <a:solidFill>
                                <a:srgbClr val="7030A0"/>
                              </a:solidFill>
                            </a:rPr>
                            <a:t> </a:t>
                          </a:r>
                          <a:r>
                            <a:rPr lang="en-US" b="1" baseline="0" dirty="0" err="1" smtClean="0">
                              <a:solidFill>
                                <a:srgbClr val="7030A0"/>
                              </a:solidFill>
                            </a:rPr>
                            <a:t>bahwa</a:t>
                          </a:r>
                          <a:r>
                            <a:rPr lang="en-US" b="1" dirty="0" smtClean="0">
                              <a:solidFill>
                                <a:srgbClr val="7030A0"/>
                              </a:solidFill>
                            </a:rPr>
                            <a:t> </a:t>
                          </a:r>
                          <a:r>
                            <a:rPr lang="en-US" b="1" dirty="0" err="1" smtClean="0">
                              <a:solidFill>
                                <a:srgbClr val="7030A0"/>
                              </a:solidFill>
                            </a:rPr>
                            <a:t>Kinerja</a:t>
                          </a:r>
                          <a:r>
                            <a:rPr lang="en-US" b="1" dirty="0" smtClean="0">
                              <a:solidFill>
                                <a:srgbClr val="7030A0"/>
                              </a:solidFill>
                            </a:rPr>
                            <a:t> Unit </a:t>
                          </a:r>
                          <a:r>
                            <a:rPr lang="en-US" b="1" dirty="0" err="1" smtClean="0">
                              <a:solidFill>
                                <a:srgbClr val="7030A0"/>
                              </a:solidFill>
                            </a:rPr>
                            <a:t>Pelayanan</a:t>
                          </a:r>
                          <a:r>
                            <a:rPr lang="en-US" b="1" dirty="0" smtClean="0">
                              <a:solidFill>
                                <a:srgbClr val="7030A0"/>
                              </a:solidFill>
                            </a:rPr>
                            <a:t> “</a:t>
                          </a:r>
                          <a:r>
                            <a:rPr lang="en-US" b="1" dirty="0" err="1" smtClean="0">
                              <a:solidFill>
                                <a:srgbClr val="7030A0"/>
                              </a:solidFill>
                            </a:rPr>
                            <a:t>Kurang</a:t>
                          </a:r>
                          <a:r>
                            <a:rPr lang="en-US" b="1" dirty="0" smtClean="0">
                              <a:solidFill>
                                <a:srgbClr val="7030A0"/>
                              </a:solidFill>
                            </a:rPr>
                            <a:t> </a:t>
                          </a:r>
                          <a:r>
                            <a:rPr lang="en-US" b="1" dirty="0" err="1" smtClean="0">
                              <a:solidFill>
                                <a:srgbClr val="7030A0"/>
                              </a:solidFill>
                            </a:rPr>
                            <a:t>Baik</a:t>
                          </a:r>
                          <a:r>
                            <a:rPr lang="en-US" b="1" dirty="0" smtClean="0">
                              <a:solidFill>
                                <a:srgbClr val="7030A0"/>
                              </a:solidFill>
                            </a:rPr>
                            <a:t>”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2300358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81361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008224" cy="780442"/>
            <a:chOff x="4953921" y="3038779"/>
            <a:chExt cx="8792348" cy="780442"/>
          </a:xfrm>
        </p:grpSpPr>
        <p:grpSp>
          <p:nvGrpSpPr>
            <p:cNvPr id="7" name="Group 6"/>
            <p:cNvGrpSpPr/>
            <p:nvPr/>
          </p:nvGrpSpPr>
          <p:grpSpPr>
            <a:xfrm>
              <a:off x="4953921" y="3038779"/>
              <a:ext cx="2284158" cy="780442"/>
              <a:chOff x="0" y="3280708"/>
              <a:chExt cx="2284158" cy="780442"/>
            </a:xfrm>
          </p:grpSpPr>
          <p:sp>
            <p:nvSpPr>
              <p:cNvPr id="8" name="Round Same Side Corner Rectangle 7"/>
              <p:cNvSpPr/>
              <p:nvPr/>
            </p:nvSpPr>
            <p:spPr>
              <a:xfrm>
                <a:off x="0" y="3280708"/>
                <a:ext cx="2284158" cy="780442"/>
              </a:xfrm>
              <a:prstGeom prst="round2SameRect">
                <a:avLst>
                  <a:gd name="adj1" fmla="val 16670"/>
                  <a:gd name="adj2" fmla="val 0"/>
                </a:avLst>
              </a:prstGeom>
            </p:spPr>
            <p:style>
              <a:lnRef idx="2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Round Same Side Corner Rectangle 4"/>
              <p:cNvSpPr txBox="1"/>
              <p:nvPr/>
            </p:nvSpPr>
            <p:spPr>
              <a:xfrm>
                <a:off x="38105" y="3318813"/>
                <a:ext cx="2207948" cy="74233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d-ID" sz="1600" b="1" kern="1200" dirty="0">
                    <a:latin typeface="Arial" charset="0"/>
                    <a:cs typeface="Arial" charset="0"/>
                  </a:rPr>
                  <a:t>5.</a:t>
                </a:r>
                <a:r>
                  <a:rPr lang="en-US" sz="1600" b="1" kern="1200" dirty="0">
                    <a:latin typeface="Arial" charset="0"/>
                    <a:cs typeface="Arial" charset="0"/>
                  </a:rPr>
                  <a:t> PE</a:t>
                </a:r>
                <a:r>
                  <a:rPr lang="id-ID" sz="1600" b="1" kern="1200" dirty="0">
                    <a:latin typeface="Arial" charset="0"/>
                    <a:cs typeface="Arial" charset="0"/>
                  </a:rPr>
                  <a:t>LAPORAN</a:t>
                </a:r>
                <a:r>
                  <a:rPr lang="en-US" sz="1600" b="1" kern="1200" dirty="0">
                    <a:latin typeface="Arial" charset="0"/>
                    <a:cs typeface="Arial" charset="0"/>
                  </a:rPr>
                  <a:t> DAN PUBLIKASI</a:t>
                </a:r>
                <a:r>
                  <a:rPr lang="id-ID" sz="1600" b="1" kern="1200" dirty="0">
                    <a:latin typeface="Arial" charset="0"/>
                    <a:cs typeface="Arial" charset="0"/>
                  </a:rPr>
                  <a:t> </a:t>
                </a:r>
                <a:endParaRPr lang="id-ID" sz="1600" kern="1200" dirty="0"/>
              </a:p>
            </p:txBody>
          </p:sp>
        </p:grpSp>
        <p:sp>
          <p:nvSpPr>
            <p:cNvPr id="10" name="Straight Connector 9"/>
            <p:cNvSpPr/>
            <p:nvPr/>
          </p:nvSpPr>
          <p:spPr>
            <a:xfrm>
              <a:off x="4961044" y="3819221"/>
              <a:ext cx="8785225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91067" y="1215004"/>
            <a:ext cx="10972800" cy="5194263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marL="355600" indent="-355600" algn="just">
              <a:lnSpc>
                <a:spcPct val="130000"/>
              </a:lnSpc>
              <a:spcBef>
                <a:spcPts val="0"/>
              </a:spcBef>
              <a:buFontTx/>
              <a:buAutoNum type="arabicPeriod"/>
              <a:tabLst>
                <a:tab pos="355600" algn="l"/>
              </a:tabLst>
              <a:defRPr/>
            </a:pPr>
            <a:r>
              <a:rPr lang="id-ID" altLang="zh-CN" sz="2100" dirty="0">
                <a:solidFill>
                  <a:srgbClr val="FFC000"/>
                </a:solidFill>
                <a:latin typeface="Arial Black" pitchFamily="34" charset="0"/>
                <a:cs typeface="Arial" charset="0"/>
              </a:rPr>
              <a:t>Setiap instansi pemerintah perlu menunjuk atau menugaskan unit kerja tertentu yang secara independen dapat  melakukan pemantauan dan evaluasi pelaksanaan penilaian Kepuasan Masyarakat</a:t>
            </a:r>
            <a:r>
              <a:rPr lang="en-US" altLang="zh-CN" sz="2100" dirty="0">
                <a:solidFill>
                  <a:srgbClr val="FFC000"/>
                </a:solidFill>
                <a:latin typeface="Arial Black" pitchFamily="34" charset="0"/>
                <a:cs typeface="Arial" charset="0"/>
              </a:rPr>
              <a:t>.</a:t>
            </a:r>
            <a:endParaRPr lang="en-US" sz="2100" dirty="0">
              <a:solidFill>
                <a:srgbClr val="FFC000"/>
              </a:solidFill>
              <a:latin typeface="Arial Black" pitchFamily="34" charset="0"/>
              <a:cs typeface="Arial" charset="0"/>
            </a:endParaRPr>
          </a:p>
          <a:p>
            <a:pPr marL="355600" indent="-355600" algn="just">
              <a:lnSpc>
                <a:spcPct val="130000"/>
              </a:lnSpc>
              <a:spcBef>
                <a:spcPts val="0"/>
              </a:spcBef>
              <a:buFontTx/>
              <a:buAutoNum type="arabicPeriod"/>
              <a:tabLst>
                <a:tab pos="355600" algn="l"/>
              </a:tabLst>
              <a:defRPr/>
            </a:pPr>
            <a:r>
              <a:rPr lang="en-US" altLang="zh-CN" sz="21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M</a:t>
            </a:r>
            <a:r>
              <a:rPr lang="id-ID" altLang="zh-CN" sz="21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elaporkan hasil pemantauan kinerja unit pelayanan kepada pimpinan instansi pemerintah yang bersangkutan, sebagai bahan penyusunan kebijakan dalam rangka peningkatan kualitas pelayanannya.</a:t>
            </a:r>
            <a:r>
              <a:rPr lang="en-US" altLang="zh-CN" sz="21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endParaRPr lang="en-US" sz="21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  <a:p>
            <a:pPr marL="355600" indent="-355600" algn="just">
              <a:lnSpc>
                <a:spcPct val="130000"/>
              </a:lnSpc>
              <a:spcBef>
                <a:spcPts val="0"/>
              </a:spcBef>
              <a:buFontTx/>
              <a:buAutoNum type="arabicPeriod" startAt="3"/>
              <a:tabLst>
                <a:tab pos="355600" algn="l"/>
              </a:tabLst>
              <a:defRPr/>
            </a:pPr>
            <a:r>
              <a:rPr lang="id-ID" altLang="zh-CN" sz="2100" dirty="0">
                <a:solidFill>
                  <a:srgbClr val="FFC000"/>
                </a:solidFill>
                <a:latin typeface="Arial Black" pitchFamily="34" charset="0"/>
                <a:cs typeface="Arial" charset="0"/>
              </a:rPr>
              <a:t>Dalam rangka peningkatan transparansi hasil penyusunan SKM unit pelayanan, rencana dan tindaklanjutnya wajib dipublikasikan kepada masyarakat</a:t>
            </a:r>
            <a:r>
              <a:rPr lang="en-US" altLang="zh-CN" sz="2100" dirty="0">
                <a:solidFill>
                  <a:srgbClr val="FFC000"/>
                </a:solidFill>
                <a:latin typeface="Arial Black" pitchFamily="34" charset="0"/>
                <a:cs typeface="Arial" charset="0"/>
              </a:rPr>
              <a:t>.</a:t>
            </a:r>
          </a:p>
          <a:p>
            <a:pPr marL="355600" indent="-355600" algn="just">
              <a:lnSpc>
                <a:spcPct val="130000"/>
              </a:lnSpc>
              <a:spcBef>
                <a:spcPts val="0"/>
              </a:spcBef>
              <a:buFontTx/>
              <a:buAutoNum type="arabicPeriod" startAt="3"/>
              <a:tabLst>
                <a:tab pos="355600" algn="l"/>
              </a:tabLst>
              <a:defRPr/>
            </a:pPr>
            <a:r>
              <a:rPr lang="en-US" altLang="zh-CN" sz="21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Agar </a:t>
            </a:r>
            <a:r>
              <a:rPr lang="en-US" altLang="zh-CN" sz="21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dapat</a:t>
            </a:r>
            <a:r>
              <a:rPr lang="en-US" altLang="zh-CN" sz="21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altLang="zh-CN" sz="21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membandingkan</a:t>
            </a:r>
            <a:r>
              <a:rPr lang="en-US" altLang="zh-CN" sz="21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altLang="zh-CN" sz="21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indeks</a:t>
            </a:r>
            <a:r>
              <a:rPr lang="en-US" altLang="zh-CN" sz="21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altLang="zh-CN" sz="21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kinerja</a:t>
            </a:r>
            <a:r>
              <a:rPr lang="en-US" altLang="zh-CN" sz="21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unit </a:t>
            </a:r>
            <a:r>
              <a:rPr lang="en-US" altLang="zh-CN" sz="21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pelayanan</a:t>
            </a:r>
            <a:r>
              <a:rPr lang="en-US" altLang="zh-CN" sz="21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altLang="zh-CN" sz="21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secara</a:t>
            </a:r>
            <a:r>
              <a:rPr lang="en-US" altLang="zh-CN" sz="21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altLang="zh-CN" sz="21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berkala</a:t>
            </a:r>
            <a:r>
              <a:rPr lang="en-US" altLang="zh-CN" sz="21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, </a:t>
            </a:r>
            <a:r>
              <a:rPr lang="en-US" altLang="zh-CN" sz="21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maka</a:t>
            </a:r>
            <a:r>
              <a:rPr lang="en-US" altLang="zh-CN" sz="21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altLang="zh-CN" sz="21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diperlukan</a:t>
            </a:r>
            <a:r>
              <a:rPr lang="en-US" altLang="zh-CN" sz="21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altLang="zh-CN" sz="21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survei</a:t>
            </a:r>
            <a:r>
              <a:rPr lang="en-US" altLang="zh-CN" sz="21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altLang="zh-CN" sz="21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secara</a:t>
            </a:r>
            <a:r>
              <a:rPr lang="en-US" altLang="zh-CN" sz="21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altLang="zh-CN" sz="21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periodik</a:t>
            </a:r>
            <a:r>
              <a:rPr lang="en-US" altLang="zh-CN" sz="21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altLang="zh-CN" sz="21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dan</a:t>
            </a:r>
            <a:r>
              <a:rPr lang="en-US" altLang="zh-CN" sz="21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altLang="zh-CN" sz="21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berkesinambungan</a:t>
            </a:r>
            <a:r>
              <a:rPr lang="en-US" altLang="zh-CN" sz="21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.</a:t>
            </a:r>
            <a:endParaRPr lang="id-ID" altLang="zh-CN" sz="21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id-ID" sz="2100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257044" y="81188"/>
            <a:ext cx="8613744" cy="618067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id-ID" sz="2400" dirty="0">
                <a:solidFill>
                  <a:schemeClr val="bg1"/>
                </a:solidFill>
              </a:rPr>
              <a:t>PEMANTAUAN, EVALUASI DAN MEKANISME PELAPORAN HASIL SKM</a:t>
            </a:r>
          </a:p>
        </p:txBody>
      </p:sp>
    </p:spTree>
    <p:extLst>
      <p:ext uri="{BB962C8B-B14F-4D97-AF65-F5344CB8AC3E}">
        <p14:creationId xmlns:p14="http://schemas.microsoft.com/office/powerpoint/2010/main" val="3843631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008224" cy="780442"/>
            <a:chOff x="4953921" y="3038779"/>
            <a:chExt cx="8792348" cy="780442"/>
          </a:xfrm>
        </p:grpSpPr>
        <p:grpSp>
          <p:nvGrpSpPr>
            <p:cNvPr id="7" name="Group 6"/>
            <p:cNvGrpSpPr/>
            <p:nvPr/>
          </p:nvGrpSpPr>
          <p:grpSpPr>
            <a:xfrm>
              <a:off x="4953921" y="3038779"/>
              <a:ext cx="2284158" cy="780442"/>
              <a:chOff x="0" y="3280708"/>
              <a:chExt cx="2284158" cy="780442"/>
            </a:xfrm>
          </p:grpSpPr>
          <p:sp>
            <p:nvSpPr>
              <p:cNvPr id="8" name="Round Same Side Corner Rectangle 7"/>
              <p:cNvSpPr/>
              <p:nvPr/>
            </p:nvSpPr>
            <p:spPr>
              <a:xfrm>
                <a:off x="0" y="3280708"/>
                <a:ext cx="2284158" cy="780442"/>
              </a:xfrm>
              <a:prstGeom prst="round2SameRect">
                <a:avLst>
                  <a:gd name="adj1" fmla="val 16670"/>
                  <a:gd name="adj2" fmla="val 0"/>
                </a:avLst>
              </a:prstGeom>
            </p:spPr>
            <p:style>
              <a:lnRef idx="2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Round Same Side Corner Rectangle 4"/>
              <p:cNvSpPr txBox="1"/>
              <p:nvPr/>
            </p:nvSpPr>
            <p:spPr>
              <a:xfrm>
                <a:off x="38105" y="3318813"/>
                <a:ext cx="2207948" cy="74233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d-ID" sz="1600" b="1" kern="1200" dirty="0">
                    <a:latin typeface="Arial" charset="0"/>
                    <a:cs typeface="Arial" charset="0"/>
                  </a:rPr>
                  <a:t>5.</a:t>
                </a:r>
                <a:r>
                  <a:rPr lang="en-US" sz="1600" b="1" kern="1200" dirty="0">
                    <a:latin typeface="Arial" charset="0"/>
                    <a:cs typeface="Arial" charset="0"/>
                  </a:rPr>
                  <a:t> PE</a:t>
                </a:r>
                <a:r>
                  <a:rPr lang="id-ID" sz="1600" b="1" kern="1200" dirty="0">
                    <a:latin typeface="Arial" charset="0"/>
                    <a:cs typeface="Arial" charset="0"/>
                  </a:rPr>
                  <a:t>LAPORAN</a:t>
                </a:r>
                <a:r>
                  <a:rPr lang="en-US" sz="1600" b="1" kern="1200" dirty="0">
                    <a:latin typeface="Arial" charset="0"/>
                    <a:cs typeface="Arial" charset="0"/>
                  </a:rPr>
                  <a:t> DAN PUBLIKASI</a:t>
                </a:r>
                <a:r>
                  <a:rPr lang="id-ID" sz="1600" b="1" kern="1200" dirty="0">
                    <a:latin typeface="Arial" charset="0"/>
                    <a:cs typeface="Arial" charset="0"/>
                  </a:rPr>
                  <a:t> </a:t>
                </a:r>
                <a:endParaRPr lang="id-ID" sz="1600" kern="1200" dirty="0"/>
              </a:p>
            </p:txBody>
          </p:sp>
        </p:grpSp>
        <p:sp>
          <p:nvSpPr>
            <p:cNvPr id="10" name="Straight Connector 9"/>
            <p:cNvSpPr/>
            <p:nvPr/>
          </p:nvSpPr>
          <p:spPr>
            <a:xfrm>
              <a:off x="4961044" y="3819221"/>
              <a:ext cx="8785225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3257044" y="81188"/>
            <a:ext cx="8613744" cy="618067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CONTOH PUBLIKASI</a:t>
            </a:r>
            <a:r>
              <a:rPr lang="id-ID" sz="2400" dirty="0">
                <a:solidFill>
                  <a:schemeClr val="bg1"/>
                </a:solidFill>
              </a:rPr>
              <a:t> HASIL SKM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11" y="1084216"/>
            <a:ext cx="5925112" cy="30239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7"/>
          <a:stretch/>
        </p:blipFill>
        <p:spPr>
          <a:xfrm>
            <a:off x="6888550" y="1084216"/>
            <a:ext cx="4650737" cy="30239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/>
          <p:nvPr/>
        </p:nvPicPr>
        <p:blipFill rotWithShape="1">
          <a:blip r:embed="rId4"/>
          <a:srcRect l="6167" t="5237" r="6581" b="26739"/>
          <a:stretch/>
        </p:blipFill>
        <p:spPr>
          <a:xfrm>
            <a:off x="3454673" y="4232365"/>
            <a:ext cx="5185954" cy="22729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52541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" b="473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100739" y="0"/>
            <a:ext cx="12091261" cy="685800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005364" y="818707"/>
            <a:ext cx="8181275" cy="3147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9600" b="1" spc="-2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Hasil</a:t>
            </a:r>
            <a:r>
              <a:rPr lang="en-US" sz="9600" b="1" spc="-200" dirty="0">
                <a:solidFill>
                  <a:prstClr val="white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9600" b="1" spc="-200" dirty="0" err="1">
                <a:solidFill>
                  <a:srgbClr val="1F608A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Evaluasi</a:t>
            </a:r>
            <a:endParaRPr lang="en-US" sz="9600" b="1" spc="-200" dirty="0">
              <a:solidFill>
                <a:srgbClr val="1F608A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  <a:p>
            <a:pPr marL="0" indent="0" algn="ctr">
              <a:buNone/>
            </a:pPr>
            <a:r>
              <a:rPr lang="en-US" sz="9600" b="1" spc="-200" dirty="0">
                <a:solidFill>
                  <a:srgbClr val="C0000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2018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05363" y="4550736"/>
            <a:ext cx="8077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/>
              <a:t>Terkait</a:t>
            </a:r>
            <a:r>
              <a:rPr lang="en-US" sz="3600" b="1" dirty="0"/>
              <a:t> Survey </a:t>
            </a:r>
            <a:r>
              <a:rPr lang="en-US" sz="3600" b="1" dirty="0" err="1"/>
              <a:t>Kepuasan</a:t>
            </a:r>
            <a:r>
              <a:rPr lang="en-US" sz="3600" b="1" dirty="0"/>
              <a:t> Masyarakat </a:t>
            </a:r>
          </a:p>
        </p:txBody>
      </p:sp>
    </p:spTree>
    <p:extLst>
      <p:ext uri="{BB962C8B-B14F-4D97-AF65-F5344CB8AC3E}">
        <p14:creationId xmlns:p14="http://schemas.microsoft.com/office/powerpoint/2010/main" val="326707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7" r="6757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005364" y="-3"/>
            <a:ext cx="8181275" cy="15204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spc="-2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RSUD</a:t>
            </a:r>
            <a:r>
              <a:rPr lang="en-US" sz="4800" b="1" spc="-200" dirty="0">
                <a:solidFill>
                  <a:prstClr val="white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en-US" sz="4800" b="1" spc="-200" dirty="0">
                <a:solidFill>
                  <a:srgbClr val="1F608A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Dr. R. GOETENG TAROENADIRATA</a:t>
            </a:r>
          </a:p>
          <a:p>
            <a:pPr marL="0" indent="0" algn="ctr">
              <a:buNone/>
            </a:pPr>
            <a:endParaRPr lang="en-US" sz="4800" b="1" spc="-200" dirty="0">
              <a:solidFill>
                <a:srgbClr val="C0000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340633"/>
              </p:ext>
            </p:extLst>
          </p:nvPr>
        </p:nvGraphicFramePr>
        <p:xfrm>
          <a:off x="1720702" y="2151614"/>
          <a:ext cx="8750596" cy="3413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80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9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INDIKATOR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HASIL/REKOMENDASI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Pelaksanaan</a:t>
                      </a:r>
                      <a:r>
                        <a:rPr lang="en-US" sz="2000" dirty="0"/>
                        <a:t> SKM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Sudah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dilaksanakan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dengan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baik</a:t>
                      </a:r>
                      <a:r>
                        <a:rPr lang="en-US" sz="2000" dirty="0"/>
                        <a:t>, dan agar </a:t>
                      </a:r>
                      <a:r>
                        <a:rPr lang="en-US" sz="2000" dirty="0" err="1"/>
                        <a:t>dapat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ditingkatkan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frekuensi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pelaksanaan</a:t>
                      </a:r>
                      <a:r>
                        <a:rPr lang="en-US" sz="2000" dirty="0"/>
                        <a:t> survey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Publikasi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hasil</a:t>
                      </a:r>
                      <a:r>
                        <a:rPr lang="en-US" sz="2000" dirty="0"/>
                        <a:t> SKM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Sudah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dipublikasikan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dengan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baik</a:t>
                      </a:r>
                      <a:r>
                        <a:rPr lang="en-US" sz="2000" dirty="0"/>
                        <a:t>, dan agar </a:t>
                      </a:r>
                      <a:r>
                        <a:rPr lang="en-US" sz="2000" dirty="0" err="1"/>
                        <a:t>dapat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diperluas</a:t>
                      </a:r>
                      <a:r>
                        <a:rPr lang="en-US" sz="2000" dirty="0"/>
                        <a:t> media </a:t>
                      </a:r>
                      <a:r>
                        <a:rPr lang="en-US" sz="2000" dirty="0" err="1"/>
                        <a:t>publikasi</a:t>
                      </a:r>
                      <a:r>
                        <a:rPr lang="en-US" sz="2000" dirty="0"/>
                        <a:t> yang </a:t>
                      </a:r>
                      <a:r>
                        <a:rPr lang="en-US" sz="2000" dirty="0" err="1"/>
                        <a:t>digunakan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Tindak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lanjut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pelaksanaan</a:t>
                      </a:r>
                      <a:r>
                        <a:rPr lang="en-US" sz="2000" dirty="0"/>
                        <a:t> SKM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Sudah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dilaksanakan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cukup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baik</a:t>
                      </a:r>
                      <a:r>
                        <a:rPr lang="en-US" sz="2000" dirty="0"/>
                        <a:t>, dan agar </a:t>
                      </a:r>
                      <a:r>
                        <a:rPr lang="en-US" sz="2000" dirty="0" err="1"/>
                        <a:t>dilaporkan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hasil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dari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tindaklanjut</a:t>
                      </a:r>
                      <a:r>
                        <a:rPr lang="en-US" sz="2000" dirty="0"/>
                        <a:t> yang </a:t>
                      </a:r>
                      <a:r>
                        <a:rPr lang="en-US" sz="2000" dirty="0" err="1"/>
                        <a:t>dilakukan</a:t>
                      </a:r>
                      <a:r>
                        <a:rPr lang="en-US" sz="20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250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9" r="12469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005364" y="635431"/>
            <a:ext cx="8181275" cy="8850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spc="-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D</a:t>
            </a:r>
            <a:r>
              <a:rPr lang="en-US" sz="4800" b="1" spc="-200" dirty="0" err="1">
                <a:solidFill>
                  <a:srgbClr val="1F608A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isdukcapil</a:t>
            </a:r>
            <a:endParaRPr lang="en-US" sz="4800" b="1" spc="-200" dirty="0">
              <a:solidFill>
                <a:srgbClr val="1F608A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  <a:p>
            <a:pPr marL="0" indent="0" algn="ctr">
              <a:buNone/>
            </a:pPr>
            <a:endParaRPr lang="en-US" sz="4800" b="1" spc="-200" dirty="0">
              <a:solidFill>
                <a:srgbClr val="C0000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594977"/>
              </p:ext>
            </p:extLst>
          </p:nvPr>
        </p:nvGraphicFramePr>
        <p:xfrm>
          <a:off x="1720702" y="1905414"/>
          <a:ext cx="8750596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0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9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INDIKATOR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HASIL DAN REKOMENDASI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Pelaksanaan</a:t>
                      </a:r>
                      <a:r>
                        <a:rPr lang="en-US" sz="2000" dirty="0"/>
                        <a:t> SKM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Belum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melaksanakan</a:t>
                      </a:r>
                      <a:r>
                        <a:rPr lang="en-US" sz="2000" dirty="0"/>
                        <a:t> SKM, dan agar </a:t>
                      </a:r>
                      <a:r>
                        <a:rPr lang="en-US" sz="2000" dirty="0" err="1"/>
                        <a:t>dilaksanakan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secara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berkala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dengan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berpedoman</a:t>
                      </a:r>
                      <a:r>
                        <a:rPr lang="en-US" sz="2000" dirty="0"/>
                        <a:t> pada </a:t>
                      </a:r>
                      <a:r>
                        <a:rPr lang="en-US" sz="2000" dirty="0" err="1"/>
                        <a:t>Permenpanrb</a:t>
                      </a:r>
                      <a:r>
                        <a:rPr lang="en-US" sz="2000" dirty="0"/>
                        <a:t> 14/2017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Publikasi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hasil</a:t>
                      </a:r>
                      <a:r>
                        <a:rPr lang="en-US" sz="2000" dirty="0"/>
                        <a:t> SKM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Publikasi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dari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hasil</a:t>
                      </a:r>
                      <a:r>
                        <a:rPr lang="en-US" sz="2000" dirty="0"/>
                        <a:t> SKM agar </a:t>
                      </a:r>
                      <a:r>
                        <a:rPr lang="en-US" sz="2000" dirty="0" err="1"/>
                        <a:t>dapat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dilaksanakan</a:t>
                      </a:r>
                      <a:r>
                        <a:rPr lang="en-US" sz="2000" dirty="0"/>
                        <a:t> pada media yang </a:t>
                      </a:r>
                      <a:r>
                        <a:rPr lang="en-US" sz="2000" dirty="0" err="1"/>
                        <a:t>tersedia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Tindak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lanjut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pelaksanaan</a:t>
                      </a:r>
                      <a:r>
                        <a:rPr lang="en-US" sz="2000" dirty="0"/>
                        <a:t> SKM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Agar </a:t>
                      </a:r>
                      <a:r>
                        <a:rPr lang="en-US" sz="2000" dirty="0" err="1"/>
                        <a:t>dibuatkan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rencana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tindak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lanjut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dari</a:t>
                      </a:r>
                      <a:r>
                        <a:rPr lang="en-US" sz="2000" dirty="0"/>
                        <a:t> SKM yang </a:t>
                      </a:r>
                      <a:r>
                        <a:rPr lang="en-US" sz="2000" dirty="0" err="1"/>
                        <a:t>telah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dilaksanakan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313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9" r="12469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005364" y="464949"/>
            <a:ext cx="8181275" cy="10555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spc="-2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D</a:t>
            </a:r>
            <a:r>
              <a:rPr lang="en-US" sz="4800" b="1" spc="-200" dirty="0">
                <a:solidFill>
                  <a:srgbClr val="1F608A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PMPTSP</a:t>
            </a:r>
          </a:p>
          <a:p>
            <a:pPr marL="0" indent="0" algn="ctr">
              <a:buNone/>
            </a:pPr>
            <a:endParaRPr lang="en-US" sz="4800" b="1" spc="-200" dirty="0">
              <a:solidFill>
                <a:srgbClr val="C0000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496759"/>
              </p:ext>
            </p:extLst>
          </p:nvPr>
        </p:nvGraphicFramePr>
        <p:xfrm>
          <a:off x="1779180" y="1567123"/>
          <a:ext cx="8750596" cy="4328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380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9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INDIKATOR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HASIL DAN REKOMENDASI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Pelaksanaan</a:t>
                      </a:r>
                      <a:r>
                        <a:rPr lang="en-US" sz="2000" dirty="0"/>
                        <a:t> SKM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Sudah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melaksanakan</a:t>
                      </a:r>
                      <a:r>
                        <a:rPr lang="en-US" sz="2000" dirty="0"/>
                        <a:t> SKM, dan agar </a:t>
                      </a:r>
                      <a:r>
                        <a:rPr lang="en-US" sz="2000" dirty="0" err="1"/>
                        <a:t>ditingkatkan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frekuensi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pelaksanaannya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serta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berpedoman</a:t>
                      </a:r>
                      <a:r>
                        <a:rPr lang="en-US" sz="2000" dirty="0"/>
                        <a:t> pada </a:t>
                      </a:r>
                      <a:r>
                        <a:rPr lang="en-US" sz="2000" dirty="0" err="1"/>
                        <a:t>Permenpanrb</a:t>
                      </a:r>
                      <a:r>
                        <a:rPr lang="en-US" sz="2000" dirty="0"/>
                        <a:t> 14/2017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Publikasi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hasil</a:t>
                      </a:r>
                      <a:r>
                        <a:rPr lang="en-US" sz="2000" dirty="0"/>
                        <a:t> SKM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Hasil SKM </a:t>
                      </a:r>
                      <a:r>
                        <a:rPr lang="en-US" sz="2000" dirty="0" err="1"/>
                        <a:t>belum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terpublikasi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dengan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baik</a:t>
                      </a:r>
                      <a:r>
                        <a:rPr lang="en-US" sz="2000" dirty="0"/>
                        <a:t>, dan agar </a:t>
                      </a:r>
                      <a:r>
                        <a:rPr lang="en-US" sz="2000" dirty="0" err="1"/>
                        <a:t>dapat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memanfaatkan</a:t>
                      </a:r>
                      <a:r>
                        <a:rPr lang="en-US" sz="2000" dirty="0"/>
                        <a:t> media </a:t>
                      </a:r>
                      <a:r>
                        <a:rPr lang="en-US" sz="2000" dirty="0" err="1"/>
                        <a:t>informasi</a:t>
                      </a:r>
                      <a:r>
                        <a:rPr lang="en-US" sz="2000" dirty="0"/>
                        <a:t> yang </a:t>
                      </a:r>
                      <a:r>
                        <a:rPr lang="en-US" sz="2000" dirty="0" err="1"/>
                        <a:t>tersedia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untuk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mempublikasikan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hasil</a:t>
                      </a:r>
                      <a:r>
                        <a:rPr lang="en-US" sz="2000" dirty="0"/>
                        <a:t> SKM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Tindak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lanjut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pelaksanaan</a:t>
                      </a:r>
                      <a:r>
                        <a:rPr lang="en-US" sz="2000" dirty="0"/>
                        <a:t> SKM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/>
                        <a:t>Belum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diperoleh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informasi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mengenai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tindak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lanjut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dari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pelaksanaan</a:t>
                      </a:r>
                      <a:r>
                        <a:rPr lang="en-US" sz="2000" dirty="0"/>
                        <a:t> SKM yang </a:t>
                      </a:r>
                      <a:r>
                        <a:rPr lang="en-US" sz="2000" dirty="0" err="1"/>
                        <a:t>telah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dilakukan</a:t>
                      </a:r>
                      <a:r>
                        <a:rPr lang="en-US" sz="2000" dirty="0"/>
                        <a:t>, dan agar </a:t>
                      </a:r>
                      <a:r>
                        <a:rPr lang="en-US" sz="2000" dirty="0" err="1"/>
                        <a:t>dibuatkan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rencana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tindak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lanjut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tersebut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449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Mengapa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Survei</a:t>
            </a:r>
            <a:r>
              <a:rPr lang="en-US" dirty="0"/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6" b="13136"/>
          <a:stretch/>
        </p:blipFill>
        <p:spPr>
          <a:xfrm>
            <a:off x="838200" y="1554479"/>
            <a:ext cx="3250474" cy="25603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541" y="1554480"/>
            <a:ext cx="3796337" cy="25603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778" y="1554479"/>
            <a:ext cx="3707674" cy="37076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50517"/>
            <a:ext cx="3812177" cy="23563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277" y="4250515"/>
            <a:ext cx="3161601" cy="23563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5429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064460"/>
            <a:ext cx="3915054" cy="2936291"/>
          </a:xfrm>
          <a:prstGeom prst="rect">
            <a:avLst/>
          </a:prstGeom>
        </p:spPr>
      </p:pic>
      <p:pic>
        <p:nvPicPr>
          <p:cNvPr id="4" name="Picture 2" descr="G:\Paparan Coaching Clinic Bengkulu\Sosialisasi versi saya\Logo_Kemen_PAN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738" y="944725"/>
            <a:ext cx="1226527" cy="1491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59424" y="2670908"/>
            <a:ext cx="58731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5400" dirty="0">
                <a:solidFill>
                  <a:srgbClr val="70AD47"/>
                </a:solidFill>
                <a:latin typeface="Arial Black" panose="020B0A04020102020204" pitchFamily="34" charset="0"/>
              </a:rPr>
              <a:t>TERIMA KASIH</a:t>
            </a:r>
          </a:p>
        </p:txBody>
      </p:sp>
      <p:sp>
        <p:nvSpPr>
          <p:cNvPr id="6" name="Rectangle 5"/>
          <p:cNvSpPr/>
          <p:nvPr/>
        </p:nvSpPr>
        <p:spPr>
          <a:xfrm>
            <a:off x="4624527" y="4863525"/>
            <a:ext cx="5171244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id-ID" sz="1350" b="1" dirty="0">
                <a:solidFill>
                  <a:srgbClr val="4472C4"/>
                </a:solidFill>
                <a:latin typeface="Arial" panose="020B0604020202020204" pitchFamily="34" charset="0"/>
              </a:rPr>
              <a:t>KEMENTERIAN PENDAYAGUNAAN APARATUR NEGARA</a:t>
            </a:r>
            <a:endParaRPr lang="id-ID" altLang="id-ID" sz="1350" b="1" dirty="0">
              <a:solidFill>
                <a:srgbClr val="4472C4"/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id-ID" sz="1350" b="1" dirty="0">
                <a:solidFill>
                  <a:srgbClr val="4472C4"/>
                </a:solidFill>
                <a:latin typeface="Arial" panose="020B0604020202020204" pitchFamily="34" charset="0"/>
              </a:rPr>
              <a:t> DAN REFORMASI BIROKRASI</a:t>
            </a:r>
            <a:endParaRPr lang="en-US" altLang="id-ID" sz="1050" b="1" dirty="0">
              <a:solidFill>
                <a:srgbClr val="4472C4"/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id-ID" sz="1050" b="1" dirty="0">
                <a:solidFill>
                  <a:srgbClr val="4472C4"/>
                </a:solidFill>
                <a:latin typeface="Arial" panose="020B0604020202020204" pitchFamily="34" charset="0"/>
                <a:hlinkClick r:id="rId4"/>
              </a:rPr>
              <a:t>www.menpan.go.id</a:t>
            </a:r>
            <a:endParaRPr lang="id-ID" altLang="id-ID" sz="1050" b="1" dirty="0">
              <a:solidFill>
                <a:srgbClr val="4472C4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07013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Mengapa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Survei</a:t>
            </a:r>
            <a:r>
              <a:rPr lang="en-US" dirty="0"/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52837"/>
            <a:ext cx="3738880" cy="2103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310" y="2699067"/>
            <a:ext cx="1810659" cy="18106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445" y="1527571"/>
            <a:ext cx="2511515" cy="14127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445" y="3954188"/>
            <a:ext cx="2511515" cy="14127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285" y="1488983"/>
            <a:ext cx="2511515" cy="1412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285" y="3954188"/>
            <a:ext cx="2511515" cy="141272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550445" y="2940298"/>
            <a:ext cx="25115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f-Z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Mengukur kinerja penyelenggara secara periodik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550445" y="5366914"/>
            <a:ext cx="25115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f-Z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Partisipasi aktif masyarakat dalam penyelenggaraan pelayanan publik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842285" y="2901710"/>
            <a:ext cx="25115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f-Z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Bahan penetapan kebijakan dalam perbaikan pelayanan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842285" y="5366914"/>
            <a:ext cx="25115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Memacu persaingan positif antar unit penyelenggara pelayanan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827494" y="3604396"/>
            <a:ext cx="497541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94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8464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Arial Rounded MT Bold" panose="020F0704030504030204" pitchFamily="34" charset="0"/>
              </a:rPr>
              <a:t>Permenpan</a:t>
            </a:r>
            <a:r>
              <a:rPr lang="en-US" b="1" dirty="0">
                <a:latin typeface="Arial Rounded MT Bold" panose="020F0704030504030204" pitchFamily="34" charset="0"/>
              </a:rPr>
              <a:t> No. 14 </a:t>
            </a:r>
            <a:r>
              <a:rPr lang="en-US" b="1" dirty="0" err="1">
                <a:latin typeface="Arial Rounded MT Bold" panose="020F0704030504030204" pitchFamily="34" charset="0"/>
              </a:rPr>
              <a:t>Tahun</a:t>
            </a:r>
            <a:r>
              <a:rPr lang="en-US" b="1" dirty="0">
                <a:latin typeface="Arial Rounded MT Bold" panose="020F0704030504030204" pitchFamily="34" charset="0"/>
              </a:rPr>
              <a:t> 2017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953590"/>
            <a:ext cx="10515600" cy="326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latin typeface="Arial Rounded MT Bold" panose="020F0704030504030204" pitchFamily="34" charset="0"/>
              </a:rPr>
              <a:t>Tentang</a:t>
            </a:r>
            <a:r>
              <a:rPr lang="en-US" sz="1600" b="1" dirty="0">
                <a:latin typeface="Arial Rounded MT Bold" panose="020F0704030504030204" pitchFamily="34" charset="0"/>
              </a:rPr>
              <a:t> </a:t>
            </a:r>
            <a:r>
              <a:rPr lang="en-US" sz="1600" b="1" dirty="0" err="1">
                <a:latin typeface="Arial Rounded MT Bold" panose="020F0704030504030204" pitchFamily="34" charset="0"/>
              </a:rPr>
              <a:t>Pedoman</a:t>
            </a:r>
            <a:r>
              <a:rPr lang="en-US" sz="1600" b="1" dirty="0">
                <a:latin typeface="Arial Rounded MT Bold" panose="020F0704030504030204" pitchFamily="34" charset="0"/>
              </a:rPr>
              <a:t> </a:t>
            </a:r>
            <a:r>
              <a:rPr lang="en-US" sz="1600" b="1" dirty="0" err="1">
                <a:latin typeface="Arial Rounded MT Bold" panose="020F0704030504030204" pitchFamily="34" charset="0"/>
              </a:rPr>
              <a:t>Penyusunan</a:t>
            </a:r>
            <a:r>
              <a:rPr lang="en-US" sz="1600" b="1" dirty="0">
                <a:latin typeface="Arial Rounded MT Bold" panose="020F0704030504030204" pitchFamily="34" charset="0"/>
              </a:rPr>
              <a:t> </a:t>
            </a:r>
            <a:r>
              <a:rPr lang="en-US" sz="1600" b="1" dirty="0" err="1">
                <a:latin typeface="Arial Rounded MT Bold" panose="020F0704030504030204" pitchFamily="34" charset="0"/>
              </a:rPr>
              <a:t>Survei</a:t>
            </a:r>
            <a:r>
              <a:rPr lang="en-US" sz="1600" b="1" dirty="0">
                <a:latin typeface="Arial Rounded MT Bold" panose="020F0704030504030204" pitchFamily="34" charset="0"/>
              </a:rPr>
              <a:t> </a:t>
            </a:r>
            <a:r>
              <a:rPr lang="en-US" sz="1600" b="1" dirty="0" err="1">
                <a:latin typeface="Arial Rounded MT Bold" panose="020F0704030504030204" pitchFamily="34" charset="0"/>
              </a:rPr>
              <a:t>Kepuasan</a:t>
            </a:r>
            <a:r>
              <a:rPr lang="en-US" sz="1600" b="1" dirty="0">
                <a:latin typeface="Arial Rounded MT Bold" panose="020F0704030504030204" pitchFamily="34" charset="0"/>
              </a:rPr>
              <a:t> </a:t>
            </a:r>
            <a:r>
              <a:rPr lang="en-US" sz="1600" b="1" dirty="0" err="1">
                <a:latin typeface="Arial Rounded MT Bold" panose="020F0704030504030204" pitchFamily="34" charset="0"/>
              </a:rPr>
              <a:t>Masyarakat</a:t>
            </a:r>
            <a:r>
              <a:rPr lang="en-US" sz="1600" b="1" dirty="0">
                <a:latin typeface="Arial Rounded MT Bold" panose="020F0704030504030204" pitchFamily="34" charset="0"/>
              </a:rPr>
              <a:t> </a:t>
            </a:r>
            <a:r>
              <a:rPr lang="en-US" sz="1600" b="1" dirty="0" err="1">
                <a:latin typeface="Arial Rounded MT Bold" panose="020F0704030504030204" pitchFamily="34" charset="0"/>
              </a:rPr>
              <a:t>pada</a:t>
            </a:r>
            <a:r>
              <a:rPr lang="en-US" sz="1600" b="1" dirty="0">
                <a:latin typeface="Arial Rounded MT Bold" panose="020F0704030504030204" pitchFamily="34" charset="0"/>
              </a:rPr>
              <a:t> Unit </a:t>
            </a:r>
            <a:r>
              <a:rPr lang="en-US" sz="1600" b="1" dirty="0" err="1">
                <a:latin typeface="Arial Rounded MT Bold" panose="020F0704030504030204" pitchFamily="34" charset="0"/>
              </a:rPr>
              <a:t>Penyelenggara</a:t>
            </a:r>
            <a:r>
              <a:rPr lang="en-US" sz="1600" b="1" dirty="0">
                <a:latin typeface="Arial Rounded MT Bold" panose="020F0704030504030204" pitchFamily="34" charset="0"/>
              </a:rPr>
              <a:t> </a:t>
            </a:r>
            <a:r>
              <a:rPr lang="en-US" sz="1600" b="1" dirty="0" err="1">
                <a:latin typeface="Arial Rounded MT Bold" panose="020F0704030504030204" pitchFamily="34" charset="0"/>
              </a:rPr>
              <a:t>Pelayanan</a:t>
            </a:r>
            <a:r>
              <a:rPr lang="en-US" sz="1600" b="1" dirty="0">
                <a:latin typeface="Arial Rounded MT Bold" panose="020F0704030504030204" pitchFamily="34" charset="0"/>
              </a:rPr>
              <a:t> </a:t>
            </a:r>
            <a:r>
              <a:rPr lang="en-US" sz="1600" b="1" dirty="0" err="1">
                <a:latin typeface="Arial Rounded MT Bold" panose="020F0704030504030204" pitchFamily="34" charset="0"/>
              </a:rPr>
              <a:t>Publik</a:t>
            </a:r>
            <a:endParaRPr lang="en-US" sz="16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3997234" y="1512208"/>
            <a:ext cx="7782318" cy="587829"/>
            <a:chOff x="838200" y="1449976"/>
            <a:chExt cx="7247709" cy="587829"/>
          </a:xfrm>
        </p:grpSpPr>
        <p:sp>
          <p:nvSpPr>
            <p:cNvPr id="7" name="Round Diagonal Corner Rectangle 6"/>
            <p:cNvSpPr/>
            <p:nvPr/>
          </p:nvSpPr>
          <p:spPr>
            <a:xfrm flipH="1">
              <a:off x="1177835" y="1449976"/>
              <a:ext cx="6908074" cy="587829"/>
            </a:xfrm>
            <a:prstGeom prst="round2Diag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err="1"/>
                <a:t>Pasal</a:t>
              </a:r>
              <a:r>
                <a:rPr lang="en-US" dirty="0"/>
                <a:t> 20-39 UU No.25 </a:t>
              </a:r>
              <a:r>
                <a:rPr lang="en-US" dirty="0" err="1"/>
                <a:t>Tahun</a:t>
              </a:r>
              <a:r>
                <a:rPr lang="en-US" dirty="0"/>
                <a:t> 2009 </a:t>
              </a:r>
              <a:r>
                <a:rPr lang="en-US" dirty="0" err="1"/>
                <a:t>tentang</a:t>
              </a:r>
              <a:r>
                <a:rPr lang="en-US" dirty="0"/>
                <a:t> </a:t>
              </a:r>
              <a:r>
                <a:rPr lang="en-US" dirty="0" err="1"/>
                <a:t>Pelayanan</a:t>
              </a:r>
              <a:r>
                <a:rPr lang="en-US" dirty="0"/>
                <a:t> </a:t>
              </a:r>
              <a:r>
                <a:rPr lang="en-US" dirty="0" err="1"/>
                <a:t>Publik</a:t>
              </a:r>
              <a:endParaRPr lang="en-US" dirty="0"/>
            </a:p>
          </p:txBody>
        </p:sp>
        <p:sp>
          <p:nvSpPr>
            <p:cNvPr id="9" name="Flowchart: Delay 8"/>
            <p:cNvSpPr/>
            <p:nvPr/>
          </p:nvSpPr>
          <p:spPr>
            <a:xfrm flipH="1">
              <a:off x="838200" y="1449976"/>
              <a:ext cx="431075" cy="587829"/>
            </a:xfrm>
            <a:prstGeom prst="flowChartDelay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804" y="1149161"/>
            <a:ext cx="1689748" cy="1438926"/>
          </a:xfrm>
        </p:spPr>
      </p:pic>
      <p:sp>
        <p:nvSpPr>
          <p:cNvPr id="5" name="Rounded Rectangle 4"/>
          <p:cNvSpPr/>
          <p:nvPr/>
        </p:nvSpPr>
        <p:spPr>
          <a:xfrm>
            <a:off x="3069771" y="2046559"/>
            <a:ext cx="8284029" cy="93485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AU" b="1" dirty="0"/>
              <a:t>SKM</a:t>
            </a:r>
            <a:r>
              <a:rPr lang="en-AU" dirty="0"/>
              <a:t> </a:t>
            </a:r>
            <a:r>
              <a:rPr lang="en-AU" dirty="0" err="1"/>
              <a:t>merupakan</a:t>
            </a:r>
            <a:r>
              <a:rPr lang="en-AU" dirty="0"/>
              <a:t> </a:t>
            </a:r>
            <a:r>
              <a:rPr lang="en-AU" dirty="0" err="1"/>
              <a:t>bentuk</a:t>
            </a:r>
            <a:r>
              <a:rPr lang="en-AU" dirty="0"/>
              <a:t> </a:t>
            </a:r>
            <a:r>
              <a:rPr lang="en-AU" b="1" dirty="0" err="1"/>
              <a:t>kerjasama</a:t>
            </a:r>
            <a:r>
              <a:rPr lang="en-AU" dirty="0"/>
              <a:t> </a:t>
            </a:r>
            <a:r>
              <a:rPr lang="en-AU" dirty="0" err="1"/>
              <a:t>antara</a:t>
            </a:r>
            <a:r>
              <a:rPr lang="en-AU" dirty="0"/>
              <a:t> </a:t>
            </a:r>
            <a:r>
              <a:rPr lang="en-AU" dirty="0" err="1"/>
              <a:t>Penyelenggara</a:t>
            </a:r>
            <a:r>
              <a:rPr lang="en-AU" dirty="0"/>
              <a:t> </a:t>
            </a:r>
            <a:r>
              <a:rPr lang="en-AU" dirty="0" err="1"/>
              <a:t>Pelayanan</a:t>
            </a:r>
            <a:r>
              <a:rPr lang="en-AU" dirty="0"/>
              <a:t> </a:t>
            </a:r>
            <a:r>
              <a:rPr lang="en-AU" dirty="0" err="1"/>
              <a:t>Publik</a:t>
            </a:r>
            <a:r>
              <a:rPr lang="en-AU" dirty="0"/>
              <a:t> </a:t>
            </a: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dirty="0" err="1"/>
              <a:t>Masyarakat</a:t>
            </a:r>
            <a:r>
              <a:rPr lang="en-AU" dirty="0"/>
              <a:t> </a:t>
            </a:r>
            <a:r>
              <a:rPr lang="en-AU" dirty="0" err="1"/>
              <a:t>dalam</a:t>
            </a:r>
            <a:r>
              <a:rPr lang="en-AU" dirty="0"/>
              <a:t> </a:t>
            </a:r>
            <a:r>
              <a:rPr lang="en-AU" dirty="0" err="1"/>
              <a:t>rangka</a:t>
            </a:r>
            <a:r>
              <a:rPr lang="en-AU" dirty="0"/>
              <a:t> </a:t>
            </a:r>
            <a:r>
              <a:rPr lang="en-AU" dirty="0" err="1"/>
              <a:t>melakukan</a:t>
            </a:r>
            <a:r>
              <a:rPr lang="en-AU" dirty="0"/>
              <a:t> </a:t>
            </a:r>
            <a:r>
              <a:rPr lang="en-AU" b="1" dirty="0" err="1"/>
              <a:t>penilaian</a:t>
            </a:r>
            <a:r>
              <a:rPr lang="en-AU" b="1" dirty="0"/>
              <a:t> </a:t>
            </a:r>
            <a:r>
              <a:rPr lang="en-AU" b="1" dirty="0" err="1"/>
              <a:t>kinerja</a:t>
            </a:r>
            <a:r>
              <a:rPr lang="en-AU" b="1" dirty="0"/>
              <a:t> </a:t>
            </a:r>
            <a:r>
              <a:rPr lang="en-AU" b="1" dirty="0" err="1"/>
              <a:t>pelayanan</a:t>
            </a:r>
            <a:r>
              <a:rPr lang="en-AU" dirty="0"/>
              <a:t>, agar </a:t>
            </a:r>
            <a:r>
              <a:rPr lang="en-AU" dirty="0" err="1"/>
              <a:t>penyelenggara</a:t>
            </a:r>
            <a:r>
              <a:rPr lang="en-AU" dirty="0"/>
              <a:t> </a:t>
            </a:r>
            <a:r>
              <a:rPr lang="en-AU" dirty="0" err="1"/>
              <a:t>layanan</a:t>
            </a:r>
            <a:r>
              <a:rPr lang="en-AU" dirty="0"/>
              <a:t> </a:t>
            </a:r>
            <a:r>
              <a:rPr lang="en-AU" dirty="0" err="1"/>
              <a:t>dapat</a:t>
            </a:r>
            <a:r>
              <a:rPr lang="en-AU" dirty="0"/>
              <a:t> </a:t>
            </a:r>
            <a:r>
              <a:rPr lang="en-AU" b="1" dirty="0" err="1"/>
              <a:t>meningkatkan</a:t>
            </a:r>
            <a:r>
              <a:rPr lang="en-AU" b="1" dirty="0"/>
              <a:t> </a:t>
            </a:r>
            <a:r>
              <a:rPr lang="en-AU" b="1" dirty="0" err="1"/>
              <a:t>kualitas</a:t>
            </a:r>
            <a:r>
              <a:rPr lang="en-AU" b="1" dirty="0"/>
              <a:t> </a:t>
            </a:r>
            <a:r>
              <a:rPr lang="en-AU" b="1" dirty="0" err="1"/>
              <a:t>layanannya</a:t>
            </a:r>
            <a:r>
              <a:rPr lang="en-AU" dirty="0"/>
              <a:t>.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5691444" y="3373280"/>
            <a:ext cx="0" cy="289995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838200" y="2841756"/>
            <a:ext cx="4711534" cy="1834744"/>
            <a:chOff x="838200" y="2841756"/>
            <a:chExt cx="4711534" cy="1834744"/>
          </a:xfrm>
        </p:grpSpPr>
        <p:sp>
          <p:nvSpPr>
            <p:cNvPr id="24" name="Snip and Round Single Corner Rectangle 23"/>
            <p:cNvSpPr/>
            <p:nvPr/>
          </p:nvSpPr>
          <p:spPr>
            <a:xfrm>
              <a:off x="838200" y="3236201"/>
              <a:ext cx="4711534" cy="1440299"/>
            </a:xfrm>
            <a:prstGeom prst="snip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f-ZA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Untuk </a:t>
              </a:r>
              <a:r>
                <a:rPr lang="af-ZA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mengukur tingkat kepuasan masyarakat </a:t>
              </a:r>
              <a:r>
                <a:rPr lang="af-ZA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sebagai pengguna layanan dan meningkatkan kualitas penyelenggaraan pelayanan publik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1324867" y="2922607"/>
              <a:ext cx="1319152" cy="48575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TUJUAN</a:t>
              </a:r>
            </a:p>
          </p:txBody>
        </p:sp>
        <p:sp>
          <p:nvSpPr>
            <p:cNvPr id="26" name="8-Point Star 25"/>
            <p:cNvSpPr/>
            <p:nvPr/>
          </p:nvSpPr>
          <p:spPr>
            <a:xfrm>
              <a:off x="838200" y="2841756"/>
              <a:ext cx="627017" cy="624450"/>
            </a:xfrm>
            <a:prstGeom prst="star8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38200" y="4493233"/>
            <a:ext cx="4711534" cy="1962196"/>
            <a:chOff x="5937659" y="2714305"/>
            <a:chExt cx="4711534" cy="1962196"/>
          </a:xfrm>
        </p:grpSpPr>
        <p:sp>
          <p:nvSpPr>
            <p:cNvPr id="29" name="Snip and Round Single Corner Rectangle 28"/>
            <p:cNvSpPr/>
            <p:nvPr/>
          </p:nvSpPr>
          <p:spPr>
            <a:xfrm flipH="1">
              <a:off x="5937659" y="3037510"/>
              <a:ext cx="4711534" cy="1638991"/>
            </a:xfrm>
            <a:prstGeom prst="snip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buFont typeface="Arial" pitchFamily="34" charset="0"/>
                <a:buChar char="•"/>
              </a:pPr>
              <a:r>
                <a:rPr lang="af-ZA" sz="1600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Mendorong partisipasi masyarakat</a:t>
              </a:r>
            </a:p>
            <a:p>
              <a:pPr algn="just"/>
              <a:r>
                <a:rPr lang="af-ZA" sz="1600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  dalam menilai kinerja pelayanan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af-ZA" sz="1600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Meningkatkan kualitas pelayanan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af-ZA" sz="1600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Mendorong inovasi pelayanan publik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af-ZA" sz="1600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Mengukur tingkat kepuasan masyarakat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8843374" y="2796029"/>
              <a:ext cx="1319152" cy="485755"/>
            </a:xfrm>
            <a:prstGeom prst="roundRect">
              <a:avLst/>
            </a:prstGeom>
            <a:solidFill>
              <a:srgbClr val="F04E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SASARAN</a:t>
              </a:r>
            </a:p>
          </p:txBody>
        </p:sp>
        <p:sp>
          <p:nvSpPr>
            <p:cNvPr id="30" name="8-Point Star 29"/>
            <p:cNvSpPr/>
            <p:nvPr/>
          </p:nvSpPr>
          <p:spPr>
            <a:xfrm flipH="1">
              <a:off x="10022176" y="2714305"/>
              <a:ext cx="627017" cy="623440"/>
            </a:xfrm>
            <a:prstGeom prst="star8">
              <a:avLst/>
            </a:prstGeom>
            <a:solidFill>
              <a:srgbClr val="F04E2E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2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839097" y="3186291"/>
            <a:ext cx="5804066" cy="850131"/>
            <a:chOff x="5839097" y="3186291"/>
            <a:chExt cx="5804066" cy="850131"/>
          </a:xfrm>
        </p:grpSpPr>
        <p:sp>
          <p:nvSpPr>
            <p:cNvPr id="40" name="Rounded Rectangle 39"/>
            <p:cNvSpPr/>
            <p:nvPr/>
          </p:nvSpPr>
          <p:spPr>
            <a:xfrm>
              <a:off x="5839097" y="3186291"/>
              <a:ext cx="5514703" cy="850131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AU" b="1" u="sng" dirty="0" err="1"/>
                <a:t>Pasal</a:t>
              </a:r>
              <a:r>
                <a:rPr lang="en-AU" b="1" u="sng" dirty="0"/>
                <a:t> 1</a:t>
              </a:r>
            </a:p>
            <a:p>
              <a:pPr lvl="0"/>
              <a:r>
                <a:rPr lang="en-AU" dirty="0" err="1"/>
                <a:t>Kewajiban</a:t>
              </a:r>
              <a:r>
                <a:rPr lang="en-AU" dirty="0"/>
                <a:t> </a:t>
              </a:r>
              <a:r>
                <a:rPr lang="en-AU" dirty="0" err="1"/>
                <a:t>melakukan</a:t>
              </a:r>
              <a:r>
                <a:rPr lang="en-AU" dirty="0"/>
                <a:t> SKM </a:t>
              </a:r>
              <a:r>
                <a:rPr lang="en-AU" dirty="0" err="1"/>
                <a:t>secara</a:t>
              </a:r>
              <a:r>
                <a:rPr lang="en-AU" dirty="0"/>
                <a:t> </a:t>
              </a:r>
              <a:r>
                <a:rPr lang="en-AU" dirty="0" err="1"/>
                <a:t>berkala</a:t>
              </a:r>
              <a:r>
                <a:rPr lang="en-AU" dirty="0"/>
                <a:t> minimal 1 (</a:t>
              </a:r>
              <a:r>
                <a:rPr lang="en-AU" dirty="0" err="1"/>
                <a:t>satu</a:t>
              </a:r>
              <a:r>
                <a:rPr lang="en-AU" dirty="0"/>
                <a:t>) kali </a:t>
              </a:r>
              <a:r>
                <a:rPr lang="en-AU" dirty="0" err="1"/>
                <a:t>setahun</a:t>
              </a:r>
              <a:endParaRPr lang="en-AU" dirty="0"/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633" r="68804" b="35187"/>
            <a:stretch/>
          </p:blipFill>
          <p:spPr>
            <a:xfrm>
              <a:off x="10797056" y="3281920"/>
              <a:ext cx="846107" cy="718457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5839097" y="4119140"/>
            <a:ext cx="5804066" cy="850131"/>
            <a:chOff x="5839097" y="4119140"/>
            <a:chExt cx="5804066" cy="850131"/>
          </a:xfrm>
        </p:grpSpPr>
        <p:sp>
          <p:nvSpPr>
            <p:cNvPr id="41" name="Rounded Rectangle 40"/>
            <p:cNvSpPr/>
            <p:nvPr/>
          </p:nvSpPr>
          <p:spPr>
            <a:xfrm>
              <a:off x="5839097" y="4119140"/>
              <a:ext cx="5514703" cy="850131"/>
            </a:xfrm>
            <a:prstGeom prst="roundRect">
              <a:avLst/>
            </a:prstGeom>
            <a:solidFill>
              <a:srgbClr val="F2A2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AU" b="1" u="sng" dirty="0" err="1"/>
                <a:t>Pasal</a:t>
              </a:r>
              <a:r>
                <a:rPr lang="en-AU" b="1" u="sng" dirty="0"/>
                <a:t> 3</a:t>
              </a:r>
            </a:p>
            <a:p>
              <a:pPr lvl="0"/>
              <a:r>
                <a:rPr lang="en-US" dirty="0"/>
                <a:t>D</a:t>
              </a:r>
              <a:r>
                <a:rPr lang="id-ID" dirty="0"/>
                <a:t>apat bekerjasama dengan lembaga lain</a:t>
              </a:r>
              <a:r>
                <a:rPr lang="en-US" dirty="0"/>
                <a:t> </a:t>
              </a:r>
              <a:r>
                <a:rPr lang="id-ID" dirty="0"/>
                <a:t>yang  </a:t>
              </a:r>
              <a:endParaRPr lang="en-US" dirty="0"/>
            </a:p>
            <a:p>
              <a:pPr lvl="0"/>
              <a:r>
                <a:rPr lang="id-ID" dirty="0"/>
                <a:t>memiliki kredibilitas dan reputasi</a:t>
              </a:r>
              <a:endParaRPr lang="en-AU" dirty="0"/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56" t="4552" r="36835" b="69117"/>
            <a:stretch/>
          </p:blipFill>
          <p:spPr>
            <a:xfrm>
              <a:off x="10903573" y="4211886"/>
              <a:ext cx="739590" cy="726141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5839097" y="5051989"/>
            <a:ext cx="5848617" cy="850131"/>
            <a:chOff x="5839097" y="5051989"/>
            <a:chExt cx="5848617" cy="850131"/>
          </a:xfrm>
        </p:grpSpPr>
        <p:sp>
          <p:nvSpPr>
            <p:cNvPr id="42" name="Rounded Rectangle 41"/>
            <p:cNvSpPr/>
            <p:nvPr/>
          </p:nvSpPr>
          <p:spPr>
            <a:xfrm>
              <a:off x="5839097" y="5051989"/>
              <a:ext cx="5514703" cy="850131"/>
            </a:xfrm>
            <a:prstGeom prst="roundRect">
              <a:avLst/>
            </a:prstGeom>
            <a:solidFill>
              <a:srgbClr val="89AF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AU" b="1" u="sng" dirty="0" err="1"/>
                <a:t>Pasal</a:t>
              </a:r>
              <a:r>
                <a:rPr lang="en-AU" b="1" u="sng" dirty="0"/>
                <a:t> 4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dirty="0"/>
                <a:t>W</a:t>
              </a:r>
              <a:r>
                <a:rPr lang="id-ID" dirty="0"/>
                <a:t>ajib </a:t>
              </a:r>
              <a:r>
                <a:rPr lang="fi-FI" dirty="0"/>
                <a:t>mempublikasikan hasil SKM</a:t>
              </a:r>
              <a:endParaRPr lang="en-AU" dirty="0"/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AU" dirty="0" err="1"/>
                <a:t>Menyampaikan</a:t>
              </a:r>
              <a:r>
                <a:rPr lang="en-AU" dirty="0"/>
                <a:t> </a:t>
              </a:r>
              <a:r>
                <a:rPr lang="en-AU" dirty="0" err="1"/>
                <a:t>laporan</a:t>
              </a:r>
              <a:r>
                <a:rPr lang="en-AU" dirty="0"/>
                <a:t> </a:t>
              </a:r>
              <a:r>
                <a:rPr lang="en-AU" dirty="0" err="1"/>
                <a:t>kepada</a:t>
              </a:r>
              <a:r>
                <a:rPr lang="en-AU" dirty="0"/>
                <a:t> </a:t>
              </a:r>
              <a:r>
                <a:rPr lang="en-AU" dirty="0" err="1"/>
                <a:t>Menpanrb</a:t>
              </a:r>
              <a:endParaRPr lang="en-AU" dirty="0"/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2" t="37266" r="70891" b="36890"/>
            <a:stretch/>
          </p:blipFill>
          <p:spPr>
            <a:xfrm>
              <a:off x="10934678" y="5177364"/>
              <a:ext cx="753036" cy="712695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5839097" y="5902120"/>
            <a:ext cx="5926624" cy="839782"/>
            <a:chOff x="5839097" y="5902120"/>
            <a:chExt cx="5926624" cy="839782"/>
          </a:xfrm>
        </p:grpSpPr>
        <p:sp>
          <p:nvSpPr>
            <p:cNvPr id="43" name="Rounded Rectangle 42"/>
            <p:cNvSpPr/>
            <p:nvPr/>
          </p:nvSpPr>
          <p:spPr>
            <a:xfrm>
              <a:off x="5839097" y="5984839"/>
              <a:ext cx="5514703" cy="546590"/>
            </a:xfrm>
            <a:prstGeom prst="roundRect">
              <a:avLst/>
            </a:prstGeom>
            <a:solidFill>
              <a:srgbClr val="02BE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AU" b="1" u="sng" dirty="0" err="1"/>
                <a:t>Pasal</a:t>
              </a:r>
              <a:r>
                <a:rPr lang="en-AU" b="1" u="sng" dirty="0"/>
                <a:t> 6</a:t>
              </a:r>
            </a:p>
            <a:p>
              <a:pPr lvl="0"/>
              <a:r>
                <a:rPr lang="en-AU" dirty="0" err="1"/>
                <a:t>Kewajiban</a:t>
              </a:r>
              <a:r>
                <a:rPr lang="en-AU" dirty="0"/>
                <a:t> </a:t>
              </a:r>
              <a:r>
                <a:rPr lang="en-AU" dirty="0" err="1"/>
                <a:t>melakukan</a:t>
              </a:r>
              <a:r>
                <a:rPr lang="en-AU" dirty="0"/>
                <a:t> </a:t>
              </a:r>
              <a:r>
                <a:rPr lang="en-AU" dirty="0" err="1"/>
                <a:t>evaluasi</a:t>
              </a:r>
              <a:r>
                <a:rPr lang="en-AU" dirty="0"/>
                <a:t> </a:t>
              </a:r>
              <a:r>
                <a:rPr lang="en-AU" dirty="0" err="1"/>
                <a:t>terhadap</a:t>
              </a:r>
              <a:r>
                <a:rPr lang="en-AU" dirty="0"/>
                <a:t> </a:t>
              </a:r>
              <a:r>
                <a:rPr lang="en-AU" dirty="0" err="1"/>
                <a:t>hasil</a:t>
              </a:r>
              <a:r>
                <a:rPr lang="en-AU" dirty="0"/>
                <a:t> SKM</a:t>
              </a: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47" t="68069" r="34739"/>
            <a:stretch/>
          </p:blipFill>
          <p:spPr>
            <a:xfrm>
              <a:off x="10903573" y="5902120"/>
              <a:ext cx="862148" cy="8397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0079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3999" y="297226"/>
            <a:ext cx="9144000" cy="1508125"/>
          </a:xfrm>
          <a:solidFill>
            <a:srgbClr val="02BEBA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id-ID" altLang="id-ID" sz="3200" b="1" dirty="0">
                <a:solidFill>
                  <a:schemeClr val="bg1"/>
                </a:solidFill>
              </a:rPr>
              <a:t>LANGKAH-LANGKAH PELAKSANAAN</a:t>
            </a:r>
            <a:br>
              <a:rPr lang="en-US" altLang="id-ID" sz="3200" b="1" dirty="0">
                <a:solidFill>
                  <a:schemeClr val="bg1"/>
                </a:solidFill>
              </a:rPr>
            </a:br>
            <a:r>
              <a:rPr lang="id-ID" altLang="id-ID" sz="3200" b="1" dirty="0">
                <a:solidFill>
                  <a:schemeClr val="bg1"/>
                </a:solidFill>
              </a:rPr>
              <a:t>SURVEI</a:t>
            </a:r>
            <a:r>
              <a:rPr lang="en-US" altLang="id-ID" sz="3200" b="1" dirty="0">
                <a:solidFill>
                  <a:schemeClr val="bg1"/>
                </a:solidFill>
              </a:rPr>
              <a:t> KEPUASAN MASYARAKAT (</a:t>
            </a:r>
            <a:r>
              <a:rPr lang="id-ID" altLang="id-ID" sz="3200" b="1" dirty="0">
                <a:solidFill>
                  <a:schemeClr val="bg1"/>
                </a:solidFill>
              </a:rPr>
              <a:t>SKM</a:t>
            </a:r>
            <a:r>
              <a:rPr lang="en-US" altLang="id-ID" sz="3200" b="1" dirty="0">
                <a:solidFill>
                  <a:schemeClr val="bg1"/>
                </a:solidFill>
              </a:rPr>
              <a:t>)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59449091"/>
              </p:ext>
            </p:extLst>
          </p:nvPr>
        </p:nvGraphicFramePr>
        <p:xfrm>
          <a:off x="964905" y="1920240"/>
          <a:ext cx="10262189" cy="4502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1212389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1848011" cy="780443"/>
            <a:chOff x="4953921" y="3038779"/>
            <a:chExt cx="8785225" cy="780443"/>
          </a:xfrm>
        </p:grpSpPr>
        <p:sp>
          <p:nvSpPr>
            <p:cNvPr id="4" name="Straight Connector 3"/>
            <p:cNvSpPr/>
            <p:nvPr/>
          </p:nvSpPr>
          <p:spPr>
            <a:xfrm>
              <a:off x="4953921" y="3819222"/>
              <a:ext cx="8785225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5" name="Group 4"/>
            <p:cNvGrpSpPr/>
            <p:nvPr/>
          </p:nvGrpSpPr>
          <p:grpSpPr>
            <a:xfrm>
              <a:off x="4953921" y="3038779"/>
              <a:ext cx="2284158" cy="780442"/>
              <a:chOff x="0" y="2848"/>
              <a:chExt cx="2284158" cy="780442"/>
            </a:xfrm>
          </p:grpSpPr>
          <p:sp>
            <p:nvSpPr>
              <p:cNvPr id="6" name="Round Same Side Corner Rectangle 5"/>
              <p:cNvSpPr/>
              <p:nvPr/>
            </p:nvSpPr>
            <p:spPr>
              <a:xfrm>
                <a:off x="0" y="2848"/>
                <a:ext cx="2284158" cy="780442"/>
              </a:xfrm>
              <a:prstGeom prst="round2SameRect">
                <a:avLst>
                  <a:gd name="adj1" fmla="val 16670"/>
                  <a:gd name="adj2" fmla="val 0"/>
                </a:avLst>
              </a:prstGeom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Round Same Side Corner Rectangle 5"/>
              <p:cNvSpPr txBox="1"/>
              <p:nvPr/>
            </p:nvSpPr>
            <p:spPr>
              <a:xfrm>
                <a:off x="38105" y="40953"/>
                <a:ext cx="2207948" cy="74233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d-ID" sz="1600" b="1" kern="1200" dirty="0">
                    <a:latin typeface="Arial" charset="0"/>
                    <a:cs typeface="Arial" charset="0"/>
                  </a:rPr>
                  <a:t>1. </a:t>
                </a:r>
                <a:r>
                  <a:rPr lang="en-US" sz="1600" b="1" kern="1200" dirty="0">
                    <a:latin typeface="Arial" charset="0"/>
                    <a:cs typeface="Arial" charset="0"/>
                  </a:rPr>
                  <a:t>PERSIAPAN</a:t>
                </a:r>
                <a:endParaRPr lang="id-ID" sz="1600" kern="1200" dirty="0"/>
              </a:p>
            </p:txBody>
          </p:sp>
        </p:grpSp>
      </p:grpSp>
      <p:sp>
        <p:nvSpPr>
          <p:cNvPr id="9" name="Round Diagonal Corner Rectangle 8"/>
          <p:cNvSpPr/>
          <p:nvPr/>
        </p:nvSpPr>
        <p:spPr>
          <a:xfrm>
            <a:off x="365760" y="1012829"/>
            <a:ext cx="11393424" cy="5552563"/>
          </a:xfrm>
          <a:prstGeom prst="round2Diag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PENETAPAN PELAKSANA</a:t>
            </a:r>
            <a:endParaRPr lang="id-ID" sz="2000" b="1" dirty="0">
              <a:solidFill>
                <a:srgbClr val="FFFF00"/>
              </a:solidFill>
              <a:latin typeface="Arial Black" pitchFamily="34" charset="0"/>
              <a:cs typeface="Arial" charset="0"/>
            </a:endParaRPr>
          </a:p>
          <a:p>
            <a:pPr marL="698500" indent="-342900" algn="just">
              <a:buFont typeface="+mj-lt"/>
              <a:buAutoNum type="arabicPeriod"/>
              <a:tabLst>
                <a:tab pos="355600" algn="l"/>
              </a:tabLst>
              <a:defRPr/>
            </a:pPr>
            <a:r>
              <a:rPr lang="en-US" sz="2000" b="1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Dilaksanakan</a:t>
            </a:r>
            <a:r>
              <a:rPr lang="en-US" sz="2000" b="1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sendiri</a:t>
            </a:r>
            <a:endParaRPr lang="id-ID" sz="2000" b="1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  <a:p>
            <a:pPr marL="698500" indent="-342900" algn="just">
              <a:buFont typeface="+mj-lt"/>
              <a:buAutoNum type="arabicPeriod"/>
              <a:tabLst>
                <a:tab pos="355600" algn="l"/>
              </a:tabLst>
              <a:defRPr/>
            </a:pPr>
            <a:r>
              <a:rPr lang="en-US" sz="2000" b="1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Dilaksanakan</a:t>
            </a:r>
            <a:r>
              <a:rPr lang="en-US" sz="2000" b="1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oleh</a:t>
            </a:r>
            <a:r>
              <a:rPr lang="en-US" sz="2000" b="1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Pihak</a:t>
            </a:r>
            <a:r>
              <a:rPr lang="en-US" sz="2000" b="1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Ketiga</a:t>
            </a:r>
            <a:r>
              <a:rPr lang="en-US" sz="2000" b="1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/ Unit </a:t>
            </a:r>
            <a:r>
              <a:rPr lang="en-US" sz="2000" b="1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Independen</a:t>
            </a:r>
            <a:endParaRPr lang="en-US" sz="2000" b="1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  <a:p>
            <a:endParaRPr lang="en-US" sz="2000" b="1" dirty="0">
              <a:solidFill>
                <a:srgbClr val="FFFF00"/>
              </a:solidFill>
              <a:latin typeface="Arial Black" pitchFamily="34" charset="0"/>
              <a:cs typeface="Arial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PENYIAPAN BAHAN</a:t>
            </a:r>
            <a:endParaRPr lang="id-ID" sz="2000" b="1" dirty="0">
              <a:solidFill>
                <a:srgbClr val="FFFF00"/>
              </a:solidFill>
              <a:latin typeface="Arial Black" pitchFamily="34" charset="0"/>
              <a:cs typeface="Arial" charset="0"/>
            </a:endParaRPr>
          </a:p>
          <a:p>
            <a:pPr marL="698500" indent="-342900" algn="just">
              <a:buFont typeface="+mj-lt"/>
              <a:buAutoNum type="arabicPeriod"/>
              <a:tabLst>
                <a:tab pos="355600" algn="l"/>
              </a:tabLst>
              <a:defRPr/>
            </a:pPr>
            <a:r>
              <a:rPr lang="en-US" sz="2000" b="1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Kuesioner</a:t>
            </a:r>
            <a:endParaRPr lang="en-US" sz="2000" b="1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  <a:p>
            <a:pPr marL="698500" indent="-342900" algn="just">
              <a:buFont typeface="+mj-lt"/>
              <a:buAutoNum type="arabicPeriod"/>
              <a:tabLst>
                <a:tab pos="355600" algn="l"/>
              </a:tabLst>
              <a:defRPr/>
            </a:pPr>
            <a:r>
              <a:rPr lang="en-US" sz="2000" b="1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Bagian</a:t>
            </a:r>
            <a:r>
              <a:rPr lang="en-US" sz="2000" b="1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dari</a:t>
            </a:r>
            <a:r>
              <a:rPr lang="en-US" sz="2000" b="1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Kuesioner</a:t>
            </a:r>
            <a:r>
              <a:rPr lang="en-US" sz="2000" b="1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/</a:t>
            </a:r>
            <a:r>
              <a:rPr lang="en-US" sz="2000" b="1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pengantar</a:t>
            </a:r>
            <a:r>
              <a:rPr lang="en-US" sz="2000" b="1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</a:p>
          <a:p>
            <a:pPr marL="698500" indent="-342900" algn="just">
              <a:buFont typeface="+mj-lt"/>
              <a:buAutoNum type="arabicPeriod"/>
              <a:tabLst>
                <a:tab pos="355600" algn="l"/>
              </a:tabLst>
              <a:defRPr/>
            </a:pPr>
            <a:r>
              <a:rPr lang="en-US" sz="2000" b="1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Kelengkapan</a:t>
            </a:r>
            <a:r>
              <a:rPr lang="en-US" sz="2000" b="1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peralatan</a:t>
            </a:r>
            <a:endParaRPr lang="en-US" sz="2000" b="1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  <a:p>
            <a:endParaRPr lang="en-US" sz="2000" b="1" dirty="0">
              <a:solidFill>
                <a:srgbClr val="FFFF00"/>
              </a:solidFill>
              <a:latin typeface="Arial Black" pitchFamily="34" charset="0"/>
              <a:cs typeface="Arial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PENETAPAN RESPONDEN, LOKASI DAN WAKTU P</a:t>
            </a:r>
            <a:r>
              <a:rPr lang="id-ID" sz="2000" b="1" dirty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ELAKSANAAN</a:t>
            </a:r>
          </a:p>
          <a:p>
            <a:pPr marL="712788" indent="-347663">
              <a:buFont typeface="+mj-lt"/>
              <a:buAutoNum type="arabicPeriod"/>
              <a:tabLst>
                <a:tab pos="712788" algn="l"/>
              </a:tabLst>
              <a:defRPr/>
            </a:pPr>
            <a:r>
              <a:rPr lang="en-US" sz="2000" b="1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Jumlah</a:t>
            </a:r>
            <a:r>
              <a:rPr lang="en-US" sz="2000" b="1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Responden</a:t>
            </a:r>
            <a:r>
              <a:rPr lang="id-ID" sz="2000" b="1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 Black" pitchFamily="34" charset="0"/>
                <a:cs typeface="Arial" charset="0"/>
                <a:sym typeface="Wingdings" pitchFamily="2" charset="2"/>
              </a:rPr>
              <a:t>dapat</a:t>
            </a:r>
            <a:r>
              <a:rPr lang="en-US" sz="2000" b="1" dirty="0">
                <a:solidFill>
                  <a:schemeClr val="bg1"/>
                </a:solidFill>
                <a:latin typeface="Arial Black" pitchFamily="34" charset="0"/>
                <a:cs typeface="Arial" charset="0"/>
                <a:sym typeface="Wingdings" pitchFamily="2" charset="2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 Black" pitchFamily="34" charset="0"/>
                <a:cs typeface="Arial" charset="0"/>
                <a:sym typeface="Wingdings" pitchFamily="2" charset="2"/>
              </a:rPr>
              <a:t>menggunakan</a:t>
            </a:r>
            <a:r>
              <a:rPr lang="en-US" sz="2000" b="1" dirty="0">
                <a:solidFill>
                  <a:schemeClr val="bg1"/>
                </a:solidFill>
                <a:latin typeface="Arial Black" pitchFamily="34" charset="0"/>
                <a:cs typeface="Arial" charset="0"/>
                <a:sym typeface="Wingdings" pitchFamily="2" charset="2"/>
              </a:rPr>
              <a:t> data </a:t>
            </a:r>
            <a:r>
              <a:rPr lang="en-US" sz="2000" b="1" dirty="0" err="1">
                <a:solidFill>
                  <a:schemeClr val="bg1"/>
                </a:solidFill>
                <a:latin typeface="Arial Black" pitchFamily="34" charset="0"/>
                <a:cs typeface="Arial" charset="0"/>
                <a:sym typeface="Wingdings" pitchFamily="2" charset="2"/>
              </a:rPr>
              <a:t>berdasarkan</a:t>
            </a:r>
            <a:r>
              <a:rPr lang="en-US" sz="2000" b="1" dirty="0">
                <a:solidFill>
                  <a:schemeClr val="bg1"/>
                </a:solidFill>
                <a:latin typeface="Arial Black" pitchFamily="34" charset="0"/>
                <a:cs typeface="Arial" charset="0"/>
                <a:sym typeface="Wingdings" pitchFamily="2" charset="2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 Black" pitchFamily="34" charset="0"/>
                <a:cs typeface="Arial" charset="0"/>
                <a:sym typeface="Wingdings" pitchFamily="2" charset="2"/>
              </a:rPr>
              <a:t>populasi</a:t>
            </a:r>
            <a:r>
              <a:rPr lang="en-US" sz="2000" b="1" dirty="0">
                <a:solidFill>
                  <a:schemeClr val="bg1"/>
                </a:solidFill>
                <a:latin typeface="Arial Black" pitchFamily="34" charset="0"/>
                <a:cs typeface="Arial" charset="0"/>
                <a:sym typeface="Wingdings" pitchFamily="2" charset="2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 Black" pitchFamily="34" charset="0"/>
                <a:cs typeface="Arial" charset="0"/>
                <a:sym typeface="Wingdings" pitchFamily="2" charset="2"/>
              </a:rPr>
              <a:t>sesuai</a:t>
            </a:r>
            <a:r>
              <a:rPr lang="en-US" sz="2000" b="1" dirty="0">
                <a:solidFill>
                  <a:schemeClr val="bg1"/>
                </a:solidFill>
                <a:latin typeface="Arial Black" pitchFamily="34" charset="0"/>
                <a:cs typeface="Arial" charset="0"/>
                <a:sym typeface="Wingdings" pitchFamily="2" charset="2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 Black" pitchFamily="34" charset="0"/>
                <a:cs typeface="Arial" charset="0"/>
                <a:sym typeface="Wingdings" pitchFamily="2" charset="2"/>
              </a:rPr>
              <a:t>tabel</a:t>
            </a:r>
            <a:r>
              <a:rPr lang="en-US" sz="2000" b="1" dirty="0">
                <a:solidFill>
                  <a:schemeClr val="bg1"/>
                </a:solidFill>
                <a:latin typeface="Arial Black" pitchFamily="34" charset="0"/>
                <a:cs typeface="Arial" charset="0"/>
                <a:sym typeface="Wingdings" pitchFamily="2" charset="2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latin typeface="Arial Black" pitchFamily="34" charset="0"/>
                <a:cs typeface="Arial" charset="0"/>
                <a:sym typeface="Wingdings" pitchFamily="2" charset="2"/>
              </a:rPr>
              <a:t>Kreji</a:t>
            </a:r>
            <a:r>
              <a:rPr lang="en-US" sz="2000" b="1" i="1" dirty="0">
                <a:solidFill>
                  <a:schemeClr val="bg1"/>
                </a:solidFill>
                <a:latin typeface="Arial Black" pitchFamily="34" charset="0"/>
                <a:cs typeface="Arial" charset="0"/>
                <a:sym typeface="Wingdings" pitchFamily="2" charset="2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 Black" pitchFamily="34" charset="0"/>
                <a:cs typeface="Arial" charset="0"/>
                <a:sym typeface="Wingdings" pitchFamily="2" charset="2"/>
              </a:rPr>
              <a:t>dan</a:t>
            </a:r>
            <a:r>
              <a:rPr lang="en-US" sz="2000" b="1" dirty="0">
                <a:solidFill>
                  <a:schemeClr val="bg1"/>
                </a:solidFill>
                <a:latin typeface="Arial Black" pitchFamily="34" charset="0"/>
                <a:cs typeface="Arial" charset="0"/>
                <a:sym typeface="Wingdings" pitchFamily="2" charset="2"/>
              </a:rPr>
              <a:t> </a:t>
            </a:r>
            <a:r>
              <a:rPr lang="en-US" sz="2000" b="1" i="1" dirty="0">
                <a:solidFill>
                  <a:schemeClr val="bg1"/>
                </a:solidFill>
                <a:latin typeface="Arial Black" pitchFamily="34" charset="0"/>
                <a:cs typeface="Arial" charset="0"/>
                <a:sym typeface="Wingdings" pitchFamily="2" charset="2"/>
              </a:rPr>
              <a:t>Morgan </a:t>
            </a:r>
            <a:r>
              <a:rPr lang="en-US" sz="2000" b="1" dirty="0" err="1">
                <a:solidFill>
                  <a:schemeClr val="bg1"/>
                </a:solidFill>
                <a:latin typeface="Arial Black" pitchFamily="34" charset="0"/>
                <a:cs typeface="Arial" charset="0"/>
                <a:sym typeface="Wingdings" pitchFamily="2" charset="2"/>
              </a:rPr>
              <a:t>sebagaimana</a:t>
            </a:r>
            <a:r>
              <a:rPr lang="en-US" sz="2000" b="1" dirty="0">
                <a:solidFill>
                  <a:schemeClr val="bg1"/>
                </a:solidFill>
                <a:latin typeface="Arial Black" pitchFamily="34" charset="0"/>
                <a:cs typeface="Arial" charset="0"/>
                <a:sym typeface="Wingdings" pitchFamily="2" charset="2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 Black" pitchFamily="34" charset="0"/>
                <a:cs typeface="Arial" charset="0"/>
                <a:sym typeface="Wingdings" pitchFamily="2" charset="2"/>
              </a:rPr>
              <a:t>terlampir</a:t>
            </a:r>
            <a:r>
              <a:rPr lang="en-US" sz="2000" b="1" dirty="0">
                <a:solidFill>
                  <a:schemeClr val="bg1"/>
                </a:solidFill>
                <a:latin typeface="Arial Black" pitchFamily="34" charset="0"/>
                <a:cs typeface="Arial" charset="0"/>
                <a:sym typeface="Wingdings" pitchFamily="2" charset="2"/>
              </a:rPr>
              <a:t>.</a:t>
            </a:r>
            <a:endParaRPr lang="id-ID" sz="2000" b="1" dirty="0">
              <a:solidFill>
                <a:schemeClr val="bg1"/>
              </a:solidFill>
              <a:latin typeface="Arial Black" pitchFamily="34" charset="0"/>
              <a:cs typeface="Arial" charset="0"/>
              <a:sym typeface="Wingdings" pitchFamily="2" charset="2"/>
            </a:endParaRPr>
          </a:p>
          <a:p>
            <a:pPr marL="712788" indent="-347663">
              <a:buFont typeface="+mj-lt"/>
              <a:buAutoNum type="arabicPeriod"/>
              <a:tabLst>
                <a:tab pos="712788" algn="l"/>
              </a:tabLst>
              <a:defRPr/>
            </a:pPr>
            <a:r>
              <a:rPr lang="en-US" sz="2000" b="1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Lokasi</a:t>
            </a:r>
            <a:r>
              <a:rPr lang="en-US" sz="2000" b="1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dan</a:t>
            </a:r>
            <a:r>
              <a:rPr lang="en-US" sz="2000" b="1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Waktu</a:t>
            </a:r>
            <a:r>
              <a:rPr lang="en-US" sz="2000" b="1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Pengumpulan</a:t>
            </a:r>
            <a:r>
              <a:rPr lang="en-US" sz="2000" b="1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1862158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1848011" cy="780443"/>
            <a:chOff x="4953921" y="3038779"/>
            <a:chExt cx="8785225" cy="780443"/>
          </a:xfrm>
        </p:grpSpPr>
        <p:sp>
          <p:nvSpPr>
            <p:cNvPr id="4" name="Straight Connector 3"/>
            <p:cNvSpPr/>
            <p:nvPr/>
          </p:nvSpPr>
          <p:spPr>
            <a:xfrm>
              <a:off x="4953921" y="3819222"/>
              <a:ext cx="8785225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5" name="Group 4"/>
            <p:cNvGrpSpPr/>
            <p:nvPr/>
          </p:nvGrpSpPr>
          <p:grpSpPr>
            <a:xfrm>
              <a:off x="4953921" y="3038779"/>
              <a:ext cx="2284158" cy="780442"/>
              <a:chOff x="0" y="2848"/>
              <a:chExt cx="2284158" cy="780442"/>
            </a:xfrm>
          </p:grpSpPr>
          <p:sp>
            <p:nvSpPr>
              <p:cNvPr id="6" name="Round Same Side Corner Rectangle 5"/>
              <p:cNvSpPr/>
              <p:nvPr/>
            </p:nvSpPr>
            <p:spPr>
              <a:xfrm>
                <a:off x="0" y="2848"/>
                <a:ext cx="2284158" cy="780442"/>
              </a:xfrm>
              <a:prstGeom prst="round2SameRect">
                <a:avLst>
                  <a:gd name="adj1" fmla="val 16670"/>
                  <a:gd name="adj2" fmla="val 0"/>
                </a:avLst>
              </a:prstGeom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Round Same Side Corner Rectangle 5"/>
              <p:cNvSpPr txBox="1"/>
              <p:nvPr/>
            </p:nvSpPr>
            <p:spPr>
              <a:xfrm>
                <a:off x="38105" y="40953"/>
                <a:ext cx="2207948" cy="74233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d-ID" sz="1600" b="1" kern="1200" dirty="0">
                    <a:latin typeface="Arial" charset="0"/>
                    <a:cs typeface="Arial" charset="0"/>
                  </a:rPr>
                  <a:t>1. </a:t>
                </a:r>
                <a:r>
                  <a:rPr lang="en-US" sz="1600" b="1" kern="1200" dirty="0">
                    <a:latin typeface="Arial" charset="0"/>
                    <a:cs typeface="Arial" charset="0"/>
                  </a:rPr>
                  <a:t>PERSIAPAN</a:t>
                </a:r>
                <a:endParaRPr lang="id-ID" sz="1600" kern="1200" dirty="0"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3131872" y="226445"/>
            <a:ext cx="4444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 Black" pitchFamily="34" charset="0"/>
                <a:cs typeface="Arial" charset="0"/>
              </a:rPr>
              <a:t>PENYIAPAN BAHAN : KUESIONER</a:t>
            </a:r>
            <a:endParaRPr lang="id-ID" b="1" dirty="0">
              <a:latin typeface="Arial Black" pitchFamily="34" charset="0"/>
              <a:cs typeface="Arial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584276" y="3936179"/>
            <a:ext cx="5608996" cy="2443463"/>
          </a:xfrm>
          <a:prstGeom prst="rect">
            <a:avLst/>
          </a:prstGeom>
          <a:solidFill>
            <a:srgbClr val="F00082"/>
          </a:solidFill>
        </p:spPr>
        <p:txBody>
          <a:bodyPr vert="horz" lIns="91440" tIns="45720" rIns="91440" bIns="45720" numCol="2" rtlCol="0">
            <a:noAutofit/>
          </a:bodyPr>
          <a:lstStyle/>
          <a:p>
            <a:pPr marL="290513" lvl="0" indent="-290513">
              <a:spcBef>
                <a:spcPct val="20000"/>
              </a:spcBef>
              <a:buFont typeface="+mj-lt"/>
              <a:buAutoNum type="arabicPeriod"/>
              <a:tabLst>
                <a:tab pos="347663" algn="l"/>
              </a:tabLst>
            </a:pPr>
            <a:r>
              <a:rPr lang="en-US" dirty="0" err="1">
                <a:solidFill>
                  <a:schemeClr val="bg1"/>
                </a:solidFill>
              </a:rPr>
              <a:t>Persyaratan</a:t>
            </a:r>
            <a:endParaRPr lang="en-US" dirty="0">
              <a:solidFill>
                <a:schemeClr val="bg1"/>
              </a:solidFill>
            </a:endParaRPr>
          </a:p>
          <a:p>
            <a:pPr marL="290513" indent="-290513">
              <a:spcBef>
                <a:spcPct val="20000"/>
              </a:spcBef>
              <a:buFont typeface="+mj-lt"/>
              <a:buAutoNum type="arabicPeriod"/>
              <a:tabLst>
                <a:tab pos="347663" algn="l"/>
              </a:tabLst>
            </a:pPr>
            <a:r>
              <a:rPr lang="en-US" dirty="0" err="1">
                <a:solidFill>
                  <a:schemeClr val="bg1"/>
                </a:solidFill>
              </a:rPr>
              <a:t>Sistem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Mekanisme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Prosedur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marL="290513" indent="-290513">
              <a:spcBef>
                <a:spcPct val="20000"/>
              </a:spcBef>
              <a:buFont typeface="+mj-lt"/>
              <a:buAutoNum type="arabicPeriod"/>
              <a:tabLst>
                <a:tab pos="347663" algn="l"/>
              </a:tabLst>
            </a:pPr>
            <a:r>
              <a:rPr lang="en-US" dirty="0" err="1">
                <a:solidFill>
                  <a:schemeClr val="bg1"/>
                </a:solidFill>
              </a:rPr>
              <a:t>Waktu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Penyelesaian</a:t>
            </a:r>
            <a:r>
              <a:rPr lang="en-US" dirty="0">
                <a:solidFill>
                  <a:schemeClr val="bg1"/>
                </a:solidFill>
              </a:rPr>
              <a:t>  </a:t>
            </a:r>
          </a:p>
          <a:p>
            <a:pPr marL="290513" lvl="0" indent="-290513">
              <a:spcBef>
                <a:spcPct val="20000"/>
              </a:spcBef>
              <a:buFont typeface="+mj-lt"/>
              <a:buAutoNum type="arabicPeriod"/>
              <a:tabLst>
                <a:tab pos="347663" algn="l"/>
              </a:tabLst>
            </a:pPr>
            <a:r>
              <a:rPr lang="en-US" dirty="0" err="1">
                <a:solidFill>
                  <a:schemeClr val="bg1"/>
                </a:solidFill>
              </a:rPr>
              <a:t>Biaya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Tarif</a:t>
            </a:r>
            <a:endParaRPr lang="en-US" dirty="0">
              <a:solidFill>
                <a:schemeClr val="bg1"/>
              </a:solidFill>
            </a:endParaRPr>
          </a:p>
          <a:p>
            <a:pPr marL="290513" indent="-290513">
              <a:spcBef>
                <a:spcPct val="20000"/>
              </a:spcBef>
              <a:buFont typeface="+mj-lt"/>
              <a:buAutoNum type="arabicPeriod"/>
              <a:tabLst>
                <a:tab pos="347663" algn="l"/>
              </a:tabLst>
            </a:pPr>
            <a:r>
              <a:rPr lang="en-US" dirty="0" err="1">
                <a:solidFill>
                  <a:schemeClr val="bg1"/>
                </a:solidFill>
              </a:rPr>
              <a:t>Produk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Spesifikasi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Jenis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Pelayanan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marL="290513" lvl="0" indent="-290513">
              <a:spcBef>
                <a:spcPct val="20000"/>
              </a:spcBef>
              <a:buFont typeface="+mj-lt"/>
              <a:buAutoNum type="arabicPeriod"/>
              <a:tabLst>
                <a:tab pos="347663" algn="l"/>
              </a:tabLst>
            </a:pPr>
            <a:r>
              <a:rPr lang="en-US" dirty="0" err="1">
                <a:solidFill>
                  <a:schemeClr val="bg1"/>
                </a:solidFill>
              </a:rPr>
              <a:t>Kompetensi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Pelaksana</a:t>
            </a:r>
            <a:endParaRPr lang="en-US" dirty="0">
              <a:solidFill>
                <a:schemeClr val="bg1"/>
              </a:solidFill>
            </a:endParaRPr>
          </a:p>
          <a:p>
            <a:pPr marL="290513" lvl="0" indent="-290513">
              <a:spcBef>
                <a:spcPct val="20000"/>
              </a:spcBef>
              <a:buFont typeface="+mj-lt"/>
              <a:buAutoNum type="arabicPeriod"/>
              <a:tabLst>
                <a:tab pos="347663" algn="l"/>
              </a:tabLst>
            </a:pPr>
            <a:r>
              <a:rPr lang="en-US" dirty="0" err="1">
                <a:solidFill>
                  <a:schemeClr val="bg1"/>
                </a:solidFill>
              </a:rPr>
              <a:t>Perilaku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Pelaksana</a:t>
            </a:r>
            <a:endParaRPr lang="en-US" dirty="0">
              <a:solidFill>
                <a:schemeClr val="bg1"/>
              </a:solidFill>
            </a:endParaRPr>
          </a:p>
          <a:p>
            <a:pPr marL="290513" indent="-290513">
              <a:spcBef>
                <a:spcPct val="20000"/>
              </a:spcBef>
              <a:buFont typeface="+mj-lt"/>
              <a:buAutoNum type="arabicPeriod"/>
              <a:tabLst>
                <a:tab pos="347663" algn="l"/>
              </a:tabLst>
            </a:pPr>
            <a:r>
              <a:rPr lang="en-US" dirty="0" err="1">
                <a:solidFill>
                  <a:schemeClr val="bg1"/>
                </a:solidFill>
              </a:rPr>
              <a:t>Penanganan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Pengaduan</a:t>
            </a:r>
            <a:r>
              <a:rPr lang="en-US" dirty="0">
                <a:solidFill>
                  <a:schemeClr val="bg1"/>
                </a:solidFill>
              </a:rPr>
              <a:t>, Saran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Masukan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marL="290513" indent="-290513">
              <a:spcBef>
                <a:spcPct val="20000"/>
              </a:spcBef>
              <a:buFont typeface="+mj-lt"/>
              <a:buAutoNum type="arabicPeriod"/>
              <a:tabLst>
                <a:tab pos="347663" algn="l"/>
              </a:tabLst>
            </a:pPr>
            <a:r>
              <a:rPr lang="id-ID" dirty="0">
                <a:solidFill>
                  <a:schemeClr val="bg1"/>
                </a:solidFill>
              </a:rPr>
              <a:t>Sarana dan prasarana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5584275" y="3455757"/>
            <a:ext cx="4709256" cy="493485"/>
          </a:xfrm>
          <a:prstGeom prst="round2Diag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FFFF00"/>
                </a:solidFill>
              </a:rPr>
              <a:t>Unsur</a:t>
            </a:r>
            <a:r>
              <a:rPr lang="en-US" sz="2000" dirty="0">
                <a:solidFill>
                  <a:srgbClr val="FFFF00"/>
                </a:solidFill>
              </a:rPr>
              <a:t> SKM (</a:t>
            </a:r>
            <a:r>
              <a:rPr lang="en-US" sz="2000" dirty="0" err="1">
                <a:solidFill>
                  <a:srgbClr val="FFFF00"/>
                </a:solidFill>
              </a:rPr>
              <a:t>Permenpan</a:t>
            </a:r>
            <a:r>
              <a:rPr lang="en-US" sz="2000" dirty="0">
                <a:solidFill>
                  <a:srgbClr val="FFFF00"/>
                </a:solidFill>
              </a:rPr>
              <a:t> 14 </a:t>
            </a:r>
            <a:r>
              <a:rPr lang="en-US" sz="2000" dirty="0" err="1">
                <a:solidFill>
                  <a:srgbClr val="FFFF00"/>
                </a:solidFill>
              </a:rPr>
              <a:t>Tahun</a:t>
            </a:r>
            <a:r>
              <a:rPr lang="en-US" sz="2000" dirty="0">
                <a:solidFill>
                  <a:srgbClr val="FFFF00"/>
                </a:solidFill>
              </a:rPr>
              <a:t> 2017)</a:t>
            </a:r>
          </a:p>
        </p:txBody>
      </p:sp>
      <p:pic>
        <p:nvPicPr>
          <p:cNvPr id="12" name="Picture 3" descr="C:\Users\PROGRAM-02\Deskto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4275" y="965108"/>
            <a:ext cx="5608996" cy="2081219"/>
          </a:xfrm>
          <a:prstGeom prst="rect">
            <a:avLst/>
          </a:prstGeom>
          <a:noFill/>
          <a:ln w="28575">
            <a:solidFill>
              <a:srgbClr val="F00082"/>
            </a:solidFill>
          </a:ln>
        </p:spPr>
      </p:pic>
      <p:pic>
        <p:nvPicPr>
          <p:cNvPr id="13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05" y="965108"/>
            <a:ext cx="4826176" cy="5414534"/>
          </a:xfrm>
          <a:ln w="28575">
            <a:solidFill>
              <a:srgbClr val="F00082"/>
            </a:solidFill>
          </a:ln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8626200" y="1887020"/>
            <a:ext cx="2931234" cy="1226939"/>
          </a:xfrm>
          <a:prstGeom prst="horizontalScroll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d-ID" b="1" dirty="0" err="1"/>
              <a:t>Skala</a:t>
            </a:r>
            <a:r>
              <a:rPr lang="en-US" altLang="id-ID" b="1" dirty="0"/>
              <a:t> </a:t>
            </a:r>
            <a:r>
              <a:rPr lang="en-US" altLang="id-ID" b="1" dirty="0" err="1"/>
              <a:t>persepsi</a:t>
            </a:r>
            <a:r>
              <a:rPr lang="en-US" altLang="id-ID" b="1" dirty="0"/>
              <a:t> yang </a:t>
            </a:r>
            <a:r>
              <a:rPr lang="en-US" altLang="id-ID" b="1" dirty="0" err="1"/>
              <a:t>digunakan</a:t>
            </a:r>
            <a:r>
              <a:rPr lang="en-US" altLang="id-ID" b="1" dirty="0"/>
              <a:t> </a:t>
            </a:r>
            <a:r>
              <a:rPr lang="en-US" altLang="id-ID" b="1" dirty="0" err="1"/>
              <a:t>adalah</a:t>
            </a:r>
            <a:r>
              <a:rPr lang="en-US" altLang="id-ID" b="1" dirty="0"/>
              <a:t> </a:t>
            </a:r>
            <a:r>
              <a:rPr lang="en-US" altLang="id-ID" b="1" dirty="0" err="1"/>
              <a:t>skala</a:t>
            </a:r>
            <a:r>
              <a:rPr lang="en-US" altLang="id-ID" b="1" dirty="0"/>
              <a:t> </a:t>
            </a:r>
            <a:r>
              <a:rPr lang="en-US" altLang="id-ID" b="1" dirty="0" err="1"/>
              <a:t>likert</a:t>
            </a:r>
            <a:endParaRPr lang="en-US" altLang="id-ID" b="1" dirty="0"/>
          </a:p>
        </p:txBody>
      </p:sp>
    </p:spTree>
    <p:extLst>
      <p:ext uri="{BB962C8B-B14F-4D97-AF65-F5344CB8AC3E}">
        <p14:creationId xmlns:p14="http://schemas.microsoft.com/office/powerpoint/2010/main" val="3403927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1848011" cy="780443"/>
            <a:chOff x="4953921" y="3038779"/>
            <a:chExt cx="8785225" cy="780443"/>
          </a:xfrm>
        </p:grpSpPr>
        <p:sp>
          <p:nvSpPr>
            <p:cNvPr id="4" name="Straight Connector 3"/>
            <p:cNvSpPr/>
            <p:nvPr/>
          </p:nvSpPr>
          <p:spPr>
            <a:xfrm>
              <a:off x="4953921" y="3819222"/>
              <a:ext cx="8785225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5" name="Group 4"/>
            <p:cNvGrpSpPr/>
            <p:nvPr/>
          </p:nvGrpSpPr>
          <p:grpSpPr>
            <a:xfrm>
              <a:off x="4953921" y="3038779"/>
              <a:ext cx="2284158" cy="780442"/>
              <a:chOff x="0" y="2848"/>
              <a:chExt cx="2284158" cy="780442"/>
            </a:xfrm>
          </p:grpSpPr>
          <p:sp>
            <p:nvSpPr>
              <p:cNvPr id="6" name="Round Same Side Corner Rectangle 5"/>
              <p:cNvSpPr/>
              <p:nvPr/>
            </p:nvSpPr>
            <p:spPr>
              <a:xfrm>
                <a:off x="0" y="2848"/>
                <a:ext cx="2284158" cy="780442"/>
              </a:xfrm>
              <a:prstGeom prst="round2SameRect">
                <a:avLst>
                  <a:gd name="adj1" fmla="val 16670"/>
                  <a:gd name="adj2" fmla="val 0"/>
                </a:avLst>
              </a:prstGeom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Round Same Side Corner Rectangle 5"/>
              <p:cNvSpPr txBox="1"/>
              <p:nvPr/>
            </p:nvSpPr>
            <p:spPr>
              <a:xfrm>
                <a:off x="38105" y="40953"/>
                <a:ext cx="2207948" cy="74233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d-ID" sz="1600" b="1" kern="1200" dirty="0">
                    <a:latin typeface="Arial" charset="0"/>
                    <a:cs typeface="Arial" charset="0"/>
                  </a:rPr>
                  <a:t>1. </a:t>
                </a:r>
                <a:r>
                  <a:rPr lang="en-US" sz="1600" b="1" kern="1200" dirty="0">
                    <a:latin typeface="Arial" charset="0"/>
                    <a:cs typeface="Arial" charset="0"/>
                  </a:rPr>
                  <a:t>PERSIAPAN</a:t>
                </a:r>
                <a:endParaRPr lang="id-ID" sz="1600" kern="1200" dirty="0"/>
              </a:p>
            </p:txBody>
          </p:sp>
        </p:grp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476227"/>
              </p:ext>
            </p:extLst>
          </p:nvPr>
        </p:nvGraphicFramePr>
        <p:xfrm>
          <a:off x="459318" y="902644"/>
          <a:ext cx="6490123" cy="5819165"/>
        </p:xfrm>
        <a:graphic>
          <a:graphicData uri="http://schemas.openxmlformats.org/drawingml/2006/table">
            <a:tbl>
              <a:tblPr/>
              <a:tblGrid>
                <a:gridCol w="826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8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17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62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81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89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82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err="1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Populasi</a:t>
                      </a: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(N)</a:t>
                      </a:r>
                      <a:endParaRPr lang="id-ID" sz="800" dirty="0">
                        <a:solidFill>
                          <a:schemeClr val="bg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err="1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Sampel</a:t>
                      </a: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(n)</a:t>
                      </a:r>
                      <a:endParaRPr lang="id-ID" sz="800" dirty="0">
                        <a:solidFill>
                          <a:schemeClr val="bg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err="1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Populasi</a:t>
                      </a: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(N)</a:t>
                      </a:r>
                      <a:endParaRPr lang="id-ID" sz="800" dirty="0">
                        <a:solidFill>
                          <a:schemeClr val="bg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err="1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Sampel</a:t>
                      </a: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(n)</a:t>
                      </a:r>
                      <a:endParaRPr lang="id-ID" sz="800" dirty="0">
                        <a:solidFill>
                          <a:schemeClr val="bg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err="1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Populasi</a:t>
                      </a: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(N)</a:t>
                      </a:r>
                      <a:endParaRPr lang="id-ID" sz="800" dirty="0">
                        <a:solidFill>
                          <a:schemeClr val="bg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 err="1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Sampel</a:t>
                      </a:r>
                      <a:r>
                        <a:rPr lang="en-US" sz="800" b="0" dirty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(n)</a:t>
                      </a:r>
                      <a:endParaRPr lang="id-ID" sz="800" b="0" dirty="0">
                        <a:solidFill>
                          <a:schemeClr val="bg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0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10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10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220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140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1200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291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0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15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14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230</a:t>
                      </a:r>
                      <a:endParaRPr lang="id-ID" sz="800" b="1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144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1300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297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0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20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19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240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148</a:t>
                      </a:r>
                      <a:endParaRPr lang="id-ID" sz="800" b="1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1400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302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60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25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24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250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152</a:t>
                      </a:r>
                      <a:endParaRPr lang="id-ID" sz="800" b="1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1500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306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0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30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28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260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155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1600</a:t>
                      </a:r>
                      <a:endParaRPr lang="id-ID" sz="800" b="1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310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0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35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32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270</a:t>
                      </a:r>
                      <a:endParaRPr lang="id-ID" sz="800" b="1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159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1700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313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60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40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36</a:t>
                      </a:r>
                      <a:endParaRPr lang="id-ID" sz="800" b="1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280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162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1800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317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60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45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40</a:t>
                      </a:r>
                      <a:endParaRPr lang="id-ID" sz="800" b="1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290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165</a:t>
                      </a:r>
                      <a:endParaRPr lang="id-ID" sz="800" b="1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1900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320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60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50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44</a:t>
                      </a:r>
                      <a:endParaRPr lang="id-ID" sz="800" b="1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300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169</a:t>
                      </a:r>
                      <a:endParaRPr lang="id-ID" sz="800" b="1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2000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322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60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55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48</a:t>
                      </a:r>
                      <a:endParaRPr lang="id-ID" sz="800" b="1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320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175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2200</a:t>
                      </a:r>
                      <a:endParaRPr lang="id-ID" sz="800" b="1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327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60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60</a:t>
                      </a:r>
                      <a:endParaRPr lang="id-ID" sz="800" b="1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52</a:t>
                      </a:r>
                      <a:endParaRPr lang="id-ID" sz="800" b="1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340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181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2400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331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60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65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56</a:t>
                      </a:r>
                      <a:endParaRPr lang="id-ID" sz="800" b="1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360</a:t>
                      </a:r>
                      <a:endParaRPr lang="id-ID" sz="800" b="1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186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2600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335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60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70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59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380</a:t>
                      </a:r>
                      <a:endParaRPr lang="id-ID" sz="800" b="1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191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2800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338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60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75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63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400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196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3000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341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60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80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66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420</a:t>
                      </a:r>
                      <a:endParaRPr lang="id-ID" sz="800" b="1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201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3500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346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60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85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70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440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205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4000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351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60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90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73</a:t>
                      </a:r>
                      <a:endParaRPr lang="id-ID" sz="800" b="1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460</a:t>
                      </a:r>
                      <a:endParaRPr lang="id-ID" sz="800" b="1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210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4500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354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60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95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76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480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214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5000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357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60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100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80</a:t>
                      </a:r>
                      <a:endParaRPr lang="id-ID" sz="800" b="1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500</a:t>
                      </a:r>
                      <a:endParaRPr lang="id-ID" sz="800" b="1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217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6000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361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60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110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86</a:t>
                      </a:r>
                      <a:endParaRPr lang="id-ID" sz="800" b="1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550</a:t>
                      </a:r>
                      <a:endParaRPr lang="id-ID" sz="800" b="1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226</a:t>
                      </a:r>
                      <a:endParaRPr lang="id-ID" sz="800" b="1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7000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364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60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120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92</a:t>
                      </a:r>
                      <a:endParaRPr lang="id-ID" sz="800" b="1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600</a:t>
                      </a:r>
                      <a:endParaRPr lang="id-ID" sz="800" b="1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234</a:t>
                      </a:r>
                      <a:endParaRPr lang="id-ID" sz="800" b="1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8000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367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60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130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97</a:t>
                      </a:r>
                      <a:endParaRPr lang="id-ID" sz="800" b="1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650</a:t>
                      </a:r>
                      <a:endParaRPr lang="id-ID" sz="800" b="1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242</a:t>
                      </a:r>
                      <a:endParaRPr lang="id-ID" sz="800" b="1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9000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368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60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140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103</a:t>
                      </a:r>
                      <a:endParaRPr lang="id-ID" sz="800" b="1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700</a:t>
                      </a:r>
                      <a:endParaRPr lang="id-ID" sz="800" b="1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248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10000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370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60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150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108</a:t>
                      </a:r>
                      <a:endParaRPr lang="id-ID" sz="800" b="1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750</a:t>
                      </a:r>
                      <a:endParaRPr lang="id-ID" sz="800" b="1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254</a:t>
                      </a:r>
                      <a:endParaRPr lang="id-ID" sz="800" b="1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15000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375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60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160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113</a:t>
                      </a:r>
                      <a:endParaRPr lang="id-ID" sz="800" b="1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800</a:t>
                      </a:r>
                      <a:endParaRPr lang="id-ID" sz="800" b="1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260</a:t>
                      </a:r>
                      <a:endParaRPr lang="id-ID" sz="800" b="1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20000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377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60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170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118</a:t>
                      </a:r>
                      <a:endParaRPr lang="id-ID" sz="800" b="1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850</a:t>
                      </a:r>
                      <a:endParaRPr lang="id-ID" sz="800" b="1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265</a:t>
                      </a:r>
                      <a:endParaRPr lang="id-ID" sz="800" b="1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30000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379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860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180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123</a:t>
                      </a:r>
                      <a:endParaRPr lang="id-ID" sz="800" b="1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900</a:t>
                      </a:r>
                      <a:endParaRPr lang="id-ID" sz="800" b="1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269</a:t>
                      </a:r>
                      <a:endParaRPr lang="id-ID" sz="800" b="1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40000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380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812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190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127</a:t>
                      </a:r>
                      <a:endParaRPr lang="id-ID" sz="800" b="1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950</a:t>
                      </a:r>
                      <a:endParaRPr lang="id-ID" sz="800" b="1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274</a:t>
                      </a:r>
                      <a:endParaRPr lang="id-ID" sz="800" b="1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50000</a:t>
                      </a:r>
                      <a:endParaRPr lang="id-ID" sz="800" b="1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381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860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200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132</a:t>
                      </a:r>
                      <a:endParaRPr lang="id-ID" sz="800" b="1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1000</a:t>
                      </a:r>
                      <a:endParaRPr lang="id-ID" sz="800" b="1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278</a:t>
                      </a:r>
                      <a:endParaRPr lang="id-ID" sz="800" b="1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75000</a:t>
                      </a:r>
                      <a:endParaRPr lang="id-ID" sz="800" b="1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382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812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210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136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1100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285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1000000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384</a:t>
                      </a:r>
                      <a:endParaRPr lang="id-ID" sz="800" b="1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27964" marR="27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  <p:sp>
        <p:nvSpPr>
          <p:cNvPr id="10" name="Round Diagonal Corner Rectangle 9"/>
          <p:cNvSpPr/>
          <p:nvPr/>
        </p:nvSpPr>
        <p:spPr>
          <a:xfrm>
            <a:off x="8293322" y="2463799"/>
            <a:ext cx="2823411" cy="1104677"/>
          </a:xfrm>
          <a:prstGeom prst="round2DiagRect">
            <a:avLst/>
          </a:prstGeom>
          <a:solidFill>
            <a:srgbClr val="F000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solidFill>
                  <a:schemeClr val="bg1"/>
                </a:solidFill>
                <a:latin typeface="Arial Black" pitchFamily="34" charset="0"/>
                <a:cs typeface="Arial" charset="0"/>
                <a:sym typeface="Wingdings" pitchFamily="2" charset="2"/>
              </a:rPr>
              <a:t>Tabel</a:t>
            </a:r>
            <a:r>
              <a:rPr lang="en-US" sz="2500" dirty="0">
                <a:solidFill>
                  <a:schemeClr val="bg1"/>
                </a:solidFill>
                <a:latin typeface="Arial Black" pitchFamily="34" charset="0"/>
                <a:cs typeface="Arial" charset="0"/>
                <a:sym typeface="Wingdings" pitchFamily="2" charset="2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Arial Black" pitchFamily="34" charset="0"/>
                <a:cs typeface="Arial" charset="0"/>
                <a:sym typeface="Wingdings" pitchFamily="2" charset="2"/>
              </a:rPr>
              <a:t>Krej</a:t>
            </a:r>
            <a:r>
              <a:rPr lang="id-ID" sz="2500" dirty="0">
                <a:solidFill>
                  <a:schemeClr val="bg1"/>
                </a:solidFill>
                <a:latin typeface="Arial Black" pitchFamily="34" charset="0"/>
                <a:cs typeface="Arial" charset="0"/>
                <a:sym typeface="Wingdings" pitchFamily="2" charset="2"/>
              </a:rPr>
              <a:t>c</a:t>
            </a:r>
            <a:r>
              <a:rPr lang="en-US" sz="2500" dirty="0" err="1">
                <a:solidFill>
                  <a:schemeClr val="bg1"/>
                </a:solidFill>
                <a:latin typeface="Arial Black" pitchFamily="34" charset="0"/>
                <a:cs typeface="Arial" charset="0"/>
                <a:sym typeface="Wingdings" pitchFamily="2" charset="2"/>
              </a:rPr>
              <a:t>i</a:t>
            </a:r>
            <a:r>
              <a:rPr lang="id-ID" sz="2500" dirty="0">
                <a:solidFill>
                  <a:schemeClr val="bg1"/>
                </a:solidFill>
                <a:latin typeface="Arial Black" pitchFamily="34" charset="0"/>
                <a:cs typeface="Arial" charset="0"/>
                <a:sym typeface="Wingdings" pitchFamily="2" charset="2"/>
              </a:rPr>
              <a:t>e</a:t>
            </a:r>
            <a:r>
              <a:rPr lang="en-US" sz="2500" dirty="0">
                <a:solidFill>
                  <a:schemeClr val="bg1"/>
                </a:solidFill>
                <a:latin typeface="Arial Black" pitchFamily="34" charset="0"/>
                <a:cs typeface="Arial" charset="0"/>
                <a:sym typeface="Wingdings" pitchFamily="2" charset="2"/>
              </a:rPr>
              <a:t> </a:t>
            </a:r>
            <a:r>
              <a:rPr lang="id-ID" sz="2500" dirty="0">
                <a:solidFill>
                  <a:schemeClr val="bg1"/>
                </a:solidFill>
                <a:latin typeface="Arial Black" pitchFamily="34" charset="0"/>
                <a:cs typeface="Arial" charset="0"/>
                <a:sym typeface="Wingdings" pitchFamily="2" charset="2"/>
              </a:rPr>
              <a:t>d</a:t>
            </a:r>
            <a:r>
              <a:rPr lang="en-US" sz="2500" dirty="0">
                <a:solidFill>
                  <a:schemeClr val="bg1"/>
                </a:solidFill>
                <a:latin typeface="Arial Black" pitchFamily="34" charset="0"/>
                <a:cs typeface="Arial" charset="0"/>
                <a:sym typeface="Wingdings" pitchFamily="2" charset="2"/>
              </a:rPr>
              <a:t>an Morgan</a:t>
            </a:r>
            <a:endParaRPr lang="en-US" sz="2500" dirty="0"/>
          </a:p>
        </p:txBody>
      </p:sp>
      <p:sp>
        <p:nvSpPr>
          <p:cNvPr id="2" name="Rectangle 1"/>
          <p:cNvSpPr/>
          <p:nvPr/>
        </p:nvSpPr>
        <p:spPr>
          <a:xfrm>
            <a:off x="3131872" y="250673"/>
            <a:ext cx="4573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 Black" pitchFamily="34" charset="0"/>
                <a:cs typeface="Arial" charset="0"/>
              </a:rPr>
              <a:t>PENETAPAN JUMLAH RESPONDEN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949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1939451" cy="780443"/>
            <a:chOff x="0" y="0"/>
            <a:chExt cx="8785225" cy="780443"/>
          </a:xfrm>
        </p:grpSpPr>
        <p:sp>
          <p:nvSpPr>
            <p:cNvPr id="7" name="Straight Connector 6"/>
            <p:cNvSpPr/>
            <p:nvPr/>
          </p:nvSpPr>
          <p:spPr>
            <a:xfrm>
              <a:off x="0" y="780443"/>
              <a:ext cx="8785225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8" name="Group 7"/>
            <p:cNvGrpSpPr/>
            <p:nvPr/>
          </p:nvGrpSpPr>
          <p:grpSpPr>
            <a:xfrm>
              <a:off x="0" y="0"/>
              <a:ext cx="2284158" cy="780442"/>
              <a:chOff x="0" y="822313"/>
              <a:chExt cx="2284158" cy="780442"/>
            </a:xfrm>
          </p:grpSpPr>
          <p:sp>
            <p:nvSpPr>
              <p:cNvPr id="9" name="Round Same Side Corner Rectangle 8"/>
              <p:cNvSpPr/>
              <p:nvPr/>
            </p:nvSpPr>
            <p:spPr>
              <a:xfrm>
                <a:off x="0" y="822313"/>
                <a:ext cx="2284158" cy="780442"/>
              </a:xfrm>
              <a:prstGeom prst="round2SameRect">
                <a:avLst>
                  <a:gd name="adj1" fmla="val 16670"/>
                  <a:gd name="adj2" fmla="val 0"/>
                </a:avLst>
              </a:prstGeom>
            </p:spPr>
            <p:style>
              <a:lnRef idx="2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Round Same Side Corner Rectangle 5"/>
              <p:cNvSpPr txBox="1"/>
              <p:nvPr/>
            </p:nvSpPr>
            <p:spPr>
              <a:xfrm>
                <a:off x="38105" y="860418"/>
                <a:ext cx="2207948" cy="74233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d-ID" sz="1800" b="1" kern="1200" dirty="0">
                    <a:latin typeface="Arial" charset="0"/>
                    <a:cs typeface="Arial" charset="0"/>
                  </a:rPr>
                  <a:t>2. </a:t>
                </a:r>
                <a:r>
                  <a:rPr lang="en-US" sz="1800" b="1" kern="1200" dirty="0">
                    <a:latin typeface="Arial" charset="0"/>
                    <a:cs typeface="Arial" charset="0"/>
                  </a:rPr>
                  <a:t>PENGUMPULAN DATA</a:t>
                </a:r>
                <a:endParaRPr lang="id-ID" sz="1800" kern="1200" dirty="0"/>
              </a:p>
            </p:txBody>
          </p:sp>
        </p:grp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33076" y="1097000"/>
            <a:ext cx="4572000" cy="819506"/>
          </a:xfrm>
          <a:solidFill>
            <a:srgbClr val="F00082"/>
          </a:solidFill>
        </p:spPr>
        <p:txBody>
          <a:bodyPr>
            <a:noAutofit/>
          </a:bodyPr>
          <a:lstStyle/>
          <a:p>
            <a:pPr marL="271463" indent="-271463" algn="ctr"/>
            <a:r>
              <a:rPr lang="en-US" sz="2400" b="1" dirty="0" err="1">
                <a:solidFill>
                  <a:schemeClr val="bg1"/>
                </a:solidFill>
              </a:rPr>
              <a:t>Teknik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Survei</a:t>
            </a:r>
            <a:r>
              <a:rPr lang="id-ID" sz="2400" b="1" dirty="0">
                <a:solidFill>
                  <a:schemeClr val="bg1"/>
                </a:solidFill>
              </a:rPr>
              <a:t> 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id-ID" sz="2400" b="1" dirty="0">
                <a:solidFill>
                  <a:schemeClr val="bg1"/>
                </a:solidFill>
              </a:rPr>
              <a:t>(Pengisisan Kuesioner)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528022191"/>
              </p:ext>
            </p:extLst>
          </p:nvPr>
        </p:nvGraphicFramePr>
        <p:xfrm>
          <a:off x="3733076" y="2305971"/>
          <a:ext cx="4571999" cy="3920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3738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1327</Words>
  <Application>Microsoft Office PowerPoint</Application>
  <PresentationFormat>Widescreen</PresentationFormat>
  <Paragraphs>497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Arial Black</vt:lpstr>
      <vt:lpstr>Arial Narrow</vt:lpstr>
      <vt:lpstr>Arial Rounded MT Bold</vt:lpstr>
      <vt:lpstr>Calibri</vt:lpstr>
      <vt:lpstr>Calibri Light</vt:lpstr>
      <vt:lpstr>Cambria Math</vt:lpstr>
      <vt:lpstr>Corbel</vt:lpstr>
      <vt:lpstr>Roboto Black</vt:lpstr>
      <vt:lpstr>Wingdings</vt:lpstr>
      <vt:lpstr>Office Theme</vt:lpstr>
      <vt:lpstr>Survei Kepuasan Masyarakat (SKM) </vt:lpstr>
      <vt:lpstr>Mengapa melakukan Survei?</vt:lpstr>
      <vt:lpstr>Mengapa melakukan Survei?</vt:lpstr>
      <vt:lpstr>Permenpan No. 14 Tahun 2017</vt:lpstr>
      <vt:lpstr>LANGKAH-LANGKAH PELAKSANAAN SURVEI KEPUASAN MASYARAKAT (SKM)</vt:lpstr>
      <vt:lpstr>PowerPoint Presentation</vt:lpstr>
      <vt:lpstr>PowerPoint Presentation</vt:lpstr>
      <vt:lpstr>PowerPoint Presentation</vt:lpstr>
      <vt:lpstr>Teknik Survei  (Pengisisan Kuesioner)</vt:lpstr>
      <vt:lpstr>PowerPoint Presentation</vt:lpstr>
      <vt:lpstr>PowerPoint Presentation</vt:lpstr>
      <vt:lpstr>PowerPoint Presentation</vt:lpstr>
      <vt:lpstr>ANALISA  HASIL  SURVEI  DAN   RENCANA  TINDAK  LANJUT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Survei Kepuasan Masyarakat (SKM) Permenpan No. 14 Tahun 2017</dc:title>
  <dc:creator>Retno Dwi</dc:creator>
  <cp:lastModifiedBy>M Yusuf Kurniawan</cp:lastModifiedBy>
  <cp:revision>70</cp:revision>
  <dcterms:created xsi:type="dcterms:W3CDTF">2019-02-21T13:21:10Z</dcterms:created>
  <dcterms:modified xsi:type="dcterms:W3CDTF">2019-02-25T03:48:33Z</dcterms:modified>
</cp:coreProperties>
</file>